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935" r:id="rId2"/>
    <p:sldId id="942" r:id="rId3"/>
    <p:sldId id="1003" r:id="rId4"/>
    <p:sldId id="955" r:id="rId5"/>
    <p:sldId id="958" r:id="rId6"/>
    <p:sldId id="1005" r:id="rId7"/>
    <p:sldId id="1004" r:id="rId8"/>
    <p:sldId id="1006" r:id="rId9"/>
    <p:sldId id="1007" r:id="rId10"/>
    <p:sldId id="983" r:id="rId11"/>
    <p:sldId id="984" r:id="rId12"/>
    <p:sldId id="1002" r:id="rId13"/>
    <p:sldId id="1009"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yman Irene" initials="NI" lastIdx="1" clrIdx="0">
    <p:extLst>
      <p:ext uri="{19B8F6BF-5375-455C-9EA6-DF929625EA0E}">
        <p15:presenceInfo xmlns:p15="http://schemas.microsoft.com/office/powerpoint/2012/main" userId="S::irene.nyman@uppsala.se::220626b2-db4d-4891-90be-f08f8af9c9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B46F0"/>
    <a:srgbClr val="1BED84"/>
    <a:srgbClr val="CA81EF"/>
    <a:srgbClr val="D6BEFE"/>
    <a:srgbClr val="B87E9A"/>
    <a:srgbClr val="EE48DE"/>
    <a:srgbClr val="78B64E"/>
    <a:srgbClr val="ED1B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00" autoAdjust="0"/>
    <p:restoredTop sz="93792" autoAdjust="0"/>
  </p:normalViewPr>
  <p:slideViewPr>
    <p:cSldViewPr snapToGrid="0">
      <p:cViewPr varScale="1">
        <p:scale>
          <a:sx n="67" d="100"/>
          <a:sy n="67" d="100"/>
        </p:scale>
        <p:origin x="5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B83BDA-4C77-4E68-B0FC-C6E3CB0E9A29}" type="datetimeFigureOut">
              <a:rPr lang="sv-SE" smtClean="0"/>
              <a:t>2021-04-16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875C7-A0EB-4112-8FCE-AB5608FCD1B6}" type="slidenum">
              <a:rPr lang="sv-SE" smtClean="0"/>
              <a:t>‹#›</a:t>
            </a:fld>
            <a:endParaRPr lang="sv-SE"/>
          </a:p>
        </p:txBody>
      </p:sp>
    </p:spTree>
    <p:extLst>
      <p:ext uri="{BB962C8B-B14F-4D97-AF65-F5344CB8AC3E}">
        <p14:creationId xmlns:p14="http://schemas.microsoft.com/office/powerpoint/2010/main" val="1490207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3</a:t>
            </a:fld>
            <a:endParaRPr lang="sv-SE"/>
          </a:p>
        </p:txBody>
      </p:sp>
    </p:spTree>
    <p:extLst>
      <p:ext uri="{BB962C8B-B14F-4D97-AF65-F5344CB8AC3E}">
        <p14:creationId xmlns:p14="http://schemas.microsoft.com/office/powerpoint/2010/main" val="100469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Med kunskap om implementering genomförs i genomsnitt 80 procent av det planerade förändringsarbetet efter tre år. Utan sådan kunskap genomförs 14 procent av förändringsarbetet efter i genomsnitt 17 år.</a:t>
            </a:r>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6</a:t>
            </a:fld>
            <a:endParaRPr lang="sv-SE"/>
          </a:p>
        </p:txBody>
      </p:sp>
    </p:spTree>
    <p:extLst>
      <p:ext uri="{BB962C8B-B14F-4D97-AF65-F5344CB8AC3E}">
        <p14:creationId xmlns:p14="http://schemas.microsoft.com/office/powerpoint/2010/main" val="133296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Med kunskap om implementering genomförs i genomsnitt 80 procent av det planerade förändringsarbetet efter tre år. Utan sådan kunskap genomförs 14 procent av förändringsarbetet efter i genomsnitt 17 år.</a:t>
            </a:r>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7</a:t>
            </a:fld>
            <a:endParaRPr lang="sv-SE"/>
          </a:p>
        </p:txBody>
      </p:sp>
    </p:spTree>
    <p:extLst>
      <p:ext uri="{BB962C8B-B14F-4D97-AF65-F5344CB8AC3E}">
        <p14:creationId xmlns:p14="http://schemas.microsoft.com/office/powerpoint/2010/main" val="3327570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Med kunskap om implementering genomförs i genomsnitt 80 procent av det planerade förändringsarbetet efter tre år. Utan sådan kunskap genomförs 14 procent av förändringsarbetet efter i genomsnitt 17 år.</a:t>
            </a:r>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8</a:t>
            </a:fld>
            <a:endParaRPr lang="sv-SE"/>
          </a:p>
        </p:txBody>
      </p:sp>
    </p:spTree>
    <p:extLst>
      <p:ext uri="{BB962C8B-B14F-4D97-AF65-F5344CB8AC3E}">
        <p14:creationId xmlns:p14="http://schemas.microsoft.com/office/powerpoint/2010/main" val="30219490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buClr>
                <a:schemeClr val="accent1"/>
              </a:buClr>
              <a:buSzPct val="120000"/>
            </a:pPr>
            <a:r>
              <a:rPr lang="sv-SE" sz="1200" dirty="0">
                <a:latin typeface="Arial" panose="020B0604020202020204" pitchFamily="34" charset="0"/>
                <a:cs typeface="Arial" panose="020B0604020202020204" pitchFamily="34" charset="0"/>
              </a:rPr>
              <a:t>Målet med en implementering måste vara så tydligt att det inte missförstås. </a:t>
            </a:r>
          </a:p>
          <a:p>
            <a:pPr>
              <a:buClr>
                <a:schemeClr val="accent1"/>
              </a:buClr>
              <a:buSzPct val="120000"/>
            </a:pPr>
            <a:r>
              <a:rPr lang="sv-SE" sz="1200" dirty="0">
                <a:latin typeface="Arial" panose="020B0604020202020204" pitchFamily="34" charset="0"/>
                <a:cs typeface="Arial" panose="020B0604020202020204" pitchFamily="34" charset="0"/>
              </a:rPr>
              <a:t>Målet ska kunna mätas i en uppföljning. </a:t>
            </a:r>
          </a:p>
          <a:p>
            <a:pPr>
              <a:buClr>
                <a:schemeClr val="accent1"/>
              </a:buClr>
              <a:buSzPct val="120000"/>
            </a:pPr>
            <a:r>
              <a:rPr lang="sv-SE" sz="1200" dirty="0">
                <a:latin typeface="Arial" panose="020B0604020202020204" pitchFamily="34" charset="0"/>
                <a:cs typeface="Arial" panose="020B0604020202020204" pitchFamily="34" charset="0"/>
              </a:rPr>
              <a:t>Kan förhindra att man slutar använda en effektiv metod trots att felet inte ligger i metoden utan i ett dåligt implementeringsarbete.</a:t>
            </a:r>
          </a:p>
          <a:p>
            <a:pPr>
              <a:buClr>
                <a:schemeClr val="accent1"/>
              </a:buClr>
              <a:buSzPct val="120000"/>
            </a:pPr>
            <a:r>
              <a:rPr lang="sv-SE" sz="1200" dirty="0">
                <a:latin typeface="Arial" panose="020B0604020202020204" pitchFamily="34" charset="0"/>
                <a:cs typeface="Arial" panose="020B0604020202020204" pitchFamily="34" charset="0"/>
              </a:rPr>
              <a:t>Den som inte är med kan bli emot på grund av missförstånd om vad förändringsarbetet innebär och syftar till.</a:t>
            </a:r>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9</a:t>
            </a:fld>
            <a:endParaRPr lang="sv-SE"/>
          </a:p>
        </p:txBody>
      </p:sp>
    </p:spTree>
    <p:extLst>
      <p:ext uri="{BB962C8B-B14F-4D97-AF65-F5344CB8AC3E}">
        <p14:creationId xmlns:p14="http://schemas.microsoft.com/office/powerpoint/2010/main" val="781082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buClr>
                <a:schemeClr val="accent1"/>
              </a:buClr>
              <a:buSzPct val="120000"/>
            </a:pPr>
            <a:r>
              <a:rPr lang="sv-SE" sz="1200" dirty="0">
                <a:latin typeface="Arial" panose="020B0604020202020204" pitchFamily="34" charset="0"/>
                <a:cs typeface="Arial" panose="020B0604020202020204" pitchFamily="34" charset="0"/>
              </a:rPr>
              <a:t>Målet med en implementering måste vara så tydligt att det inte missförstås. </a:t>
            </a:r>
          </a:p>
          <a:p>
            <a:pPr>
              <a:buClr>
                <a:schemeClr val="accent1"/>
              </a:buClr>
              <a:buSzPct val="120000"/>
            </a:pPr>
            <a:r>
              <a:rPr lang="sv-SE" sz="1200" dirty="0">
                <a:latin typeface="Arial" panose="020B0604020202020204" pitchFamily="34" charset="0"/>
                <a:cs typeface="Arial" panose="020B0604020202020204" pitchFamily="34" charset="0"/>
              </a:rPr>
              <a:t>Målet ska kunna mätas i en uppföljning. </a:t>
            </a:r>
          </a:p>
          <a:p>
            <a:pPr>
              <a:buClr>
                <a:schemeClr val="accent1"/>
              </a:buClr>
              <a:buSzPct val="120000"/>
            </a:pPr>
            <a:r>
              <a:rPr lang="sv-SE" sz="1200" dirty="0">
                <a:latin typeface="Arial" panose="020B0604020202020204" pitchFamily="34" charset="0"/>
                <a:cs typeface="Arial" panose="020B0604020202020204" pitchFamily="34" charset="0"/>
              </a:rPr>
              <a:t>Kan förhindra att man slutar använda en effektiv metod trots att felet inte ligger i metoden utan i ett dåligt implementeringsarbete.</a:t>
            </a:r>
          </a:p>
          <a:p>
            <a:pPr>
              <a:buClr>
                <a:schemeClr val="accent1"/>
              </a:buClr>
              <a:buSzPct val="120000"/>
            </a:pPr>
            <a:r>
              <a:rPr lang="sv-SE" sz="1200" dirty="0">
                <a:latin typeface="Arial" panose="020B0604020202020204" pitchFamily="34" charset="0"/>
                <a:cs typeface="Arial" panose="020B0604020202020204" pitchFamily="34" charset="0"/>
              </a:rPr>
              <a:t>Den som inte är med kan bli emot på grund av missförstånd om vad förändringsarbetet innebär och syftar till.</a:t>
            </a:r>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10</a:t>
            </a:fld>
            <a:endParaRPr lang="sv-SE"/>
          </a:p>
        </p:txBody>
      </p:sp>
    </p:spTree>
    <p:extLst>
      <p:ext uri="{BB962C8B-B14F-4D97-AF65-F5344CB8AC3E}">
        <p14:creationId xmlns:p14="http://schemas.microsoft.com/office/powerpoint/2010/main" val="5656308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0000"/>
              </a:lnSpc>
              <a:spcBef>
                <a:spcPts val="0"/>
              </a:spcBef>
              <a:buClr>
                <a:srgbClr val="0070C0"/>
              </a:buClr>
              <a:buSzPct val="120000"/>
            </a:pPr>
            <a:r>
              <a:rPr lang="sv-SE" sz="1200" dirty="0">
                <a:latin typeface="Arial" panose="020B0604020202020204" pitchFamily="34" charset="0"/>
                <a:cs typeface="Arial" panose="020B0604020202020204" pitchFamily="34" charset="0"/>
              </a:rPr>
              <a:t>Syftet med rutinen är att stödja parternas medarbetare att initiera flerpartsamverkan genom ett flerpartsmöte.</a:t>
            </a:r>
          </a:p>
          <a:p>
            <a:pPr>
              <a:lnSpc>
                <a:spcPct val="100000"/>
              </a:lnSpc>
              <a:spcBef>
                <a:spcPts val="0"/>
              </a:spcBef>
              <a:buClr>
                <a:srgbClr val="0070C0"/>
              </a:buClr>
              <a:buSzPct val="120000"/>
            </a:pPr>
            <a:r>
              <a:rPr lang="sv-SE" sz="1200" dirty="0">
                <a:latin typeface="Arial" panose="020B0604020202020204" pitchFamily="34" charset="0"/>
                <a:cs typeface="Arial" panose="020B0604020202020204" pitchFamily="34" charset="0"/>
              </a:rPr>
              <a:t>Att på ett strukturerat sätt kalla till ett flerpartsmöte samt gemensamt göra en framåtsyftande planering tillsammans med individen. </a:t>
            </a:r>
          </a:p>
          <a:p>
            <a:pPr>
              <a:lnSpc>
                <a:spcPct val="100000"/>
              </a:lnSpc>
              <a:spcBef>
                <a:spcPts val="0"/>
              </a:spcBef>
              <a:buClr>
                <a:srgbClr val="0070C0"/>
              </a:buClr>
              <a:buSzPct val="120000"/>
            </a:pPr>
            <a:r>
              <a:rPr lang="sv-SE" sz="1200" dirty="0">
                <a:latin typeface="Arial" panose="020B0604020202020204" pitchFamily="34" charset="0"/>
                <a:cs typeface="Arial" panose="020B0604020202020204" pitchFamily="34" charset="0"/>
              </a:rPr>
              <a:t>Målet är att den gemensamma rutinen ska implementeras hos parterna under 2021.</a:t>
            </a:r>
          </a:p>
          <a:p>
            <a:endParaRPr lang="sv-SE" sz="1200" dirty="0">
              <a:latin typeface="Arial" panose="020B0604020202020204" pitchFamily="34" charset="0"/>
              <a:cs typeface="Arial" panose="020B0604020202020204" pitchFamily="34" charset="0"/>
            </a:endParaRPr>
          </a:p>
          <a:p>
            <a:r>
              <a:rPr lang="sv-SE" dirty="0"/>
              <a:t>Missförstånd om förändringsarbete: 1. Effektiva metoder sprider sig själva 2. Information räcker för att åstadkomma förändring 3. Utbildning leder till användning 4. Förändring sker snabbt 5. Det räcker att man tror på det man gör för att det ska bli bra.</a:t>
            </a:r>
          </a:p>
        </p:txBody>
      </p:sp>
      <p:sp>
        <p:nvSpPr>
          <p:cNvPr id="4" name="Platshållare för bildnummer 3"/>
          <p:cNvSpPr>
            <a:spLocks noGrp="1"/>
          </p:cNvSpPr>
          <p:nvPr>
            <p:ph type="sldNum" sz="quarter" idx="5"/>
          </p:nvPr>
        </p:nvSpPr>
        <p:spPr/>
        <p:txBody>
          <a:bodyPr/>
          <a:lstStyle/>
          <a:p>
            <a:fld id="{4CA875C7-A0EB-4112-8FCE-AB5608FCD1B6}" type="slidenum">
              <a:rPr lang="sv-SE" smtClean="0"/>
              <a:t>11</a:t>
            </a:fld>
            <a:endParaRPr lang="sv-SE"/>
          </a:p>
        </p:txBody>
      </p:sp>
    </p:spTree>
    <p:extLst>
      <p:ext uri="{BB962C8B-B14F-4D97-AF65-F5344CB8AC3E}">
        <p14:creationId xmlns:p14="http://schemas.microsoft.com/office/powerpoint/2010/main" val="2620691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latin typeface="Arial" panose="020B0604020202020204" pitchFamily="34" charset="0"/>
                <a:cs typeface="Arial" panose="020B0604020202020204" pitchFamily="34" charset="0"/>
              </a:rPr>
              <a:t>Enkät 2 kommer att följa upp bland annat metodtrogenhet.</a:t>
            </a:r>
            <a:endParaRPr lang="sv-SE" sz="1200" dirty="0"/>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12</a:t>
            </a:fld>
            <a:endParaRPr lang="sv-SE"/>
          </a:p>
        </p:txBody>
      </p:sp>
    </p:spTree>
    <p:extLst>
      <p:ext uri="{BB962C8B-B14F-4D97-AF65-F5344CB8AC3E}">
        <p14:creationId xmlns:p14="http://schemas.microsoft.com/office/powerpoint/2010/main" val="1471526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1" dirty="0">
                <a:latin typeface="Arial" panose="020B0604020202020204" pitchFamily="34" charset="0"/>
                <a:cs typeface="Arial" panose="020B0604020202020204" pitchFamily="34" charset="0"/>
              </a:rPr>
              <a:t>Enkät 2 kommer att följa upp bland annat metodtrogenhet.</a:t>
            </a:r>
            <a:endParaRPr lang="sv-SE" sz="1200" dirty="0"/>
          </a:p>
          <a:p>
            <a:endParaRPr lang="sv-SE" dirty="0"/>
          </a:p>
        </p:txBody>
      </p:sp>
      <p:sp>
        <p:nvSpPr>
          <p:cNvPr id="4" name="Platshållare för bildnummer 3"/>
          <p:cNvSpPr>
            <a:spLocks noGrp="1"/>
          </p:cNvSpPr>
          <p:nvPr>
            <p:ph type="sldNum" sz="quarter" idx="5"/>
          </p:nvPr>
        </p:nvSpPr>
        <p:spPr/>
        <p:txBody>
          <a:bodyPr/>
          <a:lstStyle/>
          <a:p>
            <a:fld id="{4CA875C7-A0EB-4112-8FCE-AB5608FCD1B6}" type="slidenum">
              <a:rPr lang="sv-SE" smtClean="0"/>
              <a:t>13</a:t>
            </a:fld>
            <a:endParaRPr lang="sv-SE"/>
          </a:p>
        </p:txBody>
      </p:sp>
    </p:spTree>
    <p:extLst>
      <p:ext uri="{BB962C8B-B14F-4D97-AF65-F5344CB8AC3E}">
        <p14:creationId xmlns:p14="http://schemas.microsoft.com/office/powerpoint/2010/main" val="317630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8AE5DA-0395-451A-AE7F-A619A213922A}"/>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9DC0B900-6995-4D55-9358-EF50EFD315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Tree>
    <p:extLst>
      <p:ext uri="{BB962C8B-B14F-4D97-AF65-F5344CB8AC3E}">
        <p14:creationId xmlns:p14="http://schemas.microsoft.com/office/powerpoint/2010/main" val="2993278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59B635A-48D6-4CDC-8CDB-DA5207DB142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67C654C-B753-4223-A821-B7C64FE090C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4DCB221-CACF-4C63-BAAE-E6CBE8E48568}"/>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5" name="Platshållare för sidfot 4">
            <a:extLst>
              <a:ext uri="{FF2B5EF4-FFF2-40B4-BE49-F238E27FC236}">
                <a16:creationId xmlns:a16="http://schemas.microsoft.com/office/drawing/2014/main" id="{7FB3BD36-1DF9-4F11-A318-E7A8669AA70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1EF5F13-98DF-499A-9657-6BAE9EE42D02}"/>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15236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75C52B7B-7A8B-4230-B9BE-EACD3632F2DD}"/>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2EBD1B9D-0F13-49C4-B75E-AD82E388B3D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D6F304A-B4F4-43D3-83B4-1F6B76BB50C8}"/>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5" name="Platshållare för sidfot 4">
            <a:extLst>
              <a:ext uri="{FF2B5EF4-FFF2-40B4-BE49-F238E27FC236}">
                <a16:creationId xmlns:a16="http://schemas.microsoft.com/office/drawing/2014/main" id="{B080FC9C-C493-4C90-A31F-211603C6D40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4DB632C-B7AF-4A38-AC72-9D4273AA8C88}"/>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548051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9A65B1-9F87-445B-8A7C-62C36E2D283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BA927FA-B3A7-4AD0-BD11-176F043AB32E}"/>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C32F11E-1304-4E1D-B62E-4B5799AFCA79}"/>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5" name="Platshållare för sidfot 4">
            <a:extLst>
              <a:ext uri="{FF2B5EF4-FFF2-40B4-BE49-F238E27FC236}">
                <a16:creationId xmlns:a16="http://schemas.microsoft.com/office/drawing/2014/main" id="{D1180B54-16B1-452F-9471-B1B6EF3423F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329E61E-7199-48F9-8B33-AB887BE215AC}"/>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472200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35B5E2-4FCF-4013-918B-EBB734D5007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141473FA-41A2-466A-9BD2-DBD172A3A9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2328E3A5-50F8-4C7F-8E90-01239174F116}"/>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5" name="Platshållare för sidfot 4">
            <a:extLst>
              <a:ext uri="{FF2B5EF4-FFF2-40B4-BE49-F238E27FC236}">
                <a16:creationId xmlns:a16="http://schemas.microsoft.com/office/drawing/2014/main" id="{D004F9E6-F853-4C01-9B3A-0780434FEC3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AC49DCF-ECF5-44FF-9BFD-A39B293E8E5F}"/>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365844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0121D0E-AA64-45CF-B320-5DB2EE3F93F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2E17B84-3FC7-4365-8D7E-03953C3830C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FC31871-DCD0-40EA-829D-5706055F9E8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221995F-D591-4137-A907-50CD174C0B8B}"/>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6" name="Platshållare för sidfot 5">
            <a:extLst>
              <a:ext uri="{FF2B5EF4-FFF2-40B4-BE49-F238E27FC236}">
                <a16:creationId xmlns:a16="http://schemas.microsoft.com/office/drawing/2014/main" id="{28BCD73F-0EBA-4AE5-952C-B56A2FC16F3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CC06626-F25B-462B-825E-37A201C28C09}"/>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986897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34BF96-8DAF-47CD-AFB6-C2D1C455B8EB}"/>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2732092E-1DA6-4275-BB36-02B8267F18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3247A3F-15BF-4629-AD6B-593821E3335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544835E-F74B-436B-A741-64FB80D21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22EEA17D-7150-43A9-9032-3F72CC193F92}"/>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B13397A-2E69-483F-AE90-9FDB498D2275}"/>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8" name="Platshållare för sidfot 7">
            <a:extLst>
              <a:ext uri="{FF2B5EF4-FFF2-40B4-BE49-F238E27FC236}">
                <a16:creationId xmlns:a16="http://schemas.microsoft.com/office/drawing/2014/main" id="{43D06027-B921-4A71-A759-3F6E1AC1BAC6}"/>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8E7EC7FF-6871-469B-9BA5-A72BC995F2D6}"/>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1629634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64A5FE-C3A6-4F6E-B93F-0E5A77C0AE5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2589AA61-B453-4D75-9198-332E93BDFAFD}"/>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4" name="Platshållare för sidfot 3">
            <a:extLst>
              <a:ext uri="{FF2B5EF4-FFF2-40B4-BE49-F238E27FC236}">
                <a16:creationId xmlns:a16="http://schemas.microsoft.com/office/drawing/2014/main" id="{09311896-94D6-4517-8265-9A808E3222D1}"/>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5F4AE18-F9A1-471E-A1C1-ADFDA1B0BE6B}"/>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608577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443CC90C-A4D1-4FFF-A69F-16028A00EF01}"/>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3" name="Platshållare för sidfot 2">
            <a:extLst>
              <a:ext uri="{FF2B5EF4-FFF2-40B4-BE49-F238E27FC236}">
                <a16:creationId xmlns:a16="http://schemas.microsoft.com/office/drawing/2014/main" id="{DD95EE86-31C7-4B3F-8B13-29C354B5532C}"/>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CE50998-59D8-4037-9A16-CC91748F6D7E}"/>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85715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7D33C5C-BFF4-4700-B380-DF7B2FC1DA7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1CACA90-64C6-46FD-90B1-DB386AB966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A67AF03-2FC2-4038-8DAC-EAEDB9CDD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5A007D3-B418-42E4-916C-0012425274A5}"/>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6" name="Platshållare för sidfot 5">
            <a:extLst>
              <a:ext uri="{FF2B5EF4-FFF2-40B4-BE49-F238E27FC236}">
                <a16:creationId xmlns:a16="http://schemas.microsoft.com/office/drawing/2014/main" id="{616A481C-5A65-4F67-A283-75AD0CD1F51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BBF717E-95CD-4A66-BB5C-CACBAA5E544C}"/>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769703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031A881-6428-4A3A-A6F7-E6A9922ED74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0D0897B4-C48A-4E8F-A5AF-6FECF3D8F3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1349E53-3BDA-49B2-B661-9E49611747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D116DAF-2E54-412B-9097-54B34709ABB1}"/>
              </a:ext>
            </a:extLst>
          </p:cNvPr>
          <p:cNvSpPr>
            <a:spLocks noGrp="1"/>
          </p:cNvSpPr>
          <p:nvPr>
            <p:ph type="dt" sz="half" idx="10"/>
          </p:nvPr>
        </p:nvSpPr>
        <p:spPr/>
        <p:txBody>
          <a:bodyPr/>
          <a:lstStyle/>
          <a:p>
            <a:fld id="{F039572A-938F-4B7A-839E-C3F5285AAEA6}" type="datetimeFigureOut">
              <a:rPr lang="sv-SE" smtClean="0"/>
              <a:t>2021-04-16</a:t>
            </a:fld>
            <a:endParaRPr lang="sv-SE"/>
          </a:p>
        </p:txBody>
      </p:sp>
      <p:sp>
        <p:nvSpPr>
          <p:cNvPr id="6" name="Platshållare för sidfot 5">
            <a:extLst>
              <a:ext uri="{FF2B5EF4-FFF2-40B4-BE49-F238E27FC236}">
                <a16:creationId xmlns:a16="http://schemas.microsoft.com/office/drawing/2014/main" id="{E91E3EB5-B988-4D6D-950D-B0B6F78759E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C0F36AB2-9BA3-4AA6-B91C-535FFEB3C2B7}"/>
              </a:ext>
            </a:extLst>
          </p:cNvPr>
          <p:cNvSpPr>
            <a:spLocks noGrp="1"/>
          </p:cNvSpPr>
          <p:nvPr>
            <p:ph type="sldNum" sz="quarter" idx="12"/>
          </p:nvPr>
        </p:nvSpPr>
        <p:spPr/>
        <p:txBody>
          <a:bodyPr/>
          <a:lstStyle/>
          <a:p>
            <a:fld id="{DD28943E-2A27-4427-AD57-40FB3804E06D}" type="slidenum">
              <a:rPr lang="sv-SE" smtClean="0"/>
              <a:t>‹#›</a:t>
            </a:fld>
            <a:endParaRPr lang="sv-SE"/>
          </a:p>
        </p:txBody>
      </p:sp>
    </p:spTree>
    <p:extLst>
      <p:ext uri="{BB962C8B-B14F-4D97-AF65-F5344CB8AC3E}">
        <p14:creationId xmlns:p14="http://schemas.microsoft.com/office/powerpoint/2010/main" val="2895648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088395FB-C753-4DF3-8FE5-DE195E6D477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F3397AF0-F7D7-418C-B2EB-52D201ED0E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EDE660DD-917A-444A-9146-D0FCB3AD4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sv-SE" dirty="0"/>
          </a:p>
        </p:txBody>
      </p:sp>
      <p:sp>
        <p:nvSpPr>
          <p:cNvPr id="5" name="Platshållare för sidfot 4">
            <a:extLst>
              <a:ext uri="{FF2B5EF4-FFF2-40B4-BE49-F238E27FC236}">
                <a16:creationId xmlns:a16="http://schemas.microsoft.com/office/drawing/2014/main" id="{5E5F6C37-B1EB-4157-BBF7-AB76DB8B6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6E89ADD0-A05E-4276-9EFE-0E2CA8797E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28943E-2A27-4427-AD57-40FB3804E06D}" type="slidenum">
              <a:rPr lang="sv-SE" smtClean="0"/>
              <a:t>‹#›</a:t>
            </a:fld>
            <a:endParaRPr lang="sv-SE"/>
          </a:p>
        </p:txBody>
      </p:sp>
      <p:sp>
        <p:nvSpPr>
          <p:cNvPr id="7" name="Platshållare för datum 3">
            <a:extLst>
              <a:ext uri="{FF2B5EF4-FFF2-40B4-BE49-F238E27FC236}">
                <a16:creationId xmlns:a16="http://schemas.microsoft.com/office/drawing/2014/main" id="{9163D672-F8E8-435F-B697-53B8BB63FB9C}"/>
              </a:ext>
            </a:extLst>
          </p:cNvPr>
          <p:cNvSpPr txBox="1">
            <a:spLocks/>
          </p:cNvSpPr>
          <p:nvPr userDrawn="1"/>
        </p:nvSpPr>
        <p:spPr>
          <a:xfrm>
            <a:off x="838200" y="6356350"/>
            <a:ext cx="2743200" cy="365125"/>
          </a:xfrm>
          <a:prstGeom prst="rect">
            <a:avLst/>
          </a:prstGeom>
        </p:spPr>
        <p:txBody>
          <a:bodyPr/>
          <a:ls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sv-SE" dirty="0"/>
          </a:p>
        </p:txBody>
      </p:sp>
      <p:pic>
        <p:nvPicPr>
          <p:cNvPr id="9" name="Bildobjekt 8" descr="\\ads.sfa.se\data\Hemkataloger\66124406\Mina Dokument\GESAM\AF\Af logo.png">
            <a:extLst>
              <a:ext uri="{FF2B5EF4-FFF2-40B4-BE49-F238E27FC236}">
                <a16:creationId xmlns:a16="http://schemas.microsoft.com/office/drawing/2014/main" id="{F90E82F1-F36D-45E5-95C5-66FEF81C6388}"/>
              </a:ext>
            </a:extLst>
          </p:cNvPr>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558438" y="6366215"/>
            <a:ext cx="2296957" cy="281001"/>
          </a:xfrm>
          <a:prstGeom prst="rect">
            <a:avLst/>
          </a:prstGeom>
          <a:noFill/>
          <a:ln>
            <a:noFill/>
          </a:ln>
        </p:spPr>
      </p:pic>
      <p:pic>
        <p:nvPicPr>
          <p:cNvPr id="10" name="Bildobjekt 9">
            <a:extLst>
              <a:ext uri="{FF2B5EF4-FFF2-40B4-BE49-F238E27FC236}">
                <a16:creationId xmlns:a16="http://schemas.microsoft.com/office/drawing/2014/main" id="{AE64864D-EC35-4C00-BF88-EF239F822427}"/>
              </a:ext>
            </a:extLst>
          </p:cNvPr>
          <p:cNvPicPr/>
          <p:nvPr userDrawn="1"/>
        </p:nvPicPr>
        <p:blipFill>
          <a:blip r:embed="rId14" cstate="print">
            <a:extLst>
              <a:ext uri="{28A0092B-C50C-407E-A947-70E740481C1C}">
                <a14:useLocalDpi xmlns:a14="http://schemas.microsoft.com/office/drawing/2010/main" val="0"/>
              </a:ext>
            </a:extLst>
          </a:blip>
          <a:stretch>
            <a:fillRect/>
          </a:stretch>
        </p:blipFill>
        <p:spPr>
          <a:xfrm>
            <a:off x="4469575" y="6372344"/>
            <a:ext cx="2061038" cy="290370"/>
          </a:xfrm>
          <a:prstGeom prst="rect">
            <a:avLst/>
          </a:prstGeom>
        </p:spPr>
      </p:pic>
      <p:pic>
        <p:nvPicPr>
          <p:cNvPr id="11" name="Platshållare för innehåll 5" descr="C:\Users\66124406\Desktop\RegionUppsala_logo_170.png">
            <a:extLst>
              <a:ext uri="{FF2B5EF4-FFF2-40B4-BE49-F238E27FC236}">
                <a16:creationId xmlns:a16="http://schemas.microsoft.com/office/drawing/2014/main" id="{4B785B69-C320-4A1D-A49B-0E0DD8B09CBC}"/>
              </a:ext>
            </a:extLst>
          </p:cNvPr>
          <p:cNvPicPr>
            <a:picLocks/>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002472" y="6367550"/>
            <a:ext cx="1334135" cy="290370"/>
          </a:xfrm>
          <a:prstGeom prst="rect">
            <a:avLst/>
          </a:prstGeom>
          <a:noFill/>
          <a:ln>
            <a:noFill/>
          </a:ln>
        </p:spPr>
      </p:pic>
      <p:pic>
        <p:nvPicPr>
          <p:cNvPr id="12" name="Bildobjekt 11">
            <a:extLst>
              <a:ext uri="{FF2B5EF4-FFF2-40B4-BE49-F238E27FC236}">
                <a16:creationId xmlns:a16="http://schemas.microsoft.com/office/drawing/2014/main" id="{E44F68BE-EE0F-466A-AA5E-A560A9CC1B4D}"/>
              </a:ext>
            </a:extLst>
          </p:cNvPr>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8919791" y="6338757"/>
            <a:ext cx="971550" cy="335915"/>
          </a:xfrm>
          <a:prstGeom prst="rect">
            <a:avLst/>
          </a:prstGeom>
          <a:noFill/>
          <a:ln>
            <a:noFill/>
          </a:ln>
        </p:spPr>
      </p:pic>
      <p:pic>
        <p:nvPicPr>
          <p:cNvPr id="14" name="Picture 2" descr="\\UAFS06\Home$\k\kjellake.gardh\Skrivbord\samverkan-1200x720px.jpg">
            <a:extLst>
              <a:ext uri="{FF2B5EF4-FFF2-40B4-BE49-F238E27FC236}">
                <a16:creationId xmlns:a16="http://schemas.microsoft.com/office/drawing/2014/main" id="{33AFA6E2-F9A5-4C67-A7D4-93F35C6CB5D3}"/>
              </a:ext>
            </a:extLst>
          </p:cNvPr>
          <p:cNvPicPr>
            <a:picLocks noChangeAspect="1" noChangeArrowheads="1"/>
          </p:cNvPicPr>
          <p:nvPr userDrawn="1"/>
        </p:nvPicPr>
        <p:blipFill rotWithShape="1">
          <a:blip r:embed="rId17">
            <a:extLst>
              <a:ext uri="{28A0092B-C50C-407E-A947-70E740481C1C}">
                <a14:useLocalDpi xmlns:a14="http://schemas.microsoft.com/office/drawing/2010/main" val="0"/>
              </a:ext>
            </a:extLst>
          </a:blip>
          <a:srcRect t="6250"/>
          <a:stretch/>
        </p:blipFill>
        <p:spPr bwMode="auto">
          <a:xfrm>
            <a:off x="0" y="6059372"/>
            <a:ext cx="1419782" cy="798628"/>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Rak koppling 14">
            <a:extLst>
              <a:ext uri="{FF2B5EF4-FFF2-40B4-BE49-F238E27FC236}">
                <a16:creationId xmlns:a16="http://schemas.microsoft.com/office/drawing/2014/main" id="{03173BF9-0E03-4F11-B2B3-607BA3BC2CD9}"/>
              </a:ext>
            </a:extLst>
          </p:cNvPr>
          <p:cNvCxnSpPr>
            <a:cxnSpLocks/>
          </p:cNvCxnSpPr>
          <p:nvPr userDrawn="1"/>
        </p:nvCxnSpPr>
        <p:spPr>
          <a:xfrm>
            <a:off x="0" y="6058907"/>
            <a:ext cx="12192000" cy="465"/>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6" name="Bild 1" descr="image002">
            <a:extLst>
              <a:ext uri="{FF2B5EF4-FFF2-40B4-BE49-F238E27FC236}">
                <a16:creationId xmlns:a16="http://schemas.microsoft.com/office/drawing/2014/main" id="{D556D01F-87AF-4C4E-8F3F-C98BE8B5ABF6}"/>
              </a:ext>
            </a:extLst>
          </p:cNvPr>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312409" y="6319011"/>
            <a:ext cx="1552575" cy="332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8051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irene.nyman@uppsala.s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UAFS06\Home$\k\kjellake.gardh\Skrivbord\samverkan-1200x720px.jpg">
            <a:extLst>
              <a:ext uri="{FF2B5EF4-FFF2-40B4-BE49-F238E27FC236}">
                <a16:creationId xmlns:a16="http://schemas.microsoft.com/office/drawing/2014/main" id="{1624B375-E2AB-4394-9573-EA14A4007FF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6250"/>
          <a:stretch/>
        </p:blipFill>
        <p:spPr bwMode="auto">
          <a:xfrm>
            <a:off x="20" y="-57541"/>
            <a:ext cx="12191980" cy="6087085"/>
          </a:xfrm>
          <a:prstGeom prst="rect">
            <a:avLst/>
          </a:prstGeom>
          <a:noFill/>
          <a:extLst>
            <a:ext uri="{909E8E84-426E-40DD-AFC4-6F175D3DCCD1}">
              <a14:hiddenFill xmlns:a14="http://schemas.microsoft.com/office/drawing/2010/main">
                <a:solidFill>
                  <a:srgbClr val="FFFFFF"/>
                </a:solidFill>
              </a14:hiddenFill>
            </a:ext>
          </a:extLst>
        </p:spPr>
      </p:pic>
      <p:sp>
        <p:nvSpPr>
          <p:cNvPr id="6" name="Rubrik 1">
            <a:extLst>
              <a:ext uri="{FF2B5EF4-FFF2-40B4-BE49-F238E27FC236}">
                <a16:creationId xmlns:a16="http://schemas.microsoft.com/office/drawing/2014/main" id="{5CFCFB5F-0C58-4A77-81EE-33B934F1A6DF}"/>
              </a:ext>
            </a:extLst>
          </p:cNvPr>
          <p:cNvSpPr txBox="1">
            <a:spLocks/>
          </p:cNvSpPr>
          <p:nvPr/>
        </p:nvSpPr>
        <p:spPr>
          <a:xfrm>
            <a:off x="129352" y="379838"/>
            <a:ext cx="4322992" cy="66613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Aft>
                <a:spcPts val="600"/>
              </a:spcAft>
            </a:pPr>
            <a:r>
              <a:rPr lang="sv-SE" sz="2600" dirty="0">
                <a:solidFill>
                  <a:schemeClr val="bg2">
                    <a:lumMod val="25000"/>
                  </a:schemeClr>
                </a:solidFill>
                <a:latin typeface="Arial" panose="020B0604020202020204" pitchFamily="34" charset="0"/>
                <a:cs typeface="Arial" panose="020B0604020202020204" pitchFamily="34" charset="0"/>
              </a:rPr>
              <a:t>Implementering av rutin för flerpartsmöte</a:t>
            </a:r>
          </a:p>
        </p:txBody>
      </p:sp>
      <p:sp>
        <p:nvSpPr>
          <p:cNvPr id="8" name="Rektangel 7">
            <a:extLst>
              <a:ext uri="{FF2B5EF4-FFF2-40B4-BE49-F238E27FC236}">
                <a16:creationId xmlns:a16="http://schemas.microsoft.com/office/drawing/2014/main" id="{78C1FCC6-1C86-47F7-AD1A-D65BA6BADEBC}"/>
              </a:ext>
            </a:extLst>
          </p:cNvPr>
          <p:cNvSpPr/>
          <p:nvPr/>
        </p:nvSpPr>
        <p:spPr>
          <a:xfrm>
            <a:off x="0" y="6029325"/>
            <a:ext cx="12192000" cy="8286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20" name="Rak koppling 19">
            <a:extLst>
              <a:ext uri="{FF2B5EF4-FFF2-40B4-BE49-F238E27FC236}">
                <a16:creationId xmlns:a16="http://schemas.microsoft.com/office/drawing/2014/main" id="{F83F6FC6-DAF6-413D-8A1D-1AE687E19C2D}"/>
              </a:ext>
            </a:extLst>
          </p:cNvPr>
          <p:cNvCxnSpPr>
            <a:cxnSpLocks/>
          </p:cNvCxnSpPr>
          <p:nvPr/>
        </p:nvCxnSpPr>
        <p:spPr>
          <a:xfrm>
            <a:off x="0" y="6039857"/>
            <a:ext cx="12192000" cy="465"/>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2" name="Bildobjekt 11" descr="\\ads.sfa.se\data\Hemkataloger\66124406\Mina Dokument\GESAM\AF\Af logo.png">
            <a:extLst>
              <a:ext uri="{FF2B5EF4-FFF2-40B4-BE49-F238E27FC236}">
                <a16:creationId xmlns:a16="http://schemas.microsoft.com/office/drawing/2014/main" id="{7A683331-48B8-43EE-A7B5-41DFDC87553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48813" y="6302692"/>
            <a:ext cx="2296957" cy="281001"/>
          </a:xfrm>
          <a:prstGeom prst="rect">
            <a:avLst/>
          </a:prstGeom>
          <a:noFill/>
          <a:ln>
            <a:noFill/>
          </a:ln>
        </p:spPr>
      </p:pic>
      <p:pic>
        <p:nvPicPr>
          <p:cNvPr id="16" name="Bildobjekt 15">
            <a:extLst>
              <a:ext uri="{FF2B5EF4-FFF2-40B4-BE49-F238E27FC236}">
                <a16:creationId xmlns:a16="http://schemas.microsoft.com/office/drawing/2014/main" id="{F97CA96C-EEB5-4EFD-ABDF-F2D9137AA304}"/>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659950" y="6308821"/>
            <a:ext cx="2061038" cy="290370"/>
          </a:xfrm>
          <a:prstGeom prst="rect">
            <a:avLst/>
          </a:prstGeom>
        </p:spPr>
      </p:pic>
      <p:pic>
        <p:nvPicPr>
          <p:cNvPr id="17" name="Platshållare för innehåll 5" descr="C:\Users\66124406\Desktop\RegionUppsala_logo_170.png">
            <a:extLst>
              <a:ext uri="{FF2B5EF4-FFF2-40B4-BE49-F238E27FC236}">
                <a16:creationId xmlns:a16="http://schemas.microsoft.com/office/drawing/2014/main" id="{BAA51796-EAAD-4A18-B8AF-E778429ED693}"/>
              </a:ext>
            </a:extLst>
          </p:cNvPr>
          <p:cNvPicPr>
            <a:picLocks/>
          </p:cNvPicPr>
          <p:nvPr/>
        </p:nvPicPr>
        <p:blipFill>
          <a:blip r:embed="rId5">
            <a:extLst>
              <a:ext uri="{28A0092B-C50C-407E-A947-70E740481C1C}">
                <a14:useLocalDpi xmlns:a14="http://schemas.microsoft.com/office/drawing/2010/main" val="0"/>
              </a:ext>
            </a:extLst>
          </a:blip>
          <a:srcRect/>
          <a:stretch>
            <a:fillRect/>
          </a:stretch>
        </p:blipFill>
        <p:spPr bwMode="auto">
          <a:xfrm>
            <a:off x="6192847" y="6304027"/>
            <a:ext cx="1334135" cy="290370"/>
          </a:xfrm>
          <a:prstGeom prst="rect">
            <a:avLst/>
          </a:prstGeom>
          <a:noFill/>
          <a:ln>
            <a:noFill/>
          </a:ln>
        </p:spPr>
      </p:pic>
      <p:pic>
        <p:nvPicPr>
          <p:cNvPr id="18" name="Bildobjekt 17">
            <a:extLst>
              <a:ext uri="{FF2B5EF4-FFF2-40B4-BE49-F238E27FC236}">
                <a16:creationId xmlns:a16="http://schemas.microsoft.com/office/drawing/2014/main" id="{9B545774-73E5-40BF-801E-A67A226098FC}"/>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8110166" y="6275234"/>
            <a:ext cx="971550" cy="335915"/>
          </a:xfrm>
          <a:prstGeom prst="rect">
            <a:avLst/>
          </a:prstGeom>
          <a:noFill/>
          <a:ln>
            <a:noFill/>
          </a:ln>
        </p:spPr>
      </p:pic>
      <p:sp>
        <p:nvSpPr>
          <p:cNvPr id="11" name="Rubrik 1">
            <a:extLst>
              <a:ext uri="{FF2B5EF4-FFF2-40B4-BE49-F238E27FC236}">
                <a16:creationId xmlns:a16="http://schemas.microsoft.com/office/drawing/2014/main" id="{2DD91FEB-4E21-45B2-8188-A0417E6FDE22}"/>
              </a:ext>
            </a:extLst>
          </p:cNvPr>
          <p:cNvSpPr txBox="1">
            <a:spLocks/>
          </p:cNvSpPr>
          <p:nvPr/>
        </p:nvSpPr>
        <p:spPr>
          <a:xfrm>
            <a:off x="7868988" y="5231530"/>
            <a:ext cx="4322992" cy="59139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spcAft>
                <a:spcPts val="600"/>
              </a:spcAft>
            </a:pPr>
            <a:r>
              <a:rPr lang="sv-SE" sz="2800" dirty="0">
                <a:solidFill>
                  <a:schemeClr val="bg2">
                    <a:lumMod val="25000"/>
                  </a:schemeClr>
                </a:solidFill>
                <a:latin typeface="Arial" panose="020B0604020202020204" pitchFamily="34" charset="0"/>
                <a:cs typeface="Arial" panose="020B0604020202020204" pitchFamily="34" charset="0"/>
              </a:rPr>
              <a:t>21-04-23</a:t>
            </a:r>
          </a:p>
        </p:txBody>
      </p:sp>
      <p:pic>
        <p:nvPicPr>
          <p:cNvPr id="13" name="Bild 1" descr="image002">
            <a:extLst>
              <a:ext uri="{FF2B5EF4-FFF2-40B4-BE49-F238E27FC236}">
                <a16:creationId xmlns:a16="http://schemas.microsoft.com/office/drawing/2014/main" id="{C3E60FC3-D116-47E6-904B-6207883876A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68535" y="6212845"/>
            <a:ext cx="1730626" cy="37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9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Framgångsfaktorer</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253330"/>
            <a:ext cx="11049001" cy="4604545"/>
          </a:xfrm>
        </p:spPr>
        <p:txBody>
          <a:bodyPr>
            <a:noAutofit/>
          </a:bodyPr>
          <a:lstStyle/>
          <a:p>
            <a:pPr>
              <a:buClr>
                <a:schemeClr val="accent1"/>
              </a:buClr>
              <a:buSzPct val="120000"/>
            </a:pPr>
            <a:r>
              <a:rPr lang="sv-SE" sz="2400" dirty="0">
                <a:latin typeface="Arial" panose="020B0604020202020204" pitchFamily="34" charset="0"/>
                <a:cs typeface="Arial" panose="020B0604020202020204" pitchFamily="34" charset="0"/>
              </a:rPr>
              <a:t>Engagerad arbetsgrupp och interna implementeringsteam</a:t>
            </a:r>
          </a:p>
          <a:p>
            <a:pPr>
              <a:buClr>
                <a:schemeClr val="accent1"/>
              </a:buClr>
              <a:buSzPct val="120000"/>
            </a:pPr>
            <a:r>
              <a:rPr lang="sv-SE" sz="2400" dirty="0">
                <a:latin typeface="Arial" panose="020B0604020202020204" pitchFamily="34" charset="0"/>
                <a:cs typeface="Arial" panose="020B0604020202020204" pitchFamily="34" charset="0"/>
              </a:rPr>
              <a:t>Stöd från ledning</a:t>
            </a:r>
          </a:p>
          <a:p>
            <a:pPr>
              <a:buClr>
                <a:schemeClr val="accent1"/>
              </a:buClr>
              <a:buSzPct val="120000"/>
            </a:pPr>
            <a:r>
              <a:rPr lang="sv-SE" sz="2400" dirty="0">
                <a:latin typeface="Arial" panose="020B0604020202020204" pitchFamily="34" charset="0"/>
                <a:cs typeface="Arial" panose="020B0604020202020204" pitchFamily="34" charset="0"/>
              </a:rPr>
              <a:t>Ett behov och önskan om att samverka mellan parterna</a:t>
            </a:r>
          </a:p>
          <a:p>
            <a:pPr>
              <a:buClr>
                <a:schemeClr val="accent1"/>
              </a:buClr>
              <a:buSzPct val="120000"/>
            </a:pPr>
            <a:r>
              <a:rPr lang="sv-SE" sz="2400" dirty="0">
                <a:latin typeface="Arial" panose="020B0604020202020204" pitchFamily="34" charset="0"/>
                <a:cs typeface="Arial" panose="020B0604020202020204" pitchFamily="34" charset="0"/>
              </a:rPr>
              <a:t>En testperiod av rutinen ger möjlighet att göra justeringar och upptäcka hinder</a:t>
            </a:r>
          </a:p>
          <a:p>
            <a:pPr>
              <a:buClr>
                <a:schemeClr val="accent1"/>
              </a:buClr>
              <a:buSzPct val="120000"/>
            </a:pPr>
            <a:r>
              <a:rPr lang="sv-SE" sz="2400" dirty="0">
                <a:latin typeface="Arial" panose="020B0604020202020204" pitchFamily="34" charset="0"/>
                <a:cs typeface="Arial" panose="020B0604020202020204" pitchFamily="34" charset="0"/>
              </a:rPr>
              <a:t>Man lär sig om varandras uppdrag i flerpartsmöten</a:t>
            </a:r>
          </a:p>
          <a:p>
            <a:pPr>
              <a:buClr>
                <a:schemeClr val="accent1"/>
              </a:buClr>
              <a:buSzPct val="120000"/>
            </a:pPr>
            <a:r>
              <a:rPr lang="sv-SE" sz="2400" dirty="0">
                <a:latin typeface="Arial" panose="020B0604020202020204" pitchFamily="34" charset="0"/>
                <a:cs typeface="Arial" panose="020B0604020202020204" pitchFamily="34" charset="0"/>
              </a:rPr>
              <a:t>Beprövad implementeringsmetod</a:t>
            </a:r>
          </a:p>
          <a:p>
            <a:pPr marL="0" indent="0">
              <a:buClr>
                <a:schemeClr val="accent1"/>
              </a:buClr>
              <a:buSzPct val="120000"/>
              <a:buNone/>
            </a:pPr>
            <a:endParaRPr lang="sv-S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85136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3600" b="1" dirty="0">
                <a:solidFill>
                  <a:schemeClr val="accent1"/>
                </a:solidFill>
                <a:latin typeface="Arial" panose="020B0604020202020204" pitchFamily="34" charset="0"/>
                <a:cs typeface="Arial" panose="020B0604020202020204" pitchFamily="34" charset="0"/>
              </a:rPr>
              <a:t>Förbättringsbehov</a:t>
            </a:r>
            <a:endParaRPr lang="sv-SE" sz="36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253330"/>
            <a:ext cx="11049001" cy="4604545"/>
          </a:xfrm>
        </p:spPr>
        <p:txBody>
          <a:bodyPr>
            <a:noAutofit/>
          </a:bodyPr>
          <a:lstStyle/>
          <a:p>
            <a:pPr marL="0" indent="0">
              <a:lnSpc>
                <a:spcPct val="100000"/>
              </a:lnSpc>
              <a:buNone/>
            </a:pPr>
            <a:r>
              <a:rPr lang="sv-SE" sz="2400" b="1" dirty="0">
                <a:latin typeface="Arial" panose="020B0604020202020204" pitchFamily="34" charset="0"/>
                <a:cs typeface="Arial" panose="020B0604020202020204" pitchFamily="34" charset="0"/>
              </a:rPr>
              <a:t>Åtgärder:</a:t>
            </a:r>
          </a:p>
          <a:p>
            <a:pPr>
              <a:lnSpc>
                <a:spcPct val="100000"/>
              </a:lnSpc>
              <a:buClr>
                <a:schemeClr val="accent1"/>
              </a:buClr>
              <a:buSzPct val="120000"/>
            </a:pPr>
            <a:r>
              <a:rPr lang="sv-SE" sz="2400" dirty="0">
                <a:latin typeface="Arial" panose="020B0604020202020204" pitchFamily="34" charset="0"/>
                <a:cs typeface="Arial" panose="020B0604020202020204" pitchFamily="34" charset="0"/>
              </a:rPr>
              <a:t>Kompetenshöjande insatser om varandras uppdrag – när ska man kalla parter till flerpartsmöte</a:t>
            </a:r>
          </a:p>
          <a:p>
            <a:pPr>
              <a:lnSpc>
                <a:spcPct val="100000"/>
              </a:lnSpc>
              <a:buClr>
                <a:schemeClr val="accent1"/>
              </a:buClr>
              <a:buSzPct val="120000"/>
            </a:pPr>
            <a:r>
              <a:rPr lang="sv-SE" sz="2400" dirty="0">
                <a:latin typeface="Arial" panose="020B0604020202020204" pitchFamily="34" charset="0"/>
                <a:cs typeface="Arial" panose="020B0604020202020204" pitchFamily="34" charset="0"/>
              </a:rPr>
              <a:t>Säkerställa att syfte och mål med rutinen är känd</a:t>
            </a:r>
          </a:p>
          <a:p>
            <a:pPr>
              <a:lnSpc>
                <a:spcPct val="100000"/>
              </a:lnSpc>
              <a:buClr>
                <a:schemeClr val="accent1"/>
              </a:buClr>
              <a:buSzPct val="120000"/>
            </a:pPr>
            <a:endParaRPr lang="sv-SE" sz="2400" dirty="0">
              <a:latin typeface="Arial" panose="020B0604020202020204" pitchFamily="34" charset="0"/>
              <a:cs typeface="Arial" panose="020B0604020202020204" pitchFamily="34" charset="0"/>
            </a:endParaRPr>
          </a:p>
          <a:p>
            <a:pPr marL="0" indent="0">
              <a:lnSpc>
                <a:spcPct val="100000"/>
              </a:lnSpc>
              <a:buClr>
                <a:schemeClr val="accent1"/>
              </a:buClr>
              <a:buSzPct val="120000"/>
              <a:buNone/>
            </a:pPr>
            <a:r>
              <a:rPr lang="sv-SE" sz="2400" dirty="0">
                <a:latin typeface="Arial" panose="020B0604020202020204" pitchFamily="34" charset="0"/>
                <a:cs typeface="Arial" panose="020B0604020202020204" pitchFamily="34" charset="0"/>
              </a:rPr>
              <a:t>Ofta är information och utbildning inte tillräckligt för att en metod ska börja användas, man behöver också få använda och träna i metoden.</a:t>
            </a:r>
            <a:endParaRPr lang="sv-SE" sz="600" dirty="0">
              <a:latin typeface="Arial" panose="020B0604020202020204" pitchFamily="34" charset="0"/>
              <a:cs typeface="Arial" panose="020B0604020202020204" pitchFamily="34" charset="0"/>
            </a:endParaRPr>
          </a:p>
          <a:p>
            <a:pPr marL="0" indent="0">
              <a:buClr>
                <a:schemeClr val="accent1"/>
              </a:buClr>
              <a:buSzPct val="120000"/>
              <a:buNone/>
            </a:pPr>
            <a:endParaRPr lang="sv-S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996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Långsiktig hållbarhet</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310480"/>
            <a:ext cx="11049001" cy="4604545"/>
          </a:xfrm>
        </p:spPr>
        <p:txBody>
          <a:bodyPr>
            <a:noAutofit/>
          </a:bodyPr>
          <a:lstStyle/>
          <a:p>
            <a:pPr marL="0" indent="0">
              <a:buNone/>
            </a:pPr>
            <a:r>
              <a:rPr lang="sv-SE" sz="2400" b="1" dirty="0">
                <a:latin typeface="Arial" panose="020B0604020202020204" pitchFamily="34" charset="0"/>
                <a:cs typeface="Arial" panose="020B0604020202020204" pitchFamily="34" charset="0"/>
              </a:rPr>
              <a:t>Vidmakthålla rutinen</a:t>
            </a:r>
            <a:endParaRPr lang="sv-SE" sz="2400" dirty="0">
              <a:latin typeface="Arial" panose="020B0604020202020204" pitchFamily="34" charset="0"/>
              <a:cs typeface="Arial" panose="020B0604020202020204" pitchFamily="34" charset="0"/>
            </a:endParaRPr>
          </a:p>
          <a:p>
            <a:pPr marL="0" indent="0">
              <a:buNone/>
            </a:pPr>
            <a:r>
              <a:rPr lang="sv-SE" sz="2400" dirty="0">
                <a:latin typeface="Arial" panose="020B0604020202020204" pitchFamily="34" charset="0"/>
                <a:cs typeface="Arial" panose="020B0604020202020204" pitchFamily="34" charset="0"/>
              </a:rPr>
              <a:t>För att upprätthålla rutinen på längre sikt med </a:t>
            </a:r>
            <a:r>
              <a:rPr lang="sv-SE" sz="2400" b="1" dirty="0">
                <a:latin typeface="Arial" panose="020B0604020202020204" pitchFamily="34" charset="0"/>
                <a:cs typeface="Arial" panose="020B0604020202020204" pitchFamily="34" charset="0"/>
              </a:rPr>
              <a:t>hög metodtrogenhet </a:t>
            </a:r>
            <a:r>
              <a:rPr lang="sv-SE" sz="2400" dirty="0">
                <a:latin typeface="Arial" panose="020B0604020202020204" pitchFamily="34" charset="0"/>
                <a:cs typeface="Arial" panose="020B0604020202020204" pitchFamily="34" charset="0"/>
              </a:rPr>
              <a:t>behöver man </a:t>
            </a:r>
            <a:r>
              <a:rPr lang="sv-SE" sz="2400" b="1" dirty="0">
                <a:latin typeface="Arial" panose="020B0604020202020204" pitchFamily="34" charset="0"/>
                <a:cs typeface="Arial" panose="020B0604020202020204" pitchFamily="34" charset="0"/>
              </a:rPr>
              <a:t>följa upp arbetet</a:t>
            </a:r>
            <a:r>
              <a:rPr lang="sv-SE" sz="2400" dirty="0">
                <a:latin typeface="Arial" panose="020B0604020202020204" pitchFamily="34" charset="0"/>
                <a:cs typeface="Arial" panose="020B0604020202020204" pitchFamily="34" charset="0"/>
              </a:rPr>
              <a:t>. </a:t>
            </a:r>
          </a:p>
          <a:p>
            <a:pPr marL="0" indent="0">
              <a:buNone/>
            </a:pPr>
            <a:r>
              <a:rPr lang="sv-SE" sz="2400" dirty="0">
                <a:latin typeface="Arial" panose="020B0604020202020204" pitchFamily="34" charset="0"/>
                <a:cs typeface="Arial" panose="020B0604020202020204" pitchFamily="34" charset="0"/>
              </a:rPr>
              <a:t>Man behöver kunna skilja på problem eller förbättringsbehov som beror på implementeringsprocessen, på metoden i sig eller på kompetens, organisation och ledarskap. Detta för att undvika att förkasta hela metoden om en del av den är dålig.</a:t>
            </a:r>
          </a:p>
          <a:p>
            <a:pPr marL="0" indent="0">
              <a:buNone/>
            </a:pPr>
            <a:r>
              <a:rPr lang="sv-SE" sz="2400" b="1" dirty="0">
                <a:latin typeface="Arial" panose="020B0604020202020204" pitchFamily="34" charset="0"/>
                <a:cs typeface="Arial" panose="020B0604020202020204" pitchFamily="34" charset="0"/>
              </a:rPr>
              <a:t>Kärnkomponenter</a:t>
            </a:r>
            <a:r>
              <a:rPr lang="sv-SE" sz="2400" dirty="0">
                <a:latin typeface="Arial" panose="020B0604020202020204" pitchFamily="34" charset="0"/>
                <a:cs typeface="Arial" panose="020B0604020202020204" pitchFamily="34" charset="0"/>
              </a:rPr>
              <a:t> utgör essensen i en metod = </a:t>
            </a:r>
            <a:r>
              <a:rPr lang="sv-SE" sz="2400" b="1" dirty="0">
                <a:latin typeface="Arial" panose="020B0604020202020204" pitchFamily="34" charset="0"/>
                <a:cs typeface="Arial" panose="020B0604020202020204" pitchFamily="34" charset="0"/>
              </a:rPr>
              <a:t>följa rutinens anvisningar</a:t>
            </a:r>
            <a:r>
              <a:rPr lang="sv-SE" sz="2400" dirty="0">
                <a:latin typeface="Arial" panose="020B0604020202020204" pitchFamily="34" charset="0"/>
                <a:cs typeface="Arial" panose="020B0604020202020204" pitchFamily="34" charset="0"/>
              </a:rPr>
              <a:t>. När användarna följer rutinen som avsett är de </a:t>
            </a:r>
            <a:r>
              <a:rPr lang="sv-SE" sz="2400" b="1" dirty="0">
                <a:latin typeface="Arial" panose="020B0604020202020204" pitchFamily="34" charset="0"/>
                <a:cs typeface="Arial" panose="020B0604020202020204" pitchFamily="34" charset="0"/>
              </a:rPr>
              <a:t>metodtrogna</a:t>
            </a:r>
            <a:r>
              <a:rPr lang="sv-SE" sz="2400" dirty="0">
                <a:latin typeface="Arial" panose="020B0604020202020204" pitchFamily="34" charset="0"/>
                <a:cs typeface="Arial" panose="020B0604020202020204" pitchFamily="34" charset="0"/>
              </a:rPr>
              <a:t>. Arbetar man inte metodtroget kan man inte hävda att rutinen implementerats korrekt. </a:t>
            </a:r>
          </a:p>
        </p:txBody>
      </p:sp>
    </p:spTree>
    <p:extLst>
      <p:ext uri="{BB962C8B-B14F-4D97-AF65-F5344CB8AC3E}">
        <p14:creationId xmlns:p14="http://schemas.microsoft.com/office/powerpoint/2010/main" val="44626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Kontakt</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310480"/>
            <a:ext cx="11049001" cy="4604545"/>
          </a:xfrm>
        </p:spPr>
        <p:txBody>
          <a:bodyPr>
            <a:noAutofit/>
          </a:bodyPr>
          <a:lstStyle/>
          <a:p>
            <a:pPr marL="0" indent="0">
              <a:buNone/>
            </a:pPr>
            <a:r>
              <a:rPr lang="sv-SE" sz="2400" b="1" dirty="0">
                <a:latin typeface="Arial" panose="020B0604020202020204" pitchFamily="34" charset="0"/>
                <a:cs typeface="Arial" panose="020B0604020202020204" pitchFamily="34" charset="0"/>
              </a:rPr>
              <a:t>Processledare</a:t>
            </a:r>
          </a:p>
          <a:p>
            <a:pPr marL="0" indent="0">
              <a:buNone/>
            </a:pPr>
            <a:r>
              <a:rPr lang="sv-SE" sz="2400" dirty="0">
                <a:latin typeface="Arial" panose="020B0604020202020204" pitchFamily="34" charset="0"/>
                <a:cs typeface="Arial" panose="020B0604020202020204" pitchFamily="34" charset="0"/>
              </a:rPr>
              <a:t>Irene Nyman</a:t>
            </a:r>
          </a:p>
          <a:p>
            <a:pPr marL="0" indent="0">
              <a:buNone/>
            </a:pPr>
            <a:r>
              <a:rPr lang="sv-SE" sz="2400" dirty="0">
                <a:latin typeface="Arial" panose="020B0604020202020204" pitchFamily="34" charset="0"/>
                <a:cs typeface="Arial" panose="020B0604020202020204" pitchFamily="34" charset="0"/>
                <a:hlinkClick r:id="rId3"/>
              </a:rPr>
              <a:t>irene.nyman@uppsala.se</a:t>
            </a:r>
            <a:endParaRPr lang="sv-SE" sz="2400" dirty="0">
              <a:latin typeface="Arial" panose="020B0604020202020204" pitchFamily="34" charset="0"/>
              <a:cs typeface="Arial" panose="020B0604020202020204" pitchFamily="34" charset="0"/>
            </a:endParaRPr>
          </a:p>
          <a:p>
            <a:pPr marL="0" indent="0">
              <a:buNone/>
            </a:pPr>
            <a:endParaRPr lang="sv-S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150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515600" cy="76865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Bakgrund</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200" y="1405730"/>
            <a:ext cx="10515600" cy="4569953"/>
          </a:xfrm>
        </p:spPr>
        <p:txBody>
          <a:bodyPr>
            <a:normAutofit/>
          </a:bodyPr>
          <a:lstStyle/>
          <a:p>
            <a:pPr>
              <a:lnSpc>
                <a:spcPct val="100000"/>
              </a:lnSpc>
              <a:buClr>
                <a:schemeClr val="accent1"/>
              </a:buClr>
              <a:buSzPct val="120000"/>
            </a:pPr>
            <a:r>
              <a:rPr lang="sv-SE" sz="2400" dirty="0">
                <a:latin typeface="Arial" panose="020B0604020202020204" pitchFamily="34" charset="0"/>
                <a:cs typeface="Arial" panose="020B0604020202020204" pitchFamily="34" charset="0"/>
              </a:rPr>
              <a:t>Myndigheterna har signalerat brister i samverkansprocesser och att allt fler individer faller mellan myndighetsgränserna. </a:t>
            </a:r>
          </a:p>
          <a:p>
            <a:pPr>
              <a:lnSpc>
                <a:spcPct val="100000"/>
              </a:lnSpc>
              <a:buClr>
                <a:schemeClr val="accent1"/>
              </a:buClr>
              <a:buSzPct val="120000"/>
            </a:pPr>
            <a:endParaRPr lang="sv-SE" sz="2400" dirty="0">
              <a:latin typeface="Arial" panose="020B0604020202020204" pitchFamily="34" charset="0"/>
              <a:cs typeface="Arial" panose="020B0604020202020204" pitchFamily="34" charset="0"/>
            </a:endParaRPr>
          </a:p>
          <a:p>
            <a:pPr>
              <a:lnSpc>
                <a:spcPct val="100000"/>
              </a:lnSpc>
              <a:buClr>
                <a:schemeClr val="accent1"/>
              </a:buClr>
              <a:buSzPct val="120000"/>
            </a:pPr>
            <a:r>
              <a:rPr lang="sv-SE" sz="2400" dirty="0">
                <a:latin typeface="Arial" panose="020B0604020202020204" pitchFamily="34" charset="0"/>
                <a:cs typeface="Arial" panose="020B0604020202020204" pitchFamily="34" charset="0"/>
              </a:rPr>
              <a:t>Individer bollas runt från den ena myndigheten till den andra och kommer inte framåt i rehabiliteringsprocessen utan samordning. </a:t>
            </a:r>
          </a:p>
          <a:p>
            <a:pPr>
              <a:lnSpc>
                <a:spcPct val="100000"/>
              </a:lnSpc>
              <a:buClr>
                <a:schemeClr val="accent1"/>
              </a:buClr>
              <a:buSzPct val="120000"/>
            </a:pPr>
            <a:endParaRPr lang="sv-SE" sz="2400" dirty="0">
              <a:latin typeface="Arial" panose="020B0604020202020204" pitchFamily="34" charset="0"/>
              <a:cs typeface="Arial" panose="020B0604020202020204" pitchFamily="34" charset="0"/>
            </a:endParaRPr>
          </a:p>
          <a:p>
            <a:pPr>
              <a:lnSpc>
                <a:spcPct val="100000"/>
              </a:lnSpc>
              <a:buClr>
                <a:schemeClr val="accent1"/>
              </a:buClr>
              <a:buSzPct val="120000"/>
            </a:pPr>
            <a:r>
              <a:rPr lang="sv-SE" sz="2400" dirty="0">
                <a:latin typeface="Arial" panose="020B0604020202020204" pitchFamily="34" charset="0"/>
                <a:cs typeface="Arial" panose="020B0604020202020204" pitchFamily="34" charset="0"/>
              </a:rPr>
              <a:t>Rutin för flerpartsmöte innebär att alla parter kan/har möjlighet att kalla varandra till ett möte. </a:t>
            </a:r>
          </a:p>
          <a:p>
            <a:pPr>
              <a:lnSpc>
                <a:spcPct val="100000"/>
              </a:lnSpc>
              <a:buClr>
                <a:schemeClr val="accent1"/>
              </a:buClr>
              <a:buSzPct val="120000"/>
            </a:pPr>
            <a:endParaRPr lang="sv-SE" sz="20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endParaRPr lang="sv-SE" sz="2000" dirty="0">
              <a:latin typeface="Arial" panose="020B0604020202020204" pitchFamily="34" charset="0"/>
              <a:cs typeface="Arial" panose="020B0604020202020204" pitchFamily="34" charset="0"/>
            </a:endParaRPr>
          </a:p>
          <a:p>
            <a:pPr marL="0" indent="0">
              <a:lnSpc>
                <a:spcPct val="100000"/>
              </a:lnSpc>
              <a:buNone/>
            </a:pPr>
            <a:endParaRPr lang="sv-SE"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9275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Syfte och mål</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310480"/>
            <a:ext cx="11049001" cy="4604545"/>
          </a:xfrm>
        </p:spPr>
        <p:txBody>
          <a:bodyPr>
            <a:noAutofit/>
          </a:bodyPr>
          <a:lstStyle/>
          <a:p>
            <a:pPr marL="0" indent="0">
              <a:lnSpc>
                <a:spcPct val="100000"/>
              </a:lnSpc>
              <a:spcBef>
                <a:spcPts val="0"/>
              </a:spcBef>
              <a:buClr>
                <a:srgbClr val="0070C0"/>
              </a:buClr>
              <a:buSzPct val="120000"/>
              <a:buNone/>
            </a:pPr>
            <a:r>
              <a:rPr lang="sv-SE" sz="2400" b="1" dirty="0">
                <a:latin typeface="Arial" panose="020B0604020202020204" pitchFamily="34" charset="0"/>
                <a:cs typeface="Arial" panose="020B0604020202020204" pitchFamily="34" charset="0"/>
              </a:rPr>
              <a:t>Syfte</a:t>
            </a:r>
          </a:p>
          <a:p>
            <a:pPr marL="0" indent="0">
              <a:lnSpc>
                <a:spcPct val="100000"/>
              </a:lnSpc>
              <a:spcBef>
                <a:spcPts val="0"/>
              </a:spcBef>
              <a:buClr>
                <a:srgbClr val="0070C0"/>
              </a:buClr>
              <a:buSzPct val="120000"/>
              <a:buNone/>
            </a:pPr>
            <a:endParaRPr lang="sv-SE" sz="1000" b="1"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r>
              <a:rPr lang="sv-SE" sz="2400" dirty="0">
                <a:latin typeface="Arial" panose="020B0604020202020204" pitchFamily="34" charset="0"/>
                <a:cs typeface="Arial" panose="020B0604020202020204" pitchFamily="34" charset="0"/>
              </a:rPr>
              <a:t>Stödja parternas medarbetare att initiera samverkan genom att använda   </a:t>
            </a:r>
            <a:r>
              <a:rPr lang="sv-SE" sz="2400" b="1" dirty="0">
                <a:latin typeface="Arial" panose="020B0604020202020204" pitchFamily="34" charset="0"/>
                <a:cs typeface="Arial" panose="020B0604020202020204" pitchFamily="34" charset="0"/>
              </a:rPr>
              <a:t>rutin för flerpartsmöte </a:t>
            </a:r>
            <a:r>
              <a:rPr lang="sv-SE" sz="2400" dirty="0">
                <a:latin typeface="Arial" panose="020B0604020202020204" pitchFamily="34" charset="0"/>
                <a:cs typeface="Arial" panose="020B0604020202020204" pitchFamily="34" charset="0"/>
              </a:rPr>
              <a:t>för individer i behov av samordnad arbetslivsinriktad rehabilitering.</a:t>
            </a:r>
          </a:p>
          <a:p>
            <a:pPr>
              <a:lnSpc>
                <a:spcPct val="100000"/>
              </a:lnSpc>
              <a:spcBef>
                <a:spcPts val="0"/>
              </a:spcBef>
              <a:buClr>
                <a:srgbClr val="0070C0"/>
              </a:buClr>
              <a:buSzPct val="120000"/>
            </a:pPr>
            <a:endParaRPr lang="sv-SE" sz="24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r>
              <a:rPr lang="sv-SE" sz="2400" dirty="0">
                <a:latin typeface="Arial" panose="020B0604020202020204" pitchFamily="34" charset="0"/>
                <a:cs typeface="Arial" panose="020B0604020202020204" pitchFamily="34" charset="0"/>
              </a:rPr>
              <a:t>Parterna ska tillsammans med individen aktivt samverka för en effektiv arbetslivsinriktad rehabilitering.</a:t>
            </a:r>
          </a:p>
          <a:p>
            <a:pPr>
              <a:lnSpc>
                <a:spcPct val="100000"/>
              </a:lnSpc>
              <a:spcBef>
                <a:spcPts val="0"/>
              </a:spcBef>
              <a:buClr>
                <a:srgbClr val="0070C0"/>
              </a:buClr>
              <a:buSzPct val="120000"/>
            </a:pPr>
            <a:endParaRPr lang="sv-SE" sz="2400" dirty="0">
              <a:latin typeface="Arial" panose="020B0604020202020204" pitchFamily="34" charset="0"/>
              <a:cs typeface="Arial" panose="020B0604020202020204" pitchFamily="34" charset="0"/>
            </a:endParaRPr>
          </a:p>
          <a:p>
            <a:pPr marL="0" indent="0">
              <a:lnSpc>
                <a:spcPct val="100000"/>
              </a:lnSpc>
              <a:spcBef>
                <a:spcPts val="0"/>
              </a:spcBef>
              <a:buClr>
                <a:srgbClr val="0070C0"/>
              </a:buClr>
              <a:buSzPct val="120000"/>
              <a:buNone/>
            </a:pPr>
            <a:r>
              <a:rPr lang="sv-SE" sz="2400" b="1" dirty="0">
                <a:latin typeface="Arial" panose="020B0604020202020204" pitchFamily="34" charset="0"/>
                <a:cs typeface="Arial" panose="020B0604020202020204" pitchFamily="34" charset="0"/>
              </a:rPr>
              <a:t>Mål</a:t>
            </a:r>
          </a:p>
          <a:p>
            <a:pPr marL="0" indent="0">
              <a:lnSpc>
                <a:spcPct val="100000"/>
              </a:lnSpc>
              <a:spcBef>
                <a:spcPts val="0"/>
              </a:spcBef>
              <a:buClr>
                <a:srgbClr val="0070C0"/>
              </a:buClr>
              <a:buSzPct val="120000"/>
              <a:buNone/>
            </a:pPr>
            <a:endParaRPr lang="sv-SE" sz="1000" b="1"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r>
              <a:rPr lang="sv-SE" sz="2400" dirty="0">
                <a:latin typeface="Arial" panose="020B0604020202020204" pitchFamily="34" charset="0"/>
                <a:cs typeface="Arial" panose="020B0604020202020204" pitchFamily="34" charset="0"/>
              </a:rPr>
              <a:t>Säkerställa att den gemensamt överenskomna rutinen för flerpartsmöte förankras och används av parterna.</a:t>
            </a:r>
          </a:p>
          <a:p>
            <a:pPr>
              <a:lnSpc>
                <a:spcPct val="100000"/>
              </a:lnSpc>
              <a:spcBef>
                <a:spcPts val="0"/>
              </a:spcBef>
              <a:buClr>
                <a:srgbClr val="0070C0"/>
              </a:buClr>
              <a:buSzPct val="120000"/>
            </a:pPr>
            <a:endParaRPr lang="sv-SE" sz="24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endParaRPr lang="sv-SE" sz="2400" dirty="0">
              <a:latin typeface="Arial" panose="020B0604020202020204" pitchFamily="34" charset="0"/>
              <a:cs typeface="Arial" panose="020B0604020202020204" pitchFamily="34" charset="0"/>
            </a:endParaRPr>
          </a:p>
          <a:p>
            <a:endParaRPr lang="sv-SE" sz="2400" dirty="0"/>
          </a:p>
          <a:p>
            <a:pPr marL="0" indent="0" algn="r">
              <a:lnSpc>
                <a:spcPct val="100000"/>
              </a:lnSpc>
              <a:buNone/>
            </a:pPr>
            <a:endParaRPr lang="sv-SE"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8296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515600" cy="76865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Vad är ett flerpartsmöte?</a:t>
            </a:r>
            <a:endParaRPr lang="sv-SE" sz="4000" dirty="0"/>
          </a:p>
        </p:txBody>
      </p:sp>
      <p:sp>
        <p:nvSpPr>
          <p:cNvPr id="22" name="Ellips 21">
            <a:extLst>
              <a:ext uri="{FF2B5EF4-FFF2-40B4-BE49-F238E27FC236}">
                <a16:creationId xmlns:a16="http://schemas.microsoft.com/office/drawing/2014/main" id="{F917A48D-E876-4944-BD2F-DF66EF5AAA24}"/>
              </a:ext>
            </a:extLst>
          </p:cNvPr>
          <p:cNvSpPr/>
          <p:nvPr/>
        </p:nvSpPr>
        <p:spPr>
          <a:xfrm>
            <a:off x="1544399" y="1332455"/>
            <a:ext cx="2385392" cy="2324847"/>
          </a:xfrm>
          <a:prstGeom prst="ellipse">
            <a:avLst/>
          </a:prstGeom>
          <a:solidFill>
            <a:srgbClr val="C0504D">
              <a:lumMod val="7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a:ea typeface="+mn-ea"/>
              <a:cs typeface="+mn-cs"/>
            </a:endParaRPr>
          </a:p>
        </p:txBody>
      </p:sp>
      <p:sp>
        <p:nvSpPr>
          <p:cNvPr id="23" name="Ellips 22">
            <a:extLst>
              <a:ext uri="{FF2B5EF4-FFF2-40B4-BE49-F238E27FC236}">
                <a16:creationId xmlns:a16="http://schemas.microsoft.com/office/drawing/2014/main" id="{0B3270BC-87F0-414D-A346-76390808CFD6}"/>
              </a:ext>
            </a:extLst>
          </p:cNvPr>
          <p:cNvSpPr/>
          <p:nvPr/>
        </p:nvSpPr>
        <p:spPr>
          <a:xfrm>
            <a:off x="3741471" y="1339683"/>
            <a:ext cx="2385392" cy="2324847"/>
          </a:xfrm>
          <a:prstGeom prst="ellipse">
            <a:avLst/>
          </a:prstGeom>
          <a:solidFill>
            <a:sysClr val="windowText" lastClr="000000">
              <a:lumMod val="50000"/>
              <a:lumOff val="50000"/>
            </a:sys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a:ea typeface="+mn-ea"/>
              <a:cs typeface="+mn-cs"/>
            </a:endParaRPr>
          </a:p>
        </p:txBody>
      </p:sp>
      <p:sp>
        <p:nvSpPr>
          <p:cNvPr id="24" name="Ellips 23">
            <a:extLst>
              <a:ext uri="{FF2B5EF4-FFF2-40B4-BE49-F238E27FC236}">
                <a16:creationId xmlns:a16="http://schemas.microsoft.com/office/drawing/2014/main" id="{9F007DE7-BF9F-40A7-9CD6-A52666B3FFE6}"/>
              </a:ext>
            </a:extLst>
          </p:cNvPr>
          <p:cNvSpPr/>
          <p:nvPr/>
        </p:nvSpPr>
        <p:spPr>
          <a:xfrm>
            <a:off x="1551816" y="3412581"/>
            <a:ext cx="2385392" cy="2324847"/>
          </a:xfrm>
          <a:prstGeom prst="ellipse">
            <a:avLst/>
          </a:prstGeom>
          <a:solidFill>
            <a:srgbClr val="9BBB59">
              <a:lumMod val="7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a:ea typeface="+mn-ea"/>
              <a:cs typeface="+mn-cs"/>
            </a:endParaRPr>
          </a:p>
        </p:txBody>
      </p:sp>
      <p:sp>
        <p:nvSpPr>
          <p:cNvPr id="25" name="Ellips 24">
            <a:extLst>
              <a:ext uri="{FF2B5EF4-FFF2-40B4-BE49-F238E27FC236}">
                <a16:creationId xmlns:a16="http://schemas.microsoft.com/office/drawing/2014/main" id="{DD55026E-00B3-4AC3-BC0F-7D5B9F021F37}"/>
              </a:ext>
            </a:extLst>
          </p:cNvPr>
          <p:cNvSpPr/>
          <p:nvPr/>
        </p:nvSpPr>
        <p:spPr>
          <a:xfrm>
            <a:off x="3748888" y="3405352"/>
            <a:ext cx="2385392" cy="2324847"/>
          </a:xfrm>
          <a:prstGeom prst="ellipse">
            <a:avLst/>
          </a:prstGeom>
          <a:solidFill>
            <a:srgbClr val="1F497D">
              <a:lumMod val="60000"/>
              <a:lumOff val="4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a:ea typeface="+mn-ea"/>
              <a:cs typeface="+mn-cs"/>
            </a:endParaRPr>
          </a:p>
        </p:txBody>
      </p:sp>
      <p:sp>
        <p:nvSpPr>
          <p:cNvPr id="26" name="Platshållare för innehåll 2">
            <a:extLst>
              <a:ext uri="{FF2B5EF4-FFF2-40B4-BE49-F238E27FC236}">
                <a16:creationId xmlns:a16="http://schemas.microsoft.com/office/drawing/2014/main" id="{FAD0B434-0899-4DF7-B67E-4A48240BF76F}"/>
              </a:ext>
            </a:extLst>
          </p:cNvPr>
          <p:cNvSpPr txBox="1">
            <a:spLocks/>
          </p:cNvSpPr>
          <p:nvPr/>
        </p:nvSpPr>
        <p:spPr>
          <a:xfrm>
            <a:off x="3903163" y="4631351"/>
            <a:ext cx="2244757" cy="34256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800" b="1" i="0" u="none" strike="noStrike" kern="1200" cap="none" spc="0" normalizeH="0" baseline="0" noProof="0" dirty="0">
                <a:ln>
                  <a:noFill/>
                </a:ln>
                <a:solidFill>
                  <a:prstClr val="white"/>
                </a:solidFill>
                <a:effectLst/>
                <a:uLnTx/>
                <a:uFillTx/>
                <a:latin typeface="Calibri"/>
                <a:ea typeface="+mn-ea"/>
                <a:cs typeface="+mn-cs"/>
              </a:rPr>
              <a:t>Arbetsförmedlingen</a:t>
            </a:r>
          </a:p>
        </p:txBody>
      </p:sp>
      <p:sp>
        <p:nvSpPr>
          <p:cNvPr id="27" name="Ellips 26">
            <a:extLst>
              <a:ext uri="{FF2B5EF4-FFF2-40B4-BE49-F238E27FC236}">
                <a16:creationId xmlns:a16="http://schemas.microsoft.com/office/drawing/2014/main" id="{A72D7474-BB64-422A-9411-A6B114569E43}"/>
              </a:ext>
            </a:extLst>
          </p:cNvPr>
          <p:cNvSpPr/>
          <p:nvPr/>
        </p:nvSpPr>
        <p:spPr>
          <a:xfrm>
            <a:off x="2607894" y="2250157"/>
            <a:ext cx="2385392" cy="2324847"/>
          </a:xfrm>
          <a:prstGeom prst="ellipse">
            <a:avLst/>
          </a:prstGeom>
          <a:solidFill>
            <a:srgbClr val="8064A2">
              <a:lumMod val="75000"/>
              <a:alpha val="60000"/>
            </a:srgb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prstClr val="white"/>
              </a:solidFill>
              <a:effectLst/>
              <a:uLnTx/>
              <a:uFillTx/>
              <a:latin typeface="Calibri"/>
              <a:ea typeface="+mn-ea"/>
              <a:cs typeface="+mn-cs"/>
            </a:endParaRPr>
          </a:p>
        </p:txBody>
      </p:sp>
      <p:sp>
        <p:nvSpPr>
          <p:cNvPr id="28" name="Platshållare för innehåll 2">
            <a:extLst>
              <a:ext uri="{FF2B5EF4-FFF2-40B4-BE49-F238E27FC236}">
                <a16:creationId xmlns:a16="http://schemas.microsoft.com/office/drawing/2014/main" id="{FFD46C35-1721-4A9A-9446-A07F3DB3DDA5}"/>
              </a:ext>
            </a:extLst>
          </p:cNvPr>
          <p:cNvSpPr txBox="1">
            <a:spLocks/>
          </p:cNvSpPr>
          <p:nvPr/>
        </p:nvSpPr>
        <p:spPr>
          <a:xfrm>
            <a:off x="2039385" y="2726376"/>
            <a:ext cx="3528392" cy="513741"/>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sv-SE" sz="2000" b="1" dirty="0">
                <a:solidFill>
                  <a:prstClr val="white"/>
                </a:solidFill>
                <a:latin typeface="Calibri"/>
              </a:rPr>
              <a:t>Individ i behov av</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samordnad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sv-SE" sz="2000" b="1" dirty="0">
                <a:solidFill>
                  <a:prstClr val="white"/>
                </a:solidFill>
                <a:latin typeface="Calibri"/>
              </a:rPr>
              <a:t>arbetslivsinriktad</a:t>
            </a:r>
          </a:p>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2000" b="1" i="0" u="none" strike="noStrike" kern="1200" cap="none" spc="0" normalizeH="0" baseline="0" noProof="0" dirty="0">
                <a:ln>
                  <a:noFill/>
                </a:ln>
                <a:solidFill>
                  <a:prstClr val="white"/>
                </a:solidFill>
                <a:effectLst/>
                <a:uLnTx/>
                <a:uFillTx/>
                <a:latin typeface="Calibri"/>
                <a:ea typeface="+mn-ea"/>
                <a:cs typeface="+mn-cs"/>
              </a:rPr>
              <a:t>rehabilitering</a:t>
            </a:r>
          </a:p>
        </p:txBody>
      </p:sp>
      <p:sp>
        <p:nvSpPr>
          <p:cNvPr id="29" name="Platshållare för innehåll 2">
            <a:extLst>
              <a:ext uri="{FF2B5EF4-FFF2-40B4-BE49-F238E27FC236}">
                <a16:creationId xmlns:a16="http://schemas.microsoft.com/office/drawing/2014/main" id="{F12F631C-95FF-4607-A5BB-C0CE8BC4A329}"/>
              </a:ext>
            </a:extLst>
          </p:cNvPr>
          <p:cNvSpPr txBox="1">
            <a:spLocks/>
          </p:cNvSpPr>
          <p:nvPr/>
        </p:nvSpPr>
        <p:spPr>
          <a:xfrm>
            <a:off x="4088621" y="1895047"/>
            <a:ext cx="1915283" cy="342566"/>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800" b="1" i="0" u="none" strike="noStrike" kern="1200" cap="none" spc="0" normalizeH="0" baseline="0" noProof="0" dirty="0">
                <a:ln>
                  <a:noFill/>
                </a:ln>
                <a:solidFill>
                  <a:prstClr val="white"/>
                </a:solidFill>
                <a:effectLst/>
                <a:uLnTx/>
                <a:uFillTx/>
                <a:latin typeface="Calibri"/>
                <a:ea typeface="+mn-ea"/>
                <a:cs typeface="+mn-cs"/>
              </a:rPr>
              <a:t>Kommunen</a:t>
            </a:r>
          </a:p>
        </p:txBody>
      </p:sp>
      <p:sp>
        <p:nvSpPr>
          <p:cNvPr id="30" name="Platshållare för innehåll 2">
            <a:extLst>
              <a:ext uri="{FF2B5EF4-FFF2-40B4-BE49-F238E27FC236}">
                <a16:creationId xmlns:a16="http://schemas.microsoft.com/office/drawing/2014/main" id="{380F01E5-4BB3-4326-A068-5F18276AD590}"/>
              </a:ext>
            </a:extLst>
          </p:cNvPr>
          <p:cNvSpPr txBox="1">
            <a:spLocks/>
          </p:cNvSpPr>
          <p:nvPr/>
        </p:nvSpPr>
        <p:spPr>
          <a:xfrm>
            <a:off x="1827440" y="1907591"/>
            <a:ext cx="1637414" cy="391597"/>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800" b="1" i="0" u="none" strike="noStrike" kern="1200" cap="none" spc="0" normalizeH="0" baseline="0" noProof="0" dirty="0">
                <a:ln>
                  <a:noFill/>
                </a:ln>
                <a:solidFill>
                  <a:prstClr val="white"/>
                </a:solidFill>
                <a:effectLst/>
                <a:uLnTx/>
                <a:uFillTx/>
                <a:latin typeface="Calibri"/>
                <a:ea typeface="+mn-ea"/>
                <a:cs typeface="+mn-cs"/>
              </a:rPr>
              <a:t>Region Uppsala</a:t>
            </a:r>
          </a:p>
        </p:txBody>
      </p:sp>
      <p:sp>
        <p:nvSpPr>
          <p:cNvPr id="31" name="Platshållare för innehåll 2">
            <a:extLst>
              <a:ext uri="{FF2B5EF4-FFF2-40B4-BE49-F238E27FC236}">
                <a16:creationId xmlns:a16="http://schemas.microsoft.com/office/drawing/2014/main" id="{07242DC3-78F7-4A4C-8218-63A21579A6B8}"/>
              </a:ext>
            </a:extLst>
          </p:cNvPr>
          <p:cNvSpPr txBox="1">
            <a:spLocks/>
          </p:cNvSpPr>
          <p:nvPr/>
        </p:nvSpPr>
        <p:spPr>
          <a:xfrm>
            <a:off x="1688414" y="4631351"/>
            <a:ext cx="2011234" cy="34256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sv-SE" sz="1800" b="1" i="0" u="none" strike="noStrike" kern="1200" cap="none" spc="0" normalizeH="0" baseline="0" noProof="0" dirty="0">
                <a:ln>
                  <a:noFill/>
                </a:ln>
                <a:solidFill>
                  <a:prstClr val="white"/>
                </a:solidFill>
                <a:effectLst/>
                <a:uLnTx/>
                <a:uFillTx/>
                <a:latin typeface="Calibri"/>
                <a:ea typeface="+mn-ea"/>
                <a:cs typeface="+mn-cs"/>
              </a:rPr>
              <a:t>Försäkringskassan</a:t>
            </a:r>
          </a:p>
        </p:txBody>
      </p:sp>
      <p:sp>
        <p:nvSpPr>
          <p:cNvPr id="18" name="Platshållare för innehåll 2">
            <a:extLst>
              <a:ext uri="{FF2B5EF4-FFF2-40B4-BE49-F238E27FC236}">
                <a16:creationId xmlns:a16="http://schemas.microsoft.com/office/drawing/2014/main" id="{4961CF9A-4A72-4BDE-9A33-C78F28A9AFEE}"/>
              </a:ext>
            </a:extLst>
          </p:cNvPr>
          <p:cNvSpPr>
            <a:spLocks noGrp="1"/>
          </p:cNvSpPr>
          <p:nvPr>
            <p:ph idx="1"/>
          </p:nvPr>
        </p:nvSpPr>
        <p:spPr>
          <a:xfrm>
            <a:off x="7288297" y="2011930"/>
            <a:ext cx="3958201" cy="3002829"/>
          </a:xfrm>
        </p:spPr>
        <p:txBody>
          <a:bodyPr>
            <a:normAutofit fontScale="77500" lnSpcReduction="20000"/>
          </a:bodyPr>
          <a:lstStyle/>
          <a:p>
            <a:pPr marL="0" indent="0">
              <a:lnSpc>
                <a:spcPct val="120000"/>
              </a:lnSpc>
              <a:spcBef>
                <a:spcPts val="0"/>
              </a:spcBef>
              <a:buClr>
                <a:schemeClr val="accent1"/>
              </a:buClr>
              <a:buSzPct val="120000"/>
              <a:buNone/>
            </a:pPr>
            <a:r>
              <a:rPr lang="sv-SE" sz="2200" dirty="0">
                <a:latin typeface="Arial" panose="020B0604020202020204" pitchFamily="34" charset="0"/>
                <a:cs typeface="Arial" panose="020B0604020202020204" pitchFamily="34" charset="0"/>
              </a:rPr>
              <a:t>Ett möte där parter, två eller fler, samt andra viktiga parter utanför överenskommelsen tex arbetsgivare, träffas tillsammans med individ i behov av arbetslivsinriktad rehabilitering.</a:t>
            </a:r>
          </a:p>
          <a:p>
            <a:pPr marL="0" indent="0">
              <a:lnSpc>
                <a:spcPct val="120000"/>
              </a:lnSpc>
              <a:spcBef>
                <a:spcPts val="0"/>
              </a:spcBef>
              <a:buClr>
                <a:schemeClr val="accent1"/>
              </a:buClr>
              <a:buSzPct val="120000"/>
              <a:buNone/>
            </a:pPr>
            <a:endParaRPr lang="sv-SE" sz="2200" dirty="0">
              <a:latin typeface="Arial" panose="020B0604020202020204" pitchFamily="34" charset="0"/>
              <a:cs typeface="Arial" panose="020B0604020202020204" pitchFamily="34" charset="0"/>
            </a:endParaRPr>
          </a:p>
          <a:p>
            <a:pPr marL="0" indent="0">
              <a:lnSpc>
                <a:spcPct val="120000"/>
              </a:lnSpc>
              <a:spcBef>
                <a:spcPts val="0"/>
              </a:spcBef>
              <a:buClr>
                <a:schemeClr val="accent1"/>
              </a:buClr>
              <a:buSzPct val="120000"/>
              <a:buNone/>
            </a:pPr>
            <a:r>
              <a:rPr lang="sv-SE" sz="2200" dirty="0">
                <a:latin typeface="Arial" panose="020B0604020202020204" pitchFamily="34" charset="0"/>
                <a:cs typeface="Arial" panose="020B0604020202020204" pitchFamily="34" charset="0"/>
              </a:rPr>
              <a:t>Klargöra behov och stöd för individen och vad parterna kan bidra med.</a:t>
            </a:r>
          </a:p>
          <a:p>
            <a:pPr marL="0" indent="0">
              <a:lnSpc>
                <a:spcPct val="120000"/>
              </a:lnSpc>
              <a:spcBef>
                <a:spcPts val="0"/>
              </a:spcBef>
              <a:buClr>
                <a:schemeClr val="accent1"/>
              </a:buClr>
              <a:buSzPct val="120000"/>
              <a:buNone/>
            </a:pPr>
            <a:endParaRPr lang="sv-SE" sz="2200" dirty="0">
              <a:latin typeface="Arial" panose="020B0604020202020204" pitchFamily="34" charset="0"/>
              <a:cs typeface="Arial" panose="020B0604020202020204" pitchFamily="34" charset="0"/>
            </a:endParaRPr>
          </a:p>
          <a:p>
            <a:pPr marL="0" indent="0">
              <a:lnSpc>
                <a:spcPct val="120000"/>
              </a:lnSpc>
              <a:spcBef>
                <a:spcPts val="0"/>
              </a:spcBef>
              <a:buClr>
                <a:schemeClr val="accent1"/>
              </a:buClr>
              <a:buSzPct val="120000"/>
              <a:buNone/>
            </a:pPr>
            <a:r>
              <a:rPr lang="sv-SE" sz="2200" dirty="0">
                <a:latin typeface="Arial" panose="020B0604020202020204" pitchFamily="34" charset="0"/>
                <a:cs typeface="Arial" panose="020B0604020202020204" pitchFamily="34" charset="0"/>
              </a:rPr>
              <a:t>Så att individen kan påbörja/fortsätta en arbetslivsinriktad rehabilitering.</a:t>
            </a:r>
          </a:p>
          <a:p>
            <a:pPr marL="0" indent="0">
              <a:lnSpc>
                <a:spcPct val="120000"/>
              </a:lnSpc>
              <a:spcBef>
                <a:spcPts val="0"/>
              </a:spcBef>
              <a:buClr>
                <a:schemeClr val="accent1"/>
              </a:buClr>
              <a:buSzPct val="120000"/>
              <a:buNone/>
            </a:pPr>
            <a:endParaRPr lang="sv-S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60518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 calcmode="lin" valueType="num">
                                      <p:cBhvr additive="base">
                                        <p:cTn id="39" dur="500" fill="hold"/>
                                        <p:tgtEl>
                                          <p:spTgt spid="27"/>
                                        </p:tgtEl>
                                        <p:attrNameLst>
                                          <p:attrName>ppt_x</p:attrName>
                                        </p:attrNameLst>
                                      </p:cBhvr>
                                      <p:tavLst>
                                        <p:tav tm="0">
                                          <p:val>
                                            <p:strVal val="#ppt_x"/>
                                          </p:val>
                                        </p:tav>
                                        <p:tav tm="100000">
                                          <p:val>
                                            <p:strVal val="#ppt_x"/>
                                          </p:val>
                                        </p:tav>
                                      </p:tavLst>
                                    </p:anim>
                                    <p:anim calcmode="lin" valueType="num">
                                      <p:cBhvr additive="base">
                                        <p:cTn id="40"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2" grpId="0" animBg="1"/>
      <p:bldP spid="23" grpId="0" animBg="1"/>
      <p:bldP spid="24" grpId="0" animBg="1"/>
      <p:bldP spid="25" grpId="0" animBg="1"/>
      <p:bldP spid="26" grpId="0"/>
      <p:bldP spid="27" grpId="0" animBg="1"/>
      <p:bldP spid="28" grpId="0"/>
      <p:bldP spid="29" grpId="0"/>
      <p:bldP spid="30"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515600" cy="768651"/>
          </a:xfrm>
        </p:spPr>
        <p:txBody>
          <a:bodyPr/>
          <a:lstStyle/>
          <a:p>
            <a:r>
              <a:rPr lang="sv-SE" b="1" dirty="0">
                <a:solidFill>
                  <a:schemeClr val="accent1"/>
                </a:solidFill>
                <a:latin typeface="Arial" panose="020B0604020202020204" pitchFamily="34" charset="0"/>
                <a:cs typeface="Arial" panose="020B0604020202020204" pitchFamily="34" charset="0"/>
              </a:rPr>
              <a:t>Styrning</a:t>
            </a:r>
            <a:endParaRPr lang="sv-SE"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200" y="1299355"/>
            <a:ext cx="11353800" cy="4569953"/>
          </a:xfrm>
        </p:spPr>
        <p:txBody>
          <a:bodyPr>
            <a:normAutofit/>
          </a:bodyPr>
          <a:lstStyle/>
          <a:p>
            <a:pPr>
              <a:lnSpc>
                <a:spcPct val="100000"/>
              </a:lnSpc>
              <a:buClr>
                <a:schemeClr val="accent1"/>
              </a:buClr>
              <a:buSzPct val="120000"/>
            </a:pPr>
            <a:r>
              <a:rPr lang="sv-SE" sz="2200" dirty="0">
                <a:latin typeface="Arial" panose="020B0604020202020204" pitchFamily="34" charset="0"/>
                <a:cs typeface="Arial" panose="020B0604020202020204" pitchFamily="34" charset="0"/>
              </a:rPr>
              <a:t>Implementeringsteam</a:t>
            </a:r>
          </a:p>
          <a:p>
            <a:pPr lvl="1">
              <a:lnSpc>
                <a:spcPct val="100000"/>
              </a:lnSpc>
              <a:buClr>
                <a:schemeClr val="accent1"/>
              </a:buClr>
              <a:buSzPct val="120000"/>
              <a:buFontTx/>
              <a:buChar char="-"/>
            </a:pPr>
            <a:r>
              <a:rPr lang="sv-SE" sz="1800" dirty="0">
                <a:latin typeface="Arial" panose="020B0604020202020204" pitchFamily="34" charset="0"/>
                <a:cs typeface="Arial" panose="020B0604020202020204" pitchFamily="34" charset="0"/>
              </a:rPr>
              <a:t>Arbetsgrupp med en kunskapsbärare från varje part och processledare</a:t>
            </a:r>
          </a:p>
          <a:p>
            <a:pPr lvl="1">
              <a:lnSpc>
                <a:spcPct val="100000"/>
              </a:lnSpc>
              <a:buClr>
                <a:schemeClr val="accent1"/>
              </a:buClr>
              <a:buSzPct val="120000"/>
              <a:buFontTx/>
              <a:buChar char="-"/>
            </a:pPr>
            <a:r>
              <a:rPr lang="sv-SE" sz="1800" dirty="0">
                <a:latin typeface="Arial" panose="020B0604020202020204" pitchFamily="34" charset="0"/>
                <a:cs typeface="Arial" panose="020B0604020202020204" pitchFamily="34" charset="0"/>
              </a:rPr>
              <a:t>Interna implementeringsteam</a:t>
            </a:r>
          </a:p>
          <a:p>
            <a:pPr lvl="1">
              <a:lnSpc>
                <a:spcPct val="100000"/>
              </a:lnSpc>
              <a:buClr>
                <a:schemeClr val="accent1"/>
              </a:buClr>
              <a:buSzPct val="120000"/>
              <a:buFontTx/>
              <a:buChar char="-"/>
            </a:pPr>
            <a:endParaRPr lang="sv-SE" sz="1800" dirty="0">
              <a:latin typeface="Arial" panose="020B0604020202020204" pitchFamily="34" charset="0"/>
              <a:cs typeface="Arial" panose="020B0604020202020204" pitchFamily="34" charset="0"/>
            </a:endParaRPr>
          </a:p>
          <a:p>
            <a:pPr>
              <a:lnSpc>
                <a:spcPct val="100000"/>
              </a:lnSpc>
              <a:buClr>
                <a:schemeClr val="accent1"/>
              </a:buClr>
              <a:buSzPct val="120000"/>
            </a:pPr>
            <a:r>
              <a:rPr lang="sv-SE" sz="2200" dirty="0">
                <a:latin typeface="Arial" panose="020B0604020202020204" pitchFamily="34" charset="0"/>
                <a:cs typeface="Arial" panose="020B0604020202020204" pitchFamily="34" charset="0"/>
              </a:rPr>
              <a:t>Kunskapsbärares uppdrag</a:t>
            </a:r>
          </a:p>
          <a:p>
            <a:pPr lvl="1">
              <a:lnSpc>
                <a:spcPct val="100000"/>
              </a:lnSpc>
              <a:buClr>
                <a:schemeClr val="accent1"/>
              </a:buClr>
              <a:buSzPct val="120000"/>
              <a:buFontTx/>
              <a:buChar char="-"/>
            </a:pPr>
            <a:r>
              <a:rPr lang="sv-SE" sz="1700" dirty="0">
                <a:latin typeface="Arial" panose="020B0604020202020204" pitchFamily="34" charset="0"/>
                <a:cs typeface="Arial" panose="020B0604020202020204" pitchFamily="34" charset="0"/>
              </a:rPr>
              <a:t>Informerar internt om rutinen/parternas uppdrag</a:t>
            </a:r>
          </a:p>
          <a:p>
            <a:pPr lvl="1">
              <a:lnSpc>
                <a:spcPct val="100000"/>
              </a:lnSpc>
              <a:buClr>
                <a:schemeClr val="accent1"/>
              </a:buClr>
              <a:buSzPct val="120000"/>
              <a:buFontTx/>
              <a:buChar char="-"/>
            </a:pPr>
            <a:r>
              <a:rPr lang="sv-SE" sz="1700" dirty="0">
                <a:latin typeface="Arial" panose="020B0604020202020204" pitchFamily="34" charset="0"/>
                <a:cs typeface="Arial" panose="020B0604020202020204" pitchFamily="34" charset="0"/>
              </a:rPr>
              <a:t>Förankrar flerpartsrutinen/dokument i handläggarstöd/intranät</a:t>
            </a:r>
          </a:p>
          <a:p>
            <a:pPr lvl="1">
              <a:lnSpc>
                <a:spcPct val="100000"/>
              </a:lnSpc>
              <a:buClr>
                <a:schemeClr val="accent1"/>
              </a:buClr>
              <a:buSzPct val="120000"/>
              <a:buFontTx/>
              <a:buChar char="-"/>
            </a:pPr>
            <a:r>
              <a:rPr lang="sv-SE" sz="1700" dirty="0">
                <a:latin typeface="Arial" panose="020B0604020202020204" pitchFamily="34" charset="0"/>
                <a:cs typeface="Arial" panose="020B0604020202020204" pitchFamily="34" charset="0"/>
              </a:rPr>
              <a:t>Uppdaterar dokument i handläggarstöd/intranät</a:t>
            </a:r>
          </a:p>
          <a:p>
            <a:pPr lvl="1">
              <a:lnSpc>
                <a:spcPct val="100000"/>
              </a:lnSpc>
              <a:buClr>
                <a:schemeClr val="accent1"/>
              </a:buClr>
              <a:buSzPct val="120000"/>
              <a:buFontTx/>
              <a:buChar char="-"/>
            </a:pPr>
            <a:r>
              <a:rPr lang="sv-SE" sz="1700" dirty="0">
                <a:latin typeface="Arial" panose="020B0604020202020204" pitchFamily="34" charset="0"/>
                <a:cs typeface="Arial" panose="020B0604020202020204" pitchFamily="34" charset="0"/>
              </a:rPr>
              <a:t>Stödjer medarbetare och följer upp implementeringsarbetet.</a:t>
            </a:r>
          </a:p>
          <a:p>
            <a:pPr lvl="1">
              <a:lnSpc>
                <a:spcPct val="100000"/>
              </a:lnSpc>
              <a:buClr>
                <a:schemeClr val="accent1"/>
              </a:buClr>
              <a:buSzPct val="120000"/>
              <a:buFontTx/>
              <a:buChar char="-"/>
            </a:pPr>
            <a:endParaRPr lang="sv-SE" sz="1700" dirty="0">
              <a:latin typeface="Arial" panose="020B0604020202020204" pitchFamily="34" charset="0"/>
              <a:cs typeface="Arial" panose="020B0604020202020204" pitchFamily="34" charset="0"/>
            </a:endParaRPr>
          </a:p>
          <a:p>
            <a:pPr>
              <a:lnSpc>
                <a:spcPct val="100000"/>
              </a:lnSpc>
              <a:buClr>
                <a:schemeClr val="accent1"/>
              </a:buClr>
              <a:buSzPct val="120000"/>
            </a:pPr>
            <a:r>
              <a:rPr lang="sv-SE" sz="2200" dirty="0">
                <a:latin typeface="Arial" panose="020B0604020202020204" pitchFamily="34" charset="0"/>
                <a:cs typeface="Arial" panose="020B0604020202020204" pitchFamily="34" charset="0"/>
              </a:rPr>
              <a:t>Lokus Uppsala är styrgrupp</a:t>
            </a:r>
          </a:p>
          <a:p>
            <a:pPr marL="0" indent="0">
              <a:lnSpc>
                <a:spcPct val="80000"/>
              </a:lnSpc>
              <a:spcBef>
                <a:spcPts val="0"/>
              </a:spcBef>
              <a:buClr>
                <a:schemeClr val="accent1"/>
              </a:buClr>
              <a:buSzPct val="120000"/>
              <a:buNone/>
            </a:pPr>
            <a:endParaRPr lang="sv-SE" sz="22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endParaRPr lang="sv-SE" sz="22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endParaRPr lang="sv-SE" sz="2200" dirty="0">
              <a:latin typeface="Arial" panose="020B0604020202020204" pitchFamily="34" charset="0"/>
              <a:cs typeface="Arial" panose="020B0604020202020204" pitchFamily="34" charset="0"/>
            </a:endParaRPr>
          </a:p>
          <a:p>
            <a:pPr marL="0" indent="0">
              <a:lnSpc>
                <a:spcPct val="100000"/>
              </a:lnSpc>
              <a:buNone/>
            </a:pPr>
            <a:endParaRPr lang="sv-SE" sz="2200" dirty="0">
              <a:latin typeface="Arial" panose="020B0604020202020204" pitchFamily="34" charset="0"/>
              <a:cs typeface="Arial" panose="020B0604020202020204" pitchFamily="34" charset="0"/>
            </a:endParaRPr>
          </a:p>
          <a:p>
            <a:pPr>
              <a:lnSpc>
                <a:spcPct val="100000"/>
              </a:lnSpc>
            </a:pPr>
            <a:endParaRPr lang="sv-SE" sz="2200" dirty="0">
              <a:latin typeface="Arial" panose="020B0604020202020204" pitchFamily="34" charset="0"/>
              <a:cs typeface="Arial" panose="020B0604020202020204" pitchFamily="34" charset="0"/>
            </a:endParaRPr>
          </a:p>
          <a:p>
            <a:pPr>
              <a:lnSpc>
                <a:spcPct val="100000"/>
              </a:lnSpc>
            </a:pPr>
            <a:endParaRPr lang="sv-SE" sz="2200" dirty="0">
              <a:latin typeface="Arial" panose="020B0604020202020204" pitchFamily="34" charset="0"/>
              <a:cs typeface="Arial" panose="020B0604020202020204" pitchFamily="34" charset="0"/>
            </a:endParaRPr>
          </a:p>
          <a:p>
            <a:pPr>
              <a:lnSpc>
                <a:spcPct val="100000"/>
              </a:lnSpc>
            </a:pPr>
            <a:endParaRPr lang="sv-SE" sz="2200" dirty="0">
              <a:latin typeface="Arial" panose="020B0604020202020204" pitchFamily="34" charset="0"/>
              <a:cs typeface="Arial" panose="020B0604020202020204" pitchFamily="34" charset="0"/>
            </a:endParaRPr>
          </a:p>
          <a:p>
            <a:pPr>
              <a:lnSpc>
                <a:spcPct val="100000"/>
              </a:lnSpc>
              <a:buClr>
                <a:schemeClr val="accent1"/>
              </a:buClr>
              <a:buSzPct val="120000"/>
            </a:pPr>
            <a:endParaRPr lang="sv-SE" sz="2200" dirty="0">
              <a:latin typeface="Arial" panose="020B0604020202020204" pitchFamily="34" charset="0"/>
              <a:cs typeface="Arial" panose="020B0604020202020204" pitchFamily="34" charset="0"/>
            </a:endParaRPr>
          </a:p>
          <a:p>
            <a:pPr marL="457200" lvl="1" indent="0">
              <a:lnSpc>
                <a:spcPct val="100000"/>
              </a:lnSpc>
              <a:buClr>
                <a:schemeClr val="accent1"/>
              </a:buClr>
              <a:buSzPct val="120000"/>
              <a:buNone/>
            </a:pPr>
            <a:endParaRPr lang="sv-SE" sz="1800" dirty="0">
              <a:latin typeface="Arial" panose="020B0604020202020204" pitchFamily="34" charset="0"/>
              <a:cs typeface="Arial" panose="020B0604020202020204" pitchFamily="34" charset="0"/>
            </a:endParaRPr>
          </a:p>
          <a:p>
            <a:pPr>
              <a:lnSpc>
                <a:spcPct val="80000"/>
              </a:lnSpc>
              <a:spcBef>
                <a:spcPts val="0"/>
              </a:spcBef>
              <a:buClr>
                <a:schemeClr val="accent1"/>
              </a:buClr>
              <a:buSzPct val="120000"/>
            </a:pPr>
            <a:endParaRPr lang="sv-SE" sz="22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endParaRPr lang="sv-SE" sz="2200" dirty="0">
              <a:latin typeface="Arial" panose="020B0604020202020204" pitchFamily="34" charset="0"/>
              <a:cs typeface="Arial" panose="020B0604020202020204" pitchFamily="34" charset="0"/>
            </a:endParaRPr>
          </a:p>
          <a:p>
            <a:pPr>
              <a:lnSpc>
                <a:spcPct val="100000"/>
              </a:lnSpc>
              <a:spcBef>
                <a:spcPts val="0"/>
              </a:spcBef>
              <a:buClr>
                <a:srgbClr val="0070C0"/>
              </a:buClr>
              <a:buSzPct val="120000"/>
            </a:pPr>
            <a:endParaRPr lang="sv-SE" sz="2200" dirty="0">
              <a:latin typeface="Arial" panose="020B0604020202020204" pitchFamily="34" charset="0"/>
              <a:cs typeface="Arial" panose="020B0604020202020204" pitchFamily="34" charset="0"/>
            </a:endParaRPr>
          </a:p>
          <a:p>
            <a:pPr marL="0" indent="0">
              <a:lnSpc>
                <a:spcPct val="100000"/>
              </a:lnSpc>
              <a:buNone/>
            </a:pPr>
            <a:endParaRPr lang="sv-SE" sz="2200" dirty="0">
              <a:latin typeface="Arial" panose="020B0604020202020204" pitchFamily="34" charset="0"/>
              <a:cs typeface="Arial" panose="020B0604020202020204" pitchFamily="34" charset="0"/>
            </a:endParaRPr>
          </a:p>
          <a:p>
            <a:pPr>
              <a:lnSpc>
                <a:spcPct val="100000"/>
              </a:lnSpc>
            </a:pPr>
            <a:endParaRPr lang="sv-SE" sz="2200" dirty="0">
              <a:latin typeface="Arial" panose="020B0604020202020204" pitchFamily="34" charset="0"/>
              <a:cs typeface="Arial" panose="020B0604020202020204" pitchFamily="34" charset="0"/>
            </a:endParaRPr>
          </a:p>
          <a:p>
            <a:pPr>
              <a:lnSpc>
                <a:spcPct val="100000"/>
              </a:lnSpc>
            </a:pPr>
            <a:endParaRPr lang="sv-SE" sz="2200" dirty="0">
              <a:latin typeface="Arial" panose="020B0604020202020204" pitchFamily="34" charset="0"/>
              <a:cs typeface="Arial" panose="020B0604020202020204" pitchFamily="34" charset="0"/>
            </a:endParaRPr>
          </a:p>
          <a:p>
            <a:pPr>
              <a:lnSpc>
                <a:spcPct val="100000"/>
              </a:lnSpc>
            </a:pPr>
            <a:endParaRPr lang="sv-S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53502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Autofit/>
          </a:bodyPr>
          <a:lstStyle/>
          <a:p>
            <a:r>
              <a:rPr lang="sv-SE" sz="4000" b="1" dirty="0">
                <a:solidFill>
                  <a:schemeClr val="accent1"/>
                </a:solidFill>
                <a:latin typeface="Arial" panose="020B0604020202020204" pitchFamily="34" charset="0"/>
                <a:cs typeface="Arial" panose="020B0604020202020204" pitchFamily="34" charset="0"/>
              </a:rPr>
              <a:t>Vanliga missförstånd om förändringsarbete</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310480"/>
            <a:ext cx="11049001" cy="4604545"/>
          </a:xfrm>
        </p:spPr>
        <p:txBody>
          <a:bodyPr>
            <a:noAutofit/>
          </a:bodyPr>
          <a:lstStyle/>
          <a:p>
            <a:pPr marL="0" indent="0">
              <a:buNone/>
            </a:pPr>
            <a:r>
              <a:rPr lang="sv-SE" sz="2400" b="1" dirty="0">
                <a:latin typeface="Arial" panose="020B0604020202020204" pitchFamily="34" charset="0"/>
                <a:cs typeface="Arial" panose="020B0604020202020204" pitchFamily="34" charset="0"/>
              </a:rPr>
              <a:t>1.</a:t>
            </a:r>
            <a:r>
              <a:rPr lang="sv-SE" sz="2400" dirty="0">
                <a:latin typeface="Arial" panose="020B0604020202020204" pitchFamily="34" charset="0"/>
                <a:cs typeface="Arial" panose="020B0604020202020204" pitchFamily="34" charset="0"/>
              </a:rPr>
              <a:t> Effektiva metoder sprider sig själva </a:t>
            </a:r>
          </a:p>
          <a:p>
            <a:pPr marL="0" indent="0">
              <a:buNone/>
            </a:pPr>
            <a:r>
              <a:rPr lang="sv-SE" sz="2400" b="1" dirty="0">
                <a:latin typeface="Arial" panose="020B0604020202020204" pitchFamily="34" charset="0"/>
                <a:cs typeface="Arial" panose="020B0604020202020204" pitchFamily="34" charset="0"/>
              </a:rPr>
              <a:t>2.</a:t>
            </a:r>
            <a:r>
              <a:rPr lang="sv-SE" sz="2400" dirty="0">
                <a:latin typeface="Arial" panose="020B0604020202020204" pitchFamily="34" charset="0"/>
                <a:cs typeface="Arial" panose="020B0604020202020204" pitchFamily="34" charset="0"/>
              </a:rPr>
              <a:t> Information räcker för att skapa förändring </a:t>
            </a:r>
          </a:p>
          <a:p>
            <a:pPr marL="0" indent="0">
              <a:buNone/>
            </a:pPr>
            <a:r>
              <a:rPr lang="sv-SE" sz="2400" b="1" dirty="0">
                <a:latin typeface="Arial" panose="020B0604020202020204" pitchFamily="34" charset="0"/>
                <a:cs typeface="Arial" panose="020B0604020202020204" pitchFamily="34" charset="0"/>
              </a:rPr>
              <a:t>3. </a:t>
            </a:r>
            <a:r>
              <a:rPr lang="sv-SE" sz="2400" dirty="0">
                <a:latin typeface="Arial" panose="020B0604020202020204" pitchFamily="34" charset="0"/>
                <a:cs typeface="Arial" panose="020B0604020202020204" pitchFamily="34" charset="0"/>
              </a:rPr>
              <a:t>Utbildning leder till användning</a:t>
            </a:r>
            <a:endParaRPr lang="sv-SE" sz="2400" dirty="0">
              <a:highlight>
                <a:srgbClr val="00FF00"/>
              </a:highlight>
              <a:latin typeface="Arial" panose="020B0604020202020204" pitchFamily="34" charset="0"/>
              <a:cs typeface="Arial" panose="020B0604020202020204" pitchFamily="34" charset="0"/>
            </a:endParaRPr>
          </a:p>
          <a:p>
            <a:pPr marL="0" indent="0">
              <a:buNone/>
            </a:pPr>
            <a:r>
              <a:rPr lang="sv-SE" sz="2400" b="1" dirty="0">
                <a:latin typeface="Arial" panose="020B0604020202020204" pitchFamily="34" charset="0"/>
                <a:cs typeface="Arial" panose="020B0604020202020204" pitchFamily="34" charset="0"/>
              </a:rPr>
              <a:t>4.</a:t>
            </a:r>
            <a:r>
              <a:rPr lang="sv-SE" sz="2400" dirty="0">
                <a:latin typeface="Arial" panose="020B0604020202020204" pitchFamily="34" charset="0"/>
                <a:cs typeface="Arial" panose="020B0604020202020204" pitchFamily="34" charset="0"/>
              </a:rPr>
              <a:t> Förändring sker snabbt</a:t>
            </a:r>
          </a:p>
          <a:p>
            <a:pPr marL="0" indent="0">
              <a:buNone/>
            </a:pPr>
            <a:r>
              <a:rPr lang="sv-SE" sz="2400" b="1" dirty="0">
                <a:latin typeface="Arial" panose="020B0604020202020204" pitchFamily="34" charset="0"/>
                <a:cs typeface="Arial" panose="020B0604020202020204" pitchFamily="34" charset="0"/>
              </a:rPr>
              <a:t>5. </a:t>
            </a:r>
            <a:r>
              <a:rPr lang="sv-SE" sz="2400" dirty="0">
                <a:latin typeface="Arial" panose="020B0604020202020204" pitchFamily="34" charset="0"/>
                <a:cs typeface="Arial" panose="020B0604020202020204" pitchFamily="34" charset="0"/>
              </a:rPr>
              <a:t>Det räcker att man tror på det man gör för att det ska bli bra                                                 </a:t>
            </a:r>
          </a:p>
          <a:p>
            <a:pPr marL="0" indent="0">
              <a:buNone/>
            </a:pPr>
            <a:endParaRPr lang="sv-SE" sz="2400" i="1" dirty="0">
              <a:latin typeface="Arial" panose="020B0604020202020204" pitchFamily="34" charset="0"/>
              <a:cs typeface="Arial" panose="020B0604020202020204" pitchFamily="34" charset="0"/>
            </a:endParaRPr>
          </a:p>
          <a:p>
            <a:pPr marL="0" indent="0">
              <a:buNone/>
            </a:pPr>
            <a:r>
              <a:rPr lang="sv-SE" sz="2400" i="1" dirty="0">
                <a:latin typeface="Arial" panose="020B0604020202020204" pitchFamily="34" charset="0"/>
                <a:cs typeface="Arial" panose="020B0604020202020204" pitchFamily="34" charset="0"/>
              </a:rPr>
              <a:t>							        </a:t>
            </a:r>
            <a:r>
              <a:rPr lang="sv-SE" sz="1800" i="1" dirty="0">
                <a:latin typeface="Arial" panose="020B0604020202020204" pitchFamily="34" charset="0"/>
                <a:cs typeface="Arial" panose="020B0604020202020204" pitchFamily="34" charset="0"/>
              </a:rPr>
              <a:t>Socialstyrelsen ”Om implementering”</a:t>
            </a:r>
          </a:p>
          <a:p>
            <a:pPr marL="0" indent="0" algn="r">
              <a:lnSpc>
                <a:spcPct val="100000"/>
              </a:lnSpc>
              <a:buNone/>
            </a:pPr>
            <a:endParaRPr lang="sv-SE"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739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Implementering tar tid</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310480"/>
            <a:ext cx="11049001" cy="4604545"/>
          </a:xfrm>
        </p:spPr>
        <p:txBody>
          <a:bodyPr>
            <a:noAutofit/>
          </a:bodyPr>
          <a:lstStyle/>
          <a:p>
            <a:pPr marL="0" indent="0">
              <a:lnSpc>
                <a:spcPct val="100000"/>
              </a:lnSpc>
              <a:buNone/>
            </a:pPr>
            <a:r>
              <a:rPr lang="sv-SE" sz="2400" dirty="0">
                <a:latin typeface="Arial" panose="020B0604020202020204" pitchFamily="34" charset="0"/>
                <a:cs typeface="Arial" panose="020B0604020202020204" pitchFamily="34" charset="0"/>
              </a:rPr>
              <a:t>När </a:t>
            </a:r>
            <a:r>
              <a:rPr lang="sv-SE" sz="2400" b="1" dirty="0">
                <a:latin typeface="Arial" panose="020B0604020202020204" pitchFamily="34" charset="0"/>
                <a:cs typeface="Arial" panose="020B0604020202020204" pitchFamily="34" charset="0"/>
              </a:rPr>
              <a:t>mer än hälften </a:t>
            </a:r>
            <a:r>
              <a:rPr lang="sv-SE" sz="2400" dirty="0">
                <a:latin typeface="Arial" panose="020B0604020202020204" pitchFamily="34" charset="0"/>
                <a:cs typeface="Arial" panose="020B0604020202020204" pitchFamily="34" charset="0"/>
              </a:rPr>
              <a:t>av tjänstepersoner använder den nya metoden på det sätt som avsetts kan man tala om att metoden är implementerad. </a:t>
            </a:r>
          </a:p>
          <a:p>
            <a:pPr marL="0" indent="0">
              <a:lnSpc>
                <a:spcPct val="100000"/>
              </a:lnSpc>
              <a:buNone/>
            </a:pPr>
            <a:r>
              <a:rPr lang="sv-SE" sz="2400" dirty="0">
                <a:latin typeface="Arial" panose="020B0604020202020204" pitchFamily="34" charset="0"/>
                <a:cs typeface="Arial" panose="020B0604020202020204" pitchFamily="34" charset="0"/>
              </a:rPr>
              <a:t>Efter ytterligare ett till två år har ”det nya” blivit rutin.</a:t>
            </a:r>
          </a:p>
          <a:p>
            <a:pPr marL="0" indent="0">
              <a:lnSpc>
                <a:spcPct val="100000"/>
              </a:lnSpc>
              <a:buNone/>
            </a:pPr>
            <a:endParaRPr lang="sv-SE" sz="600" dirty="0">
              <a:latin typeface="Arial" panose="020B0604020202020204" pitchFamily="34" charset="0"/>
              <a:cs typeface="Arial" panose="020B0604020202020204" pitchFamily="34" charset="0"/>
            </a:endParaRPr>
          </a:p>
          <a:p>
            <a:pPr marL="0" indent="0">
              <a:buNone/>
            </a:pPr>
            <a:r>
              <a:rPr lang="sv-SE" sz="1800" i="1" dirty="0">
                <a:latin typeface="Arial" panose="020B0604020202020204" pitchFamily="34" charset="0"/>
                <a:cs typeface="Arial" panose="020B0604020202020204" pitchFamily="34" charset="0"/>
              </a:rPr>
              <a:t>                                                                                                                Socialstyrelsen ”Om implementering”</a:t>
            </a:r>
          </a:p>
          <a:p>
            <a:pPr marL="0" indent="0" algn="r">
              <a:lnSpc>
                <a:spcPct val="100000"/>
              </a:lnSpc>
              <a:buNone/>
            </a:pPr>
            <a:endParaRPr lang="sv-SE"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2136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Faser i en implementeringsprocess</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310480"/>
            <a:ext cx="11049001" cy="4604545"/>
          </a:xfrm>
        </p:spPr>
        <p:txBody>
          <a:bodyPr>
            <a:noAutofit/>
          </a:bodyPr>
          <a:lstStyle/>
          <a:p>
            <a:pPr marL="0" indent="0">
              <a:buNone/>
            </a:pPr>
            <a:r>
              <a:rPr lang="sv-SE" sz="2400" b="1" dirty="0">
                <a:latin typeface="Arial" panose="020B0604020202020204" pitchFamily="34" charset="0"/>
                <a:cs typeface="Arial" panose="020B0604020202020204" pitchFamily="34" charset="0"/>
              </a:rPr>
              <a:t>1.</a:t>
            </a:r>
            <a:r>
              <a:rPr lang="sv-SE" sz="2400" dirty="0">
                <a:latin typeface="Arial" panose="020B0604020202020204" pitchFamily="34" charset="0"/>
                <a:cs typeface="Arial" panose="020B0604020202020204" pitchFamily="34" charset="0"/>
              </a:rPr>
              <a:t> Behovsinventering </a:t>
            </a:r>
          </a:p>
          <a:p>
            <a:pPr marL="0" indent="0">
              <a:buNone/>
            </a:pPr>
            <a:r>
              <a:rPr lang="sv-SE" sz="2400" b="1" dirty="0">
                <a:latin typeface="Arial" panose="020B0604020202020204" pitchFamily="34" charset="0"/>
                <a:cs typeface="Arial" panose="020B0604020202020204" pitchFamily="34" charset="0"/>
              </a:rPr>
              <a:t>2.</a:t>
            </a:r>
            <a:r>
              <a:rPr lang="sv-SE" sz="2400" dirty="0">
                <a:latin typeface="Arial" panose="020B0604020202020204" pitchFamily="34" charset="0"/>
                <a:cs typeface="Arial" panose="020B0604020202020204" pitchFamily="34" charset="0"/>
              </a:rPr>
              <a:t> Installation </a:t>
            </a:r>
          </a:p>
          <a:p>
            <a:pPr marL="0" indent="0">
              <a:buNone/>
            </a:pPr>
            <a:r>
              <a:rPr lang="sv-SE" sz="2400" b="1" dirty="0">
                <a:latin typeface="Arial" panose="020B0604020202020204" pitchFamily="34" charset="0"/>
                <a:cs typeface="Arial" panose="020B0604020202020204" pitchFamily="34" charset="0"/>
              </a:rPr>
              <a:t>3.</a:t>
            </a:r>
            <a:r>
              <a:rPr lang="sv-SE" sz="2400" dirty="0">
                <a:latin typeface="Arial" panose="020B0604020202020204" pitchFamily="34" charset="0"/>
                <a:cs typeface="Arial" panose="020B0604020202020204" pitchFamily="34" charset="0"/>
              </a:rPr>
              <a:t> Användning</a:t>
            </a:r>
            <a:r>
              <a:rPr lang="sv-SE" sz="2400" dirty="0">
                <a:highlight>
                  <a:srgbClr val="00FF00"/>
                </a:highlight>
                <a:latin typeface="Arial" panose="020B0604020202020204" pitchFamily="34" charset="0"/>
                <a:cs typeface="Arial" panose="020B0604020202020204" pitchFamily="34" charset="0"/>
              </a:rPr>
              <a:t> </a:t>
            </a:r>
          </a:p>
          <a:p>
            <a:pPr marL="0" indent="0">
              <a:buNone/>
            </a:pPr>
            <a:r>
              <a:rPr lang="sv-SE" sz="2400" b="1" dirty="0">
                <a:latin typeface="Arial" panose="020B0604020202020204" pitchFamily="34" charset="0"/>
                <a:cs typeface="Arial" panose="020B0604020202020204" pitchFamily="34" charset="0"/>
              </a:rPr>
              <a:t>4.</a:t>
            </a:r>
            <a:r>
              <a:rPr lang="sv-SE" sz="2400" dirty="0">
                <a:latin typeface="Arial" panose="020B0604020202020204" pitchFamily="34" charset="0"/>
                <a:cs typeface="Arial" panose="020B0604020202020204" pitchFamily="34" charset="0"/>
              </a:rPr>
              <a:t> Vidmakthållande                                                 </a:t>
            </a:r>
          </a:p>
          <a:p>
            <a:pPr marL="0" indent="0">
              <a:buNone/>
            </a:pPr>
            <a:r>
              <a:rPr lang="sv-SE" sz="2400" i="1" dirty="0">
                <a:latin typeface="Arial" panose="020B0604020202020204" pitchFamily="34" charset="0"/>
                <a:cs typeface="Arial" panose="020B0604020202020204" pitchFamily="34" charset="0"/>
              </a:rPr>
              <a:t>                                                                                    </a:t>
            </a:r>
            <a:r>
              <a:rPr lang="sv-SE" sz="1800" i="1" dirty="0">
                <a:latin typeface="Arial" panose="020B0604020202020204" pitchFamily="34" charset="0"/>
                <a:cs typeface="Arial" panose="020B0604020202020204" pitchFamily="34" charset="0"/>
              </a:rPr>
              <a:t>Socialstyrelsen ”Om implementering”</a:t>
            </a:r>
          </a:p>
          <a:p>
            <a:pPr marL="0" indent="0" algn="r">
              <a:lnSpc>
                <a:spcPct val="100000"/>
              </a:lnSpc>
              <a:buNone/>
            </a:pPr>
            <a:endParaRPr lang="sv-SE"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190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DD0DFE8-16DA-4C30-9653-9E1DE40556A9}"/>
              </a:ext>
            </a:extLst>
          </p:cNvPr>
          <p:cNvSpPr>
            <a:spLocks noGrp="1"/>
          </p:cNvSpPr>
          <p:nvPr>
            <p:ph type="title"/>
          </p:nvPr>
        </p:nvSpPr>
        <p:spPr>
          <a:xfrm>
            <a:off x="838200" y="336249"/>
            <a:ext cx="10858500" cy="917081"/>
          </a:xfrm>
        </p:spPr>
        <p:txBody>
          <a:bodyPr>
            <a:normAutofit/>
          </a:bodyPr>
          <a:lstStyle/>
          <a:p>
            <a:r>
              <a:rPr lang="sv-SE" sz="4000" b="1" dirty="0">
                <a:solidFill>
                  <a:schemeClr val="accent1"/>
                </a:solidFill>
                <a:latin typeface="Arial" panose="020B0604020202020204" pitchFamily="34" charset="0"/>
                <a:cs typeface="Arial" panose="020B0604020202020204" pitchFamily="34" charset="0"/>
              </a:rPr>
              <a:t>Utmaningar</a:t>
            </a:r>
            <a:endParaRPr lang="sv-SE" sz="4000" dirty="0"/>
          </a:p>
        </p:txBody>
      </p:sp>
      <p:sp>
        <p:nvSpPr>
          <p:cNvPr id="3" name="Platshållare för innehåll 2">
            <a:extLst>
              <a:ext uri="{FF2B5EF4-FFF2-40B4-BE49-F238E27FC236}">
                <a16:creationId xmlns:a16="http://schemas.microsoft.com/office/drawing/2014/main" id="{06F84512-04B8-4A30-9580-812B0C8A6FC6}"/>
              </a:ext>
            </a:extLst>
          </p:cNvPr>
          <p:cNvSpPr>
            <a:spLocks noGrp="1"/>
          </p:cNvSpPr>
          <p:nvPr>
            <p:ph idx="1"/>
          </p:nvPr>
        </p:nvSpPr>
        <p:spPr>
          <a:xfrm>
            <a:off x="838199" y="1253330"/>
            <a:ext cx="11049001" cy="4604545"/>
          </a:xfrm>
        </p:spPr>
        <p:txBody>
          <a:bodyPr>
            <a:noAutofit/>
          </a:bodyPr>
          <a:lstStyle/>
          <a:p>
            <a:pPr>
              <a:buClr>
                <a:schemeClr val="accent1"/>
              </a:buClr>
              <a:buSzPct val="120000"/>
            </a:pPr>
            <a:r>
              <a:rPr lang="sv-SE" sz="2400" dirty="0">
                <a:latin typeface="Arial" panose="020B0604020202020204" pitchFamily="34" charset="0"/>
                <a:cs typeface="Arial" panose="020B0604020202020204" pitchFamily="34" charset="0"/>
              </a:rPr>
              <a:t>Pandemin – när möten sker sällan skapas ingen vana</a:t>
            </a:r>
          </a:p>
          <a:p>
            <a:pPr>
              <a:buClr>
                <a:schemeClr val="accent1"/>
              </a:buClr>
              <a:buSzPct val="120000"/>
            </a:pPr>
            <a:r>
              <a:rPr lang="sv-SE" sz="2400" dirty="0">
                <a:latin typeface="Arial" panose="020B0604020202020204" pitchFamily="34" charset="0"/>
                <a:cs typeface="Arial" panose="020B0604020202020204" pitchFamily="34" charset="0"/>
              </a:rPr>
              <a:t>Ny rutin kan upplevas krånglig</a:t>
            </a:r>
          </a:p>
          <a:p>
            <a:pPr>
              <a:buClr>
                <a:schemeClr val="accent1"/>
              </a:buClr>
              <a:buSzPct val="120000"/>
            </a:pPr>
            <a:r>
              <a:rPr lang="sv-SE" sz="2400" dirty="0">
                <a:latin typeface="Arial" panose="020B0604020202020204" pitchFamily="34" charset="0"/>
                <a:cs typeface="Arial" panose="020B0604020202020204" pitchFamily="34" charset="0"/>
              </a:rPr>
              <a:t>Svårt att hålla digitala flerpartsmöten då det inte finns någon säker lösning på kring sekretess. </a:t>
            </a:r>
            <a:endParaRPr lang="sv-SE" sz="2400" dirty="0">
              <a:solidFill>
                <a:srgbClr val="FF0000"/>
              </a:solidFill>
              <a:latin typeface="Arial" panose="020B0604020202020204" pitchFamily="34" charset="0"/>
              <a:cs typeface="Arial" panose="020B0604020202020204" pitchFamily="34" charset="0"/>
            </a:endParaRPr>
          </a:p>
          <a:p>
            <a:pPr>
              <a:buClr>
                <a:schemeClr val="accent1"/>
              </a:buClr>
              <a:buSzPct val="120000"/>
            </a:pPr>
            <a:r>
              <a:rPr lang="sv-SE" sz="2400" dirty="0">
                <a:latin typeface="Arial" panose="020B0604020202020204" pitchFamily="34" charset="0"/>
                <a:cs typeface="Arial" panose="020B0604020202020204" pitchFamily="34" charset="0"/>
              </a:rPr>
              <a:t>Okunskap om varandras uppdrag/när kalla till flerpartsmöte</a:t>
            </a:r>
          </a:p>
          <a:p>
            <a:pPr>
              <a:buClr>
                <a:schemeClr val="accent1"/>
              </a:buClr>
              <a:buSzPct val="120000"/>
            </a:pPr>
            <a:r>
              <a:rPr lang="sv-SE" sz="2400" dirty="0">
                <a:latin typeface="Arial" panose="020B0604020202020204" pitchFamily="34" charset="0"/>
                <a:cs typeface="Arial" panose="020B0604020202020204" pitchFamily="34" charset="0"/>
              </a:rPr>
              <a:t>Okunskap om syfte och mål med rutinen</a:t>
            </a:r>
          </a:p>
          <a:p>
            <a:pPr marL="0" indent="0">
              <a:buClr>
                <a:schemeClr val="accent1"/>
              </a:buClr>
              <a:buSzPct val="120000"/>
              <a:buNone/>
            </a:pPr>
            <a:endParaRPr lang="sv-S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809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50402</TotalTime>
  <Words>943</Words>
  <Application>Microsoft Office PowerPoint</Application>
  <PresentationFormat>Bredbild</PresentationFormat>
  <Paragraphs>135</Paragraphs>
  <Slides>13</Slides>
  <Notes>9</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Calibri Light</vt:lpstr>
      <vt:lpstr>Office-tema</vt:lpstr>
      <vt:lpstr>PowerPoint-presentation</vt:lpstr>
      <vt:lpstr>Bakgrund</vt:lpstr>
      <vt:lpstr>Syfte och mål</vt:lpstr>
      <vt:lpstr>Vad är ett flerpartsmöte?</vt:lpstr>
      <vt:lpstr>Styrning</vt:lpstr>
      <vt:lpstr>Vanliga missförstånd om förändringsarbete</vt:lpstr>
      <vt:lpstr>Implementering tar tid</vt:lpstr>
      <vt:lpstr>Faser i en implementeringsprocess</vt:lpstr>
      <vt:lpstr>Utmaningar</vt:lpstr>
      <vt:lpstr>Framgångsfaktorer</vt:lpstr>
      <vt:lpstr>Förbättringsbehov</vt:lpstr>
      <vt:lpstr>Långsiktig hållbarhet</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Nyman Irene</dc:creator>
  <cp:lastModifiedBy>Nyman Irene</cp:lastModifiedBy>
  <cp:revision>1266</cp:revision>
  <dcterms:created xsi:type="dcterms:W3CDTF">2019-09-10T11:20:04Z</dcterms:created>
  <dcterms:modified xsi:type="dcterms:W3CDTF">2021-04-16T08:06:42Z</dcterms:modified>
</cp:coreProperties>
</file>