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8"/>
  </p:notesMasterIdLst>
  <p:sldIdLst>
    <p:sldId id="269" r:id="rId2"/>
    <p:sldId id="292" r:id="rId3"/>
    <p:sldId id="293" r:id="rId4"/>
    <p:sldId id="294" r:id="rId5"/>
    <p:sldId id="295" r:id="rId6"/>
    <p:sldId id="284" r:id="rId7"/>
  </p:sldIdLst>
  <p:sldSz cx="9144000" cy="5143500" type="screen16x9"/>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autoAdjust="0"/>
    <p:restoredTop sz="94625" autoAdjust="0"/>
  </p:normalViewPr>
  <p:slideViewPr>
    <p:cSldViewPr snapToGrid="0" snapToObjects="1">
      <p:cViewPr varScale="1">
        <p:scale>
          <a:sx n="110" d="100"/>
          <a:sy n="110" d="100"/>
        </p:scale>
        <p:origin x="667"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E044151-F704-4EBD-AF92-D70DB1683AD0}" type="datetimeFigureOut">
              <a:rPr lang="sv-SE" smtClean="0"/>
              <a:t>2021-04-20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5A14A6F-FB7C-41A0-8FA3-319D8A539CD0}" type="slidenum">
              <a:rPr lang="sv-SE" smtClean="0"/>
              <a:t>‹#›</a:t>
            </a:fld>
            <a:endParaRPr lang="sv-SE"/>
          </a:p>
        </p:txBody>
      </p:sp>
    </p:spTree>
    <p:extLst>
      <p:ext uri="{BB962C8B-B14F-4D97-AF65-F5344CB8AC3E}">
        <p14:creationId xmlns:p14="http://schemas.microsoft.com/office/powerpoint/2010/main" val="249852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2000" b="1" kern="1200" spc="100" baseline="0" dirty="0">
              <a:solidFill>
                <a:schemeClr val="tx1"/>
              </a:solidFill>
              <a:latin typeface="Arial"/>
              <a:ea typeface="+mn-ea"/>
              <a:cs typeface="Arial"/>
            </a:endParaRPr>
          </a:p>
        </p:txBody>
      </p:sp>
      <p:sp>
        <p:nvSpPr>
          <p:cNvPr id="4" name="Platshållare för bildnummer 3"/>
          <p:cNvSpPr>
            <a:spLocks noGrp="1"/>
          </p:cNvSpPr>
          <p:nvPr>
            <p:ph type="sldNum" sz="quarter" idx="10"/>
          </p:nvPr>
        </p:nvSpPr>
        <p:spPr/>
        <p:txBody>
          <a:bodyPr/>
          <a:lstStyle/>
          <a:p>
            <a:fld id="{15A14A6F-FB7C-41A0-8FA3-319D8A539CD0}" type="slidenum">
              <a:rPr lang="sv-SE" smtClean="0"/>
              <a:t>2</a:t>
            </a:fld>
            <a:endParaRPr lang="sv-SE"/>
          </a:p>
        </p:txBody>
      </p:sp>
    </p:spTree>
    <p:extLst>
      <p:ext uri="{BB962C8B-B14F-4D97-AF65-F5344CB8AC3E}">
        <p14:creationId xmlns:p14="http://schemas.microsoft.com/office/powerpoint/2010/main" val="957242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2" name="Rektangel 1"/>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49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60324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520808" y="1573161"/>
            <a:ext cx="6451901"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535878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29419" y="221226"/>
            <a:ext cx="8693354" cy="1369458"/>
          </a:xfrm>
          <a:prstGeom prst="rect">
            <a:avLst/>
          </a:prstGeom>
        </p:spPr>
        <p:txBody>
          <a:bodyPr vert="horz"/>
          <a:lstStyle>
            <a:lvl1pPr marL="0" indent="0" algn="ctr">
              <a:buNone/>
              <a:defRPr sz="1600" i="1">
                <a:solidFill>
                  <a:schemeClr val="bg1">
                    <a:lumMod val="65000"/>
                  </a:schemeClr>
                </a:solidFill>
              </a:defRPr>
            </a:lvl1pPr>
          </a:lstStyle>
          <a:p>
            <a:endParaRPr lang="sv-SE" dirty="0"/>
          </a:p>
        </p:txBody>
      </p:sp>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1590684"/>
            <a:ext cx="8693354" cy="72463"/>
          </a:xfrm>
          <a:prstGeom prst="rect">
            <a:avLst/>
          </a:prstGeom>
        </p:spPr>
      </p:pic>
      <p:sp>
        <p:nvSpPr>
          <p:cNvPr id="12" name="Platshållare för text 8"/>
          <p:cNvSpPr>
            <a:spLocks noGrp="1"/>
          </p:cNvSpPr>
          <p:nvPr>
            <p:ph type="body" sz="quarter" idx="11" hasCustomPrompt="1"/>
          </p:nvPr>
        </p:nvSpPr>
        <p:spPr>
          <a:xfrm>
            <a:off x="0" y="2842768"/>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1962385"/>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15" name="Rektangel 14"/>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759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5143500"/>
          </a:xfrm>
          <a:prstGeom prst="rect">
            <a:avLst/>
          </a:prstGeom>
        </p:spPr>
      </p:pic>
      <p:sp>
        <p:nvSpPr>
          <p:cNvPr id="9" name="Platshållare för text 8"/>
          <p:cNvSpPr>
            <a:spLocks noGrp="1"/>
          </p:cNvSpPr>
          <p:nvPr>
            <p:ph type="body" sz="quarter" idx="12" hasCustomPrompt="1"/>
          </p:nvPr>
        </p:nvSpPr>
        <p:spPr>
          <a:xfrm>
            <a:off x="0" y="2533120"/>
            <a:ext cx="9144000" cy="348854"/>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1652737"/>
            <a:ext cx="9144000" cy="673183"/>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579788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5166433"/>
          </a:xfrm>
          <a:prstGeom prst="rect">
            <a:avLst/>
          </a:prstGeom>
        </p:spPr>
      </p:pic>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80194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6" name="Platshållare för text 5"/>
          <p:cNvSpPr>
            <a:spLocks noGrp="1"/>
          </p:cNvSpPr>
          <p:nvPr>
            <p:ph type="body" sz="quarter" idx="18" hasCustomPrompt="1"/>
          </p:nvPr>
        </p:nvSpPr>
        <p:spPr>
          <a:xfrm>
            <a:off x="537140" y="1573161"/>
            <a:ext cx="6435570"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400702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1"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680642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537140" y="1327356"/>
            <a:ext cx="4771600" cy="2618263"/>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669511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536709" y="1327341"/>
            <a:ext cx="4772031" cy="2618278"/>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9364789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630903" y="1540387"/>
            <a:ext cx="7890387" cy="3361199"/>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sp>
        <p:nvSpPr>
          <p:cNvPr id="9" name="Platshållare för text 10"/>
          <p:cNvSpPr>
            <a:spLocks noGrp="1"/>
          </p:cNvSpPr>
          <p:nvPr>
            <p:ph type="body" sz="quarter" idx="16"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283567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85405"/>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57" r:id="rId3"/>
    <p:sldLayoutId id="2147483659" r:id="rId4"/>
    <p:sldLayoutId id="2147483668" r:id="rId5"/>
    <p:sldLayoutId id="2147483672" r:id="rId6"/>
    <p:sldLayoutId id="2147483669" r:id="rId7"/>
    <p:sldLayoutId id="2147483673" r:id="rId8"/>
    <p:sldLayoutId id="2147483671" r:id="rId9"/>
    <p:sldLayoutId id="2147483670" r:id="rId10"/>
    <p:sldLayoutId id="2147483674"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marie.wadelius@osthammar.se"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endParaRPr lang="sv-SE" dirty="0">
              <a:latin typeface="+mn-lt"/>
            </a:endParaRPr>
          </a:p>
        </p:txBody>
      </p:sp>
      <p:sp>
        <p:nvSpPr>
          <p:cNvPr id="3" name="Platshållare för text 2"/>
          <p:cNvSpPr>
            <a:spLocks noGrp="1"/>
          </p:cNvSpPr>
          <p:nvPr>
            <p:ph type="body" sz="quarter" idx="12"/>
          </p:nvPr>
        </p:nvSpPr>
        <p:spPr/>
        <p:txBody>
          <a:bodyPr/>
          <a:lstStyle/>
          <a:p>
            <a:r>
              <a:rPr lang="sv-SE" dirty="0" smtClean="0"/>
              <a:t>Bryggan</a:t>
            </a:r>
          </a:p>
          <a:p>
            <a:r>
              <a:rPr lang="sv-SE" sz="1800" dirty="0" smtClean="0"/>
              <a:t>April 2021</a:t>
            </a:r>
            <a:endParaRPr lang="sv-SE" sz="1800" dirty="0"/>
          </a:p>
        </p:txBody>
      </p:sp>
    </p:spTree>
    <p:extLst>
      <p:ext uri="{BB962C8B-B14F-4D97-AF65-F5344CB8AC3E}">
        <p14:creationId xmlns:p14="http://schemas.microsoft.com/office/powerpoint/2010/main" val="2865809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a:xfrm>
            <a:off x="544901" y="761448"/>
            <a:ext cx="6427809" cy="214022"/>
          </a:xfrm>
        </p:spPr>
        <p:txBody>
          <a:bodyPr/>
          <a:lstStyle/>
          <a:p>
            <a:r>
              <a:rPr lang="sv-SE" sz="2000" dirty="0" smtClean="0">
                <a:solidFill>
                  <a:schemeClr val="tx1"/>
                </a:solidFill>
              </a:rPr>
              <a:t>Rehabkoordinator vårdcentral, Region Uppsala:</a:t>
            </a:r>
            <a:endParaRPr lang="sv-SE" sz="2000" dirty="0">
              <a:solidFill>
                <a:schemeClr val="tx1"/>
              </a:solidFill>
            </a:endParaRPr>
          </a:p>
        </p:txBody>
      </p:sp>
      <p:sp>
        <p:nvSpPr>
          <p:cNvPr id="3" name="Platshållare för text 2"/>
          <p:cNvSpPr>
            <a:spLocks noGrp="1"/>
          </p:cNvSpPr>
          <p:nvPr>
            <p:ph type="body" sz="quarter" idx="15"/>
          </p:nvPr>
        </p:nvSpPr>
        <p:spPr/>
        <p:txBody>
          <a:bodyPr/>
          <a:lstStyle/>
          <a:p>
            <a:endParaRPr lang="sv-SE" dirty="0"/>
          </a:p>
        </p:txBody>
      </p:sp>
      <p:sp>
        <p:nvSpPr>
          <p:cNvPr id="4" name="Platshållare för text 3"/>
          <p:cNvSpPr>
            <a:spLocks noGrp="1"/>
          </p:cNvSpPr>
          <p:nvPr>
            <p:ph type="body" sz="quarter" idx="18"/>
          </p:nvPr>
        </p:nvSpPr>
        <p:spPr/>
        <p:txBody>
          <a:bodyPr/>
          <a:lstStyle/>
          <a:p>
            <a:pPr marL="0" lvl="0" indent="0">
              <a:buNone/>
            </a:pPr>
            <a:r>
              <a:rPr lang="sv-SE" sz="1600" i="1" dirty="0">
                <a:solidFill>
                  <a:prstClr val="black"/>
                </a:solidFill>
              </a:rPr>
              <a:t>”Ja, jag har positiva erfarenheter av Bryggan!</a:t>
            </a:r>
          </a:p>
          <a:p>
            <a:pPr marL="0" lvl="0" indent="0">
              <a:buNone/>
            </a:pPr>
            <a:r>
              <a:rPr lang="sv-SE" sz="1600" i="1" dirty="0">
                <a:solidFill>
                  <a:prstClr val="black"/>
                </a:solidFill>
              </a:rPr>
              <a:t>Mycket lätt att komma i kontakt med för mig som vårdgivare, vilket är </a:t>
            </a:r>
            <a:r>
              <a:rPr lang="sv-SE" sz="1600" i="1" dirty="0" smtClean="0">
                <a:solidFill>
                  <a:prstClr val="black"/>
                </a:solidFill>
              </a:rPr>
              <a:t>mycket </a:t>
            </a:r>
            <a:r>
              <a:rPr lang="sv-SE" sz="1600" i="1" dirty="0">
                <a:solidFill>
                  <a:prstClr val="black"/>
                </a:solidFill>
              </a:rPr>
              <a:t>viktigt för mig/oss.</a:t>
            </a:r>
          </a:p>
          <a:p>
            <a:pPr marL="0" lvl="0" indent="0">
              <a:buNone/>
            </a:pPr>
            <a:r>
              <a:rPr lang="sv-SE" sz="1600" i="1" dirty="0">
                <a:solidFill>
                  <a:prstClr val="black"/>
                </a:solidFill>
              </a:rPr>
              <a:t>Bemöter kunden med respekt. </a:t>
            </a:r>
          </a:p>
          <a:p>
            <a:pPr marL="0" lvl="0" indent="0">
              <a:buNone/>
            </a:pPr>
            <a:r>
              <a:rPr lang="sv-SE" sz="1600" i="1" dirty="0">
                <a:solidFill>
                  <a:prstClr val="black"/>
                </a:solidFill>
              </a:rPr>
              <a:t>Stöttar i att luska ut vad som är lämpligt att satsa på, t.ex. inom studier, arbete. Hittar alltså möjliga vägar framåt.</a:t>
            </a:r>
          </a:p>
          <a:p>
            <a:pPr marL="0" lvl="0" indent="0">
              <a:buNone/>
            </a:pPr>
            <a:r>
              <a:rPr lang="sv-SE" sz="1600" i="1" dirty="0">
                <a:solidFill>
                  <a:prstClr val="black"/>
                </a:solidFill>
              </a:rPr>
              <a:t>Samverkar bra med vården, deltar på möten </a:t>
            </a:r>
            <a:r>
              <a:rPr lang="sv-SE" sz="1600" i="1" dirty="0" smtClean="0">
                <a:solidFill>
                  <a:prstClr val="black"/>
                </a:solidFill>
              </a:rPr>
              <a:t>angående </a:t>
            </a:r>
            <a:r>
              <a:rPr lang="sv-SE" sz="1600" i="1" dirty="0">
                <a:solidFill>
                  <a:prstClr val="black"/>
                </a:solidFill>
              </a:rPr>
              <a:t>och med </a:t>
            </a:r>
            <a:r>
              <a:rPr lang="sv-SE" sz="1600" i="1" dirty="0" smtClean="0">
                <a:solidFill>
                  <a:prstClr val="black"/>
                </a:solidFill>
              </a:rPr>
              <a:t>patient/kund</a:t>
            </a:r>
            <a:r>
              <a:rPr lang="sv-SE" sz="1600" i="1" dirty="0">
                <a:solidFill>
                  <a:prstClr val="black"/>
                </a:solidFill>
              </a:rPr>
              <a:t>.”</a:t>
            </a:r>
            <a:br>
              <a:rPr lang="sv-SE" sz="1600" i="1" dirty="0">
                <a:solidFill>
                  <a:prstClr val="black"/>
                </a:solidFill>
              </a:rPr>
            </a:br>
            <a:endParaRPr lang="sv-SE" sz="1600" i="1" dirty="0">
              <a:solidFill>
                <a:prstClr val="black"/>
              </a:solidFill>
            </a:endParaRPr>
          </a:p>
          <a:p>
            <a:endParaRPr lang="sv-SE" dirty="0"/>
          </a:p>
        </p:txBody>
      </p:sp>
    </p:spTree>
    <p:extLst>
      <p:ext uri="{BB962C8B-B14F-4D97-AF65-F5344CB8AC3E}">
        <p14:creationId xmlns:p14="http://schemas.microsoft.com/office/powerpoint/2010/main" val="1704171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a:xfrm>
            <a:off x="566594" y="826030"/>
            <a:ext cx="6427809" cy="546412"/>
          </a:xfrm>
        </p:spPr>
        <p:txBody>
          <a:bodyPr/>
          <a:lstStyle/>
          <a:p>
            <a:r>
              <a:rPr lang="sv-SE" sz="2000" dirty="0" smtClean="0">
                <a:solidFill>
                  <a:schemeClr val="tx1"/>
                </a:solidFill>
              </a:rPr>
              <a:t>Biståndshandläggare, Östhammars kommun:</a:t>
            </a:r>
            <a:endParaRPr lang="sv-SE" sz="2000" dirty="0">
              <a:solidFill>
                <a:schemeClr val="tx1"/>
              </a:solidFill>
            </a:endParaRPr>
          </a:p>
        </p:txBody>
      </p:sp>
      <p:sp>
        <p:nvSpPr>
          <p:cNvPr id="3" name="Platshållare för text 2"/>
          <p:cNvSpPr>
            <a:spLocks noGrp="1"/>
          </p:cNvSpPr>
          <p:nvPr>
            <p:ph type="body" sz="quarter" idx="15"/>
          </p:nvPr>
        </p:nvSpPr>
        <p:spPr>
          <a:xfrm>
            <a:off x="566594" y="111075"/>
            <a:ext cx="6451902" cy="457528"/>
          </a:xfrm>
        </p:spPr>
        <p:txBody>
          <a:bodyPr/>
          <a:lstStyle/>
          <a:p>
            <a:endParaRPr lang="sv-SE" dirty="0"/>
          </a:p>
        </p:txBody>
      </p:sp>
      <p:sp>
        <p:nvSpPr>
          <p:cNvPr id="4" name="Platshållare för text 3"/>
          <p:cNvSpPr>
            <a:spLocks noGrp="1"/>
          </p:cNvSpPr>
          <p:nvPr>
            <p:ph type="body" sz="quarter" idx="18"/>
          </p:nvPr>
        </p:nvSpPr>
        <p:spPr>
          <a:xfrm>
            <a:off x="537140" y="1372442"/>
            <a:ext cx="6435570" cy="2404783"/>
          </a:xfrm>
        </p:spPr>
        <p:txBody>
          <a:bodyPr/>
          <a:lstStyle/>
          <a:p>
            <a:pPr marL="0" indent="0">
              <a:buNone/>
            </a:pPr>
            <a:r>
              <a:rPr lang="sv-SE" sz="1600" i="1" dirty="0" smtClean="0">
                <a:solidFill>
                  <a:prstClr val="black"/>
                </a:solidFill>
              </a:rPr>
              <a:t>”Fantastiskt </a:t>
            </a:r>
            <a:r>
              <a:rPr lang="sv-SE" sz="1600" i="1" dirty="0">
                <a:solidFill>
                  <a:prstClr val="black"/>
                </a:solidFill>
              </a:rPr>
              <a:t>fin verksamhet och </a:t>
            </a:r>
            <a:r>
              <a:rPr lang="sv-SE" sz="1600" i="1" dirty="0" smtClean="0">
                <a:solidFill>
                  <a:prstClr val="black"/>
                </a:solidFill>
              </a:rPr>
              <a:t>viktig</a:t>
            </a:r>
            <a:r>
              <a:rPr lang="sv-SE" sz="1600" i="1" dirty="0">
                <a:solidFill>
                  <a:prstClr val="black"/>
                </a:solidFill>
              </a:rPr>
              <a:t>! </a:t>
            </a:r>
          </a:p>
          <a:p>
            <a:pPr marL="0" indent="0">
              <a:buNone/>
            </a:pPr>
            <a:r>
              <a:rPr lang="sv-SE" sz="1600" i="1" dirty="0">
                <a:solidFill>
                  <a:prstClr val="black"/>
                </a:solidFill>
              </a:rPr>
              <a:t>Bryggan stärker ungdomars självkänsla genom stöd/</a:t>
            </a:r>
            <a:r>
              <a:rPr lang="sv-SE" sz="1600" i="1" dirty="0" err="1">
                <a:solidFill>
                  <a:prstClr val="black"/>
                </a:solidFill>
              </a:rPr>
              <a:t>påputtning</a:t>
            </a:r>
            <a:r>
              <a:rPr lang="sv-SE" sz="1600" i="1" dirty="0">
                <a:solidFill>
                  <a:prstClr val="black"/>
                </a:solidFill>
              </a:rPr>
              <a:t>/hjälp att komma ut på arbetsmarknaden, påbörja en utbildning eller hjälp med myndighetskontakter, vård etc.</a:t>
            </a:r>
          </a:p>
          <a:p>
            <a:pPr marL="0" indent="0">
              <a:buNone/>
            </a:pPr>
            <a:r>
              <a:rPr lang="sv-SE" sz="1600" i="1" dirty="0">
                <a:solidFill>
                  <a:prstClr val="black"/>
                </a:solidFill>
              </a:rPr>
              <a:t>Indirekt hjälper Bryggan föräldrar som känner sig maktlösa och saknar tilltro till myndigheter/vården när de tidigare försökt få hjälp runt sin ungdom. </a:t>
            </a:r>
          </a:p>
          <a:p>
            <a:pPr marL="0" indent="0">
              <a:buNone/>
            </a:pPr>
            <a:r>
              <a:rPr lang="sv-SE" sz="1600" i="1" dirty="0">
                <a:solidFill>
                  <a:prstClr val="black"/>
                </a:solidFill>
              </a:rPr>
              <a:t>Informerar om Bryggan när tillfälle ges</a:t>
            </a:r>
            <a:r>
              <a:rPr lang="sv-SE" sz="1600" i="1" dirty="0" smtClean="0">
                <a:solidFill>
                  <a:prstClr val="black"/>
                </a:solidFill>
              </a:rPr>
              <a:t>.”</a:t>
            </a:r>
            <a:endParaRPr lang="sv-SE" sz="1600" i="1" dirty="0">
              <a:solidFill>
                <a:prstClr val="black"/>
              </a:solidFill>
            </a:endParaRPr>
          </a:p>
          <a:p>
            <a:endParaRPr lang="sv-SE" dirty="0"/>
          </a:p>
        </p:txBody>
      </p:sp>
    </p:spTree>
    <p:extLst>
      <p:ext uri="{BB962C8B-B14F-4D97-AF65-F5344CB8AC3E}">
        <p14:creationId xmlns:p14="http://schemas.microsoft.com/office/powerpoint/2010/main" val="3834427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p:txBody>
          <a:bodyPr/>
          <a:lstStyle/>
          <a:p>
            <a:endParaRPr lang="sv-SE" sz="2000" dirty="0" smtClean="0">
              <a:solidFill>
                <a:schemeClr val="tx1"/>
              </a:solidFill>
            </a:endParaRPr>
          </a:p>
          <a:p>
            <a:r>
              <a:rPr lang="sv-SE" sz="2000" dirty="0" smtClean="0">
                <a:solidFill>
                  <a:schemeClr val="tx1"/>
                </a:solidFill>
              </a:rPr>
              <a:t>Arbetsförmedlare Rehabilitering:</a:t>
            </a:r>
            <a:endParaRPr lang="sv-SE" sz="2000" dirty="0">
              <a:solidFill>
                <a:schemeClr val="tx1"/>
              </a:solidFill>
            </a:endParaRPr>
          </a:p>
        </p:txBody>
      </p:sp>
      <p:sp>
        <p:nvSpPr>
          <p:cNvPr id="3" name="Platshållare för text 2"/>
          <p:cNvSpPr>
            <a:spLocks noGrp="1"/>
          </p:cNvSpPr>
          <p:nvPr>
            <p:ph type="body" sz="quarter" idx="15"/>
          </p:nvPr>
        </p:nvSpPr>
        <p:spPr>
          <a:xfrm>
            <a:off x="597008" y="739779"/>
            <a:ext cx="6451902" cy="457528"/>
          </a:xfrm>
        </p:spPr>
        <p:txBody>
          <a:bodyPr/>
          <a:lstStyle/>
          <a:p>
            <a:endParaRPr lang="sv-SE" dirty="0"/>
          </a:p>
        </p:txBody>
      </p:sp>
      <p:sp>
        <p:nvSpPr>
          <p:cNvPr id="4" name="Platshållare för text 3"/>
          <p:cNvSpPr>
            <a:spLocks noGrp="1"/>
          </p:cNvSpPr>
          <p:nvPr>
            <p:ph type="body" sz="quarter" idx="18"/>
          </p:nvPr>
        </p:nvSpPr>
        <p:spPr/>
        <p:txBody>
          <a:bodyPr/>
          <a:lstStyle/>
          <a:p>
            <a:pPr marL="0" indent="0">
              <a:buNone/>
            </a:pPr>
            <a:r>
              <a:rPr lang="sv-SE" sz="1600" i="1" dirty="0" smtClean="0">
                <a:solidFill>
                  <a:prstClr val="black"/>
                </a:solidFill>
              </a:rPr>
              <a:t>”Positivt </a:t>
            </a:r>
            <a:r>
              <a:rPr lang="sv-SE" sz="1600" i="1" dirty="0">
                <a:solidFill>
                  <a:prstClr val="black"/>
                </a:solidFill>
              </a:rPr>
              <a:t>med Bryggan är det otroliga engagemanget för de personer ni jobbar med. </a:t>
            </a:r>
            <a:r>
              <a:rPr lang="sv-SE" sz="1600" i="1" dirty="0">
                <a:solidFill>
                  <a:prstClr val="black"/>
                </a:solidFill>
              </a:rPr>
              <a:t>Ni gör verkligen skillnad, inte bara för personerna, utan även för människor runt dem. </a:t>
            </a:r>
            <a:r>
              <a:rPr lang="sv-SE" sz="1600" i="1" dirty="0">
                <a:solidFill>
                  <a:prstClr val="black"/>
                </a:solidFill>
              </a:rPr>
              <a:t>Positivt att ni kan jobba mer fritt än vad myndigheter kan. </a:t>
            </a:r>
            <a:r>
              <a:rPr lang="sv-SE" sz="1600" i="1" dirty="0" smtClean="0">
                <a:solidFill>
                  <a:prstClr val="black"/>
                </a:solidFill>
              </a:rPr>
              <a:t>T.ex</a:t>
            </a:r>
            <a:r>
              <a:rPr lang="sv-SE" sz="1600" i="1" dirty="0">
                <a:solidFill>
                  <a:prstClr val="black"/>
                </a:solidFill>
              </a:rPr>
              <a:t>. </a:t>
            </a:r>
            <a:r>
              <a:rPr lang="sv-SE" sz="1600" i="1" dirty="0">
                <a:solidFill>
                  <a:prstClr val="black"/>
                </a:solidFill>
              </a:rPr>
              <a:t>att besöka personerna på andra platser, tex hemma eller på annan ”ofarlig” plats. </a:t>
            </a:r>
            <a:r>
              <a:rPr lang="sv-SE" sz="1600" i="1" dirty="0">
                <a:solidFill>
                  <a:prstClr val="black"/>
                </a:solidFill>
              </a:rPr>
              <a:t>Positivt är också att ni kan ha regelbunden och tät kontakt, att ni bygger relationer och inte har något kontrolluppdrag</a:t>
            </a:r>
            <a:r>
              <a:rPr lang="sv-SE" sz="1600" i="1" dirty="0" smtClean="0">
                <a:solidFill>
                  <a:prstClr val="black"/>
                </a:solidFill>
              </a:rPr>
              <a:t>.” </a:t>
            </a:r>
            <a:endParaRPr lang="sv-SE" sz="1600" i="1" dirty="0">
              <a:solidFill>
                <a:prstClr val="black"/>
              </a:solidFill>
            </a:endParaRPr>
          </a:p>
          <a:p>
            <a:endParaRPr lang="sv-SE" dirty="0"/>
          </a:p>
        </p:txBody>
      </p:sp>
    </p:spTree>
    <p:extLst>
      <p:ext uri="{BB962C8B-B14F-4D97-AF65-F5344CB8AC3E}">
        <p14:creationId xmlns:p14="http://schemas.microsoft.com/office/powerpoint/2010/main" val="3844226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p:txBody>
          <a:bodyPr/>
          <a:lstStyle/>
          <a:p>
            <a:endParaRPr lang="sv-SE" sz="2000" dirty="0" smtClean="0">
              <a:solidFill>
                <a:schemeClr val="tx1"/>
              </a:solidFill>
            </a:endParaRPr>
          </a:p>
          <a:p>
            <a:r>
              <a:rPr lang="sv-SE" sz="2000" dirty="0" smtClean="0">
                <a:solidFill>
                  <a:schemeClr val="tx1"/>
                </a:solidFill>
              </a:rPr>
              <a:t>Kurator Habiliteringen</a:t>
            </a:r>
            <a:endParaRPr lang="sv-SE" sz="2000" dirty="0">
              <a:solidFill>
                <a:schemeClr val="tx1"/>
              </a:solidFill>
            </a:endParaRPr>
          </a:p>
        </p:txBody>
      </p:sp>
      <p:sp>
        <p:nvSpPr>
          <p:cNvPr id="3" name="Platshållare för text 2"/>
          <p:cNvSpPr>
            <a:spLocks noGrp="1"/>
          </p:cNvSpPr>
          <p:nvPr>
            <p:ph type="body" sz="quarter" idx="15"/>
          </p:nvPr>
        </p:nvSpPr>
        <p:spPr/>
        <p:txBody>
          <a:bodyPr/>
          <a:lstStyle/>
          <a:p>
            <a:endParaRPr lang="sv-SE"/>
          </a:p>
        </p:txBody>
      </p:sp>
      <p:sp>
        <p:nvSpPr>
          <p:cNvPr id="4" name="Platshållare för text 3"/>
          <p:cNvSpPr>
            <a:spLocks noGrp="1"/>
          </p:cNvSpPr>
          <p:nvPr>
            <p:ph type="body" sz="quarter" idx="18"/>
          </p:nvPr>
        </p:nvSpPr>
        <p:spPr>
          <a:xfrm>
            <a:off x="537140" y="1211526"/>
            <a:ext cx="6435570" cy="2565699"/>
          </a:xfrm>
        </p:spPr>
        <p:txBody>
          <a:bodyPr/>
          <a:lstStyle/>
          <a:p>
            <a:pPr marL="0" indent="0">
              <a:buNone/>
            </a:pPr>
            <a:r>
              <a:rPr lang="sv-SE" sz="1400" i="1" dirty="0" smtClean="0">
                <a:solidFill>
                  <a:prstClr val="black"/>
                </a:solidFill>
              </a:rPr>
              <a:t>”Upplever </a:t>
            </a:r>
            <a:r>
              <a:rPr lang="sv-SE" sz="1400" i="1" dirty="0">
                <a:solidFill>
                  <a:prstClr val="black"/>
                </a:solidFill>
              </a:rPr>
              <a:t>ett gott samarbete och engagemang från er alla på </a:t>
            </a:r>
            <a:r>
              <a:rPr lang="sv-SE" sz="1400" i="1" dirty="0" smtClean="0">
                <a:solidFill>
                  <a:prstClr val="black"/>
                </a:solidFill>
              </a:rPr>
              <a:t>Bryggan</a:t>
            </a:r>
            <a:r>
              <a:rPr lang="sv-SE" sz="1400" i="1" dirty="0">
                <a:solidFill>
                  <a:prstClr val="black"/>
                </a:solidFill>
              </a:rPr>
              <a:t>. </a:t>
            </a:r>
            <a:r>
              <a:rPr lang="sv-SE" sz="1400" i="1" dirty="0">
                <a:solidFill>
                  <a:prstClr val="black"/>
                </a:solidFill>
              </a:rPr>
              <a:t>Att ni verkligen finns där som ett stöd för deltagaren oavsett vad det handlar om. Jag kan ibland känna en otillräcklighet för att jag inte har tid att träffa personen i fråga så mkt som man skulle önska eller stödja så mkt som man skulle önska och då är det skönt att veta att ni är inkopplade och kan stödja så gott ni kan. </a:t>
            </a:r>
          </a:p>
          <a:p>
            <a:pPr marL="0" indent="0">
              <a:buNone/>
            </a:pPr>
            <a:r>
              <a:rPr lang="sv-SE" sz="1400" i="1" dirty="0">
                <a:solidFill>
                  <a:prstClr val="black"/>
                </a:solidFill>
              </a:rPr>
              <a:t>Upplever att det bara finns positiva saker att säga, framförallt kring våra ”hemmasittare” där det krävs kontinuitet och ”små steg framåt” över tid, vi vet att det är ett framgångsrikt recept men vi på </a:t>
            </a:r>
            <a:r>
              <a:rPr lang="sv-SE" sz="1400" i="1" dirty="0" err="1">
                <a:solidFill>
                  <a:prstClr val="black"/>
                </a:solidFill>
              </a:rPr>
              <a:t>hab.</a:t>
            </a:r>
            <a:r>
              <a:rPr lang="sv-SE" sz="1400" i="1" dirty="0">
                <a:solidFill>
                  <a:prstClr val="black"/>
                </a:solidFill>
              </a:rPr>
              <a:t> har tyvärr inte möjligheten att arbeta så och det är där ni fyller en tidigare STOR lucka! </a:t>
            </a:r>
            <a:r>
              <a:rPr lang="sv-SE" sz="1400" i="1" dirty="0">
                <a:solidFill>
                  <a:prstClr val="black"/>
                </a:solidFill>
              </a:rPr>
              <a:t>Är glad att ni framöver även kommer att ta emot deltagare som är 30+ för svårigheter kring sysselsättning finns i alla åldrar</a:t>
            </a:r>
            <a:r>
              <a:rPr lang="sv-SE" sz="1400" i="1" dirty="0" smtClean="0">
                <a:solidFill>
                  <a:prstClr val="black"/>
                </a:solidFill>
              </a:rPr>
              <a:t>.” </a:t>
            </a:r>
            <a:endParaRPr lang="sv-SE" sz="1400" i="1" dirty="0">
              <a:solidFill>
                <a:prstClr val="black"/>
              </a:solidFill>
            </a:endParaRPr>
          </a:p>
          <a:p>
            <a:pPr marL="0" indent="0">
              <a:buNone/>
            </a:pPr>
            <a:endParaRPr lang="sv-SE" sz="1600" i="1" dirty="0">
              <a:solidFill>
                <a:prstClr val="black"/>
              </a:solidFill>
            </a:endParaRPr>
          </a:p>
        </p:txBody>
      </p:sp>
    </p:spTree>
    <p:extLst>
      <p:ext uri="{BB962C8B-B14F-4D97-AF65-F5344CB8AC3E}">
        <p14:creationId xmlns:p14="http://schemas.microsoft.com/office/powerpoint/2010/main" val="4018892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p:txBody>
          <a:bodyPr/>
          <a:lstStyle/>
          <a:p>
            <a:endParaRPr lang="sv-SE"/>
          </a:p>
        </p:txBody>
      </p:sp>
      <p:sp>
        <p:nvSpPr>
          <p:cNvPr id="3" name="Platshållare för text 2"/>
          <p:cNvSpPr>
            <a:spLocks noGrp="1"/>
          </p:cNvSpPr>
          <p:nvPr>
            <p:ph type="body" sz="quarter" idx="15"/>
          </p:nvPr>
        </p:nvSpPr>
        <p:spPr/>
        <p:txBody>
          <a:bodyPr/>
          <a:lstStyle/>
          <a:p>
            <a:r>
              <a:rPr lang="sv-SE" dirty="0" smtClean="0"/>
              <a:t>Vill du veta mer? Välkommen att kontakta mig! </a:t>
            </a:r>
            <a:endParaRPr lang="sv-SE" dirty="0"/>
          </a:p>
        </p:txBody>
      </p:sp>
      <p:sp>
        <p:nvSpPr>
          <p:cNvPr id="4" name="Platshållare för text 3"/>
          <p:cNvSpPr>
            <a:spLocks noGrp="1"/>
          </p:cNvSpPr>
          <p:nvPr>
            <p:ph type="body" sz="quarter" idx="18"/>
          </p:nvPr>
        </p:nvSpPr>
        <p:spPr/>
        <p:txBody>
          <a:bodyPr/>
          <a:lstStyle/>
          <a:p>
            <a:pPr marL="0" lvl="0" indent="0" defTabSz="914400">
              <a:lnSpc>
                <a:spcPct val="100000"/>
              </a:lnSpc>
              <a:buSzTx/>
              <a:buNone/>
            </a:pPr>
            <a:endParaRPr lang="sv-SE" sz="2000" dirty="0" smtClean="0">
              <a:solidFill>
                <a:prstClr val="black"/>
              </a:solidFill>
            </a:endParaRPr>
          </a:p>
          <a:p>
            <a:pPr marL="0" lvl="0" indent="0" defTabSz="914400">
              <a:lnSpc>
                <a:spcPct val="100000"/>
              </a:lnSpc>
              <a:buSzTx/>
              <a:buNone/>
            </a:pPr>
            <a:r>
              <a:rPr lang="sv-SE" sz="2000" dirty="0" smtClean="0">
                <a:solidFill>
                  <a:prstClr val="black"/>
                </a:solidFill>
              </a:rPr>
              <a:t>Marie </a:t>
            </a:r>
            <a:r>
              <a:rPr lang="sv-SE" sz="2000" dirty="0">
                <a:solidFill>
                  <a:prstClr val="black"/>
                </a:solidFill>
              </a:rPr>
              <a:t>Wadelius, </a:t>
            </a:r>
            <a:r>
              <a:rPr lang="sv-SE" sz="2000" dirty="0" smtClean="0">
                <a:solidFill>
                  <a:prstClr val="black"/>
                </a:solidFill>
              </a:rPr>
              <a:t>insatsansvarig och samordnare för Bryggan</a:t>
            </a:r>
            <a:endParaRPr lang="sv-SE" sz="2000" dirty="0">
              <a:solidFill>
                <a:prstClr val="black"/>
              </a:solidFill>
            </a:endParaRPr>
          </a:p>
          <a:p>
            <a:pPr marL="0" lvl="0" indent="0" defTabSz="914400">
              <a:lnSpc>
                <a:spcPct val="100000"/>
              </a:lnSpc>
              <a:buSzTx/>
              <a:buNone/>
            </a:pPr>
            <a:r>
              <a:rPr lang="sv-SE" sz="2000" dirty="0">
                <a:solidFill>
                  <a:prstClr val="black"/>
                </a:solidFill>
              </a:rPr>
              <a:t>0730-92 53 41</a:t>
            </a:r>
          </a:p>
          <a:p>
            <a:pPr marL="0" lvl="0" indent="0" defTabSz="914400">
              <a:lnSpc>
                <a:spcPct val="100000"/>
              </a:lnSpc>
              <a:buSzTx/>
              <a:buNone/>
            </a:pPr>
            <a:r>
              <a:rPr lang="sv-SE" sz="2000" dirty="0">
                <a:solidFill>
                  <a:prstClr val="black"/>
                </a:solidFill>
                <a:hlinkClick r:id="rId2"/>
              </a:rPr>
              <a:t>marie.wadelius@osthammar.se</a:t>
            </a:r>
            <a:endParaRPr lang="sv-SE" sz="2000" dirty="0">
              <a:solidFill>
                <a:prstClr val="black"/>
              </a:solidFill>
            </a:endParaRPr>
          </a:p>
          <a:p>
            <a:endParaRPr lang="sv-SE" dirty="0"/>
          </a:p>
        </p:txBody>
      </p:sp>
    </p:spTree>
    <p:extLst>
      <p:ext uri="{BB962C8B-B14F-4D97-AF65-F5344CB8AC3E}">
        <p14:creationId xmlns:p14="http://schemas.microsoft.com/office/powerpoint/2010/main" val="2273002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6781</TotalTime>
  <Words>424</Words>
  <Application>Microsoft Office PowerPoint</Application>
  <PresentationFormat>Bildspel på skärmen (16:9)</PresentationFormat>
  <Paragraphs>26</Paragraphs>
  <Slides>6</Slides>
  <Notes>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vt:i4>
      </vt:variant>
    </vt:vector>
  </HeadingPairs>
  <TitlesOfParts>
    <vt:vector size="9" baseType="lpstr">
      <vt:lpstr>Arial</vt:lpstr>
      <vt:lpstr>Calibri</vt:lpstr>
      <vt:lpstr>Kapitel röd</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Daniel Lundvall</dc:creator>
  <cp:lastModifiedBy>Wadelius, Marie</cp:lastModifiedBy>
  <cp:revision>180</cp:revision>
  <cp:lastPrinted>2019-10-11T10:33:49Z</cp:lastPrinted>
  <dcterms:created xsi:type="dcterms:W3CDTF">2015-12-21T10:33:10Z</dcterms:created>
  <dcterms:modified xsi:type="dcterms:W3CDTF">2021-04-20T19:23:39Z</dcterms:modified>
</cp:coreProperties>
</file>