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256" r:id="rId3"/>
    <p:sldId id="615" r:id="rId4"/>
    <p:sldId id="614" r:id="rId5"/>
    <p:sldId id="610" r:id="rId6"/>
    <p:sldId id="616" r:id="rId7"/>
    <p:sldId id="562" r:id="rId8"/>
    <p:sldId id="608" r:id="rId9"/>
    <p:sldId id="617" r:id="rId10"/>
    <p:sldId id="609" r:id="rId11"/>
    <p:sldId id="606" r:id="rId12"/>
    <p:sldId id="612"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én Per" initials="BP" lastIdx="2" clrIdx="0">
    <p:extLst>
      <p:ext uri="{19B8F6BF-5375-455C-9EA6-DF929625EA0E}">
        <p15:presenceInfo xmlns:p15="http://schemas.microsoft.com/office/powerpoint/2012/main" userId="S::per.broden@uppsala.se::3cda7e26-b6e5-4176-9304-e6a6163162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5C8E3A"/>
    <a:srgbClr val="4B732F"/>
    <a:srgbClr val="5380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848" autoAdjust="0"/>
  </p:normalViewPr>
  <p:slideViewPr>
    <p:cSldViewPr snapToGrid="0">
      <p:cViewPr varScale="1">
        <p:scale>
          <a:sx n="151" d="100"/>
          <a:sy n="151" d="100"/>
        </p:scale>
        <p:origin x="70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0B111-C42D-440B-AE88-ED427EC1E896}" type="datetimeFigureOut">
              <a:rPr lang="sv-SE" smtClean="0"/>
              <a:t>2021-04-16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4F27F-3F5E-44B0-B0B5-BB0FE3F185F1}" type="slidenum">
              <a:rPr lang="sv-SE" smtClean="0"/>
              <a:t>‹#›</a:t>
            </a:fld>
            <a:endParaRPr lang="sv-SE"/>
          </a:p>
        </p:txBody>
      </p:sp>
    </p:spTree>
    <p:extLst>
      <p:ext uri="{BB962C8B-B14F-4D97-AF65-F5344CB8AC3E}">
        <p14:creationId xmlns:p14="http://schemas.microsoft.com/office/powerpoint/2010/main" val="228431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kern="1200" dirty="0">
                <a:solidFill>
                  <a:schemeClr val="tx1"/>
                </a:solidFill>
                <a:effectLst/>
                <a:latin typeface="+mn-lt"/>
                <a:ea typeface="+mn-ea"/>
                <a:cs typeface="+mn-cs"/>
              </a:rPr>
              <a:t>är 19 – 29 år gamla och är skrivna i Uppsala kommun</a:t>
            </a:r>
          </a:p>
          <a:p>
            <a:pPr lvl="0"/>
            <a:r>
              <a:rPr lang="sv-SE" sz="1200" kern="1200" dirty="0">
                <a:solidFill>
                  <a:schemeClr val="tx1"/>
                </a:solidFill>
                <a:effectLst/>
                <a:latin typeface="+mn-lt"/>
                <a:ea typeface="+mn-ea"/>
                <a:cs typeface="+mn-cs"/>
              </a:rPr>
              <a:t>har en psykisk funktionsnedsättning</a:t>
            </a:r>
          </a:p>
          <a:p>
            <a:pPr lvl="0"/>
            <a:r>
              <a:rPr lang="sv-SE" sz="1200" kern="1200" dirty="0">
                <a:solidFill>
                  <a:schemeClr val="tx1"/>
                </a:solidFill>
                <a:effectLst/>
                <a:latin typeface="+mn-lt"/>
                <a:ea typeface="+mn-ea"/>
                <a:cs typeface="+mn-cs"/>
              </a:rPr>
              <a:t>vill närma sig arbete samt har behov av förrehabiliterande insats men bedöms sakna förmåga att delta i ordinarie arbetslivsinriktade rehabiliteringsinsatser</a:t>
            </a:r>
          </a:p>
          <a:p>
            <a:pPr lvl="0"/>
            <a:r>
              <a:rPr lang="sv-SE" sz="1200" kern="1200" dirty="0">
                <a:solidFill>
                  <a:schemeClr val="tx1"/>
                </a:solidFill>
                <a:effectLst/>
                <a:latin typeface="+mn-lt"/>
                <a:ea typeface="+mn-ea"/>
                <a:cs typeface="+mn-cs"/>
              </a:rPr>
              <a:t>inte har beslut om daglig verksamhet enligt LSS</a:t>
            </a:r>
          </a:p>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2</a:t>
            </a:fld>
            <a:endParaRPr lang="sv-SE"/>
          </a:p>
        </p:txBody>
      </p:sp>
    </p:spTree>
    <p:extLst>
      <p:ext uri="{BB962C8B-B14F-4D97-AF65-F5344CB8AC3E}">
        <p14:creationId xmlns:p14="http://schemas.microsoft.com/office/powerpoint/2010/main" val="4285574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11</a:t>
            </a:fld>
            <a:endParaRPr lang="sv-SE"/>
          </a:p>
        </p:txBody>
      </p:sp>
    </p:spTree>
    <p:extLst>
      <p:ext uri="{BB962C8B-B14F-4D97-AF65-F5344CB8AC3E}">
        <p14:creationId xmlns:p14="http://schemas.microsoft.com/office/powerpoint/2010/main" val="241542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Hela livssituationen</a:t>
            </a:r>
          </a:p>
          <a:p>
            <a:r>
              <a:rPr lang="sv-SE" dirty="0"/>
              <a:t>Egen takt</a:t>
            </a:r>
          </a:p>
        </p:txBody>
      </p:sp>
      <p:sp>
        <p:nvSpPr>
          <p:cNvPr id="4" name="Platshållare för bildnummer 3"/>
          <p:cNvSpPr>
            <a:spLocks noGrp="1"/>
          </p:cNvSpPr>
          <p:nvPr>
            <p:ph type="sldNum" sz="quarter" idx="5"/>
          </p:nvPr>
        </p:nvSpPr>
        <p:spPr/>
        <p:txBody>
          <a:bodyPr/>
          <a:lstStyle/>
          <a:p>
            <a:fld id="{5777BC01-6843-4605-B090-3EA872172D71}" type="slidenum">
              <a:rPr lang="sv-SE" smtClean="0"/>
              <a:t>3</a:t>
            </a:fld>
            <a:endParaRPr lang="sv-SE"/>
          </a:p>
        </p:txBody>
      </p:sp>
    </p:spTree>
    <p:extLst>
      <p:ext uri="{BB962C8B-B14F-4D97-AF65-F5344CB8AC3E}">
        <p14:creationId xmlns:p14="http://schemas.microsoft.com/office/powerpoint/2010/main" val="1856709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Metod: </a:t>
            </a:r>
            <a:r>
              <a:rPr lang="sv-SE"/>
              <a:t>Case management, MI, ACT</a:t>
            </a:r>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4</a:t>
            </a:fld>
            <a:endParaRPr lang="sv-SE"/>
          </a:p>
        </p:txBody>
      </p:sp>
    </p:spTree>
    <p:extLst>
      <p:ext uri="{BB962C8B-B14F-4D97-AF65-F5344CB8AC3E}">
        <p14:creationId xmlns:p14="http://schemas.microsoft.com/office/powerpoint/2010/main" val="218688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The self-efficacy theory relates the success and motivations of actions to the belief that one has the power to produce desired effects. Bandura and Locke (2003) argue that an individual has little incentive to act or persist in the face of difficulties without a core belief that an action can lead to the expected outcome.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7BC01-6843-4605-B090-3EA872172D7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46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6</a:t>
            </a:fld>
            <a:endParaRPr lang="sv-SE"/>
          </a:p>
        </p:txBody>
      </p:sp>
    </p:spTree>
    <p:extLst>
      <p:ext uri="{BB962C8B-B14F-4D97-AF65-F5344CB8AC3E}">
        <p14:creationId xmlns:p14="http://schemas.microsoft.com/office/powerpoint/2010/main" val="18266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err="1"/>
              <a:t>Förreheb</a:t>
            </a:r>
            <a:endParaRPr lang="sv-SE" dirty="0"/>
          </a:p>
          <a:p>
            <a:pPr marL="228600" indent="-228600">
              <a:buAutoNum type="arabicPeriod"/>
            </a:pPr>
            <a:r>
              <a:rPr lang="sv-SE" dirty="0"/>
              <a:t>Trappsteg</a:t>
            </a:r>
          </a:p>
          <a:p>
            <a:pPr marL="228600" indent="-228600">
              <a:buAutoNum type="arabicPeriod"/>
            </a:pPr>
            <a:r>
              <a:rPr lang="sv-SE" dirty="0"/>
              <a:t>Parallellt stöd</a:t>
            </a:r>
          </a:p>
          <a:p>
            <a:pPr marL="228600" indent="-228600">
              <a:buAutoNum type="arabicPeriod"/>
            </a:pPr>
            <a:r>
              <a:rPr lang="sv-SE" dirty="0"/>
              <a:t>Individstöd</a:t>
            </a:r>
          </a:p>
          <a:p>
            <a:pPr marL="228600" indent="-228600">
              <a:buAutoNum type="arabicPeriod"/>
            </a:pPr>
            <a:r>
              <a:rPr lang="sv-SE" dirty="0"/>
              <a:t>Vem ska vara</a:t>
            </a:r>
          </a:p>
          <a:p>
            <a:pPr marL="228600" indent="-228600">
              <a:buAutoNum type="arabicPeriod"/>
            </a:pPr>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7</a:t>
            </a:fld>
            <a:endParaRPr lang="sv-SE"/>
          </a:p>
        </p:txBody>
      </p:sp>
    </p:spTree>
    <p:extLst>
      <p:ext uri="{BB962C8B-B14F-4D97-AF65-F5344CB8AC3E}">
        <p14:creationId xmlns:p14="http://schemas.microsoft.com/office/powerpoint/2010/main" val="201384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7BC01-6843-4605-B090-3EA872172D7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409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9</a:t>
            </a:fld>
            <a:endParaRPr lang="sv-SE"/>
          </a:p>
        </p:txBody>
      </p:sp>
    </p:spTree>
    <p:extLst>
      <p:ext uri="{BB962C8B-B14F-4D97-AF65-F5344CB8AC3E}">
        <p14:creationId xmlns:p14="http://schemas.microsoft.com/office/powerpoint/2010/main" val="2947687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77BC01-6843-4605-B090-3EA872172D71}" type="slidenum">
              <a:rPr lang="sv-SE" smtClean="0"/>
              <a:t>10</a:t>
            </a:fld>
            <a:endParaRPr lang="sv-SE"/>
          </a:p>
        </p:txBody>
      </p:sp>
    </p:spTree>
    <p:extLst>
      <p:ext uri="{BB962C8B-B14F-4D97-AF65-F5344CB8AC3E}">
        <p14:creationId xmlns:p14="http://schemas.microsoft.com/office/powerpoint/2010/main" val="55527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E319CA-32A9-45AC-AFBB-E2B750C286C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3027350-FB38-4BC5-8A3E-276D6E50F1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9A665BD-38E5-47D2-8406-5E0563F08F97}"/>
              </a:ext>
            </a:extLst>
          </p:cNvPr>
          <p:cNvSpPr>
            <a:spLocks noGrp="1"/>
          </p:cNvSpPr>
          <p:nvPr>
            <p:ph type="dt" sz="half" idx="10"/>
          </p:nvPr>
        </p:nvSpPr>
        <p:spPr/>
        <p:txBody>
          <a:bodyPr/>
          <a:lstStyle/>
          <a:p>
            <a:fld id="{EDB55DA1-D1C6-4809-A686-692BAFAD36B4}" type="datetimeFigureOut">
              <a:rPr lang="sv-SE" smtClean="0"/>
              <a:t>2021-04-16</a:t>
            </a:fld>
            <a:endParaRPr lang="sv-SE"/>
          </a:p>
        </p:txBody>
      </p:sp>
      <p:sp>
        <p:nvSpPr>
          <p:cNvPr id="5" name="Platshållare för sidfot 4">
            <a:extLst>
              <a:ext uri="{FF2B5EF4-FFF2-40B4-BE49-F238E27FC236}">
                <a16:creationId xmlns:a16="http://schemas.microsoft.com/office/drawing/2014/main" id="{E769E794-AFF4-4914-88F8-1481AC7735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F81CEEF-0583-4677-8211-9305DB9797F1}"/>
              </a:ext>
            </a:extLst>
          </p:cNvPr>
          <p:cNvSpPr>
            <a:spLocks noGrp="1"/>
          </p:cNvSpPr>
          <p:nvPr>
            <p:ph type="sldNum" sz="quarter" idx="12"/>
          </p:nvPr>
        </p:nvSpPr>
        <p:spPr/>
        <p:txBody>
          <a:bodyPr/>
          <a:lstStyle/>
          <a:p>
            <a:fld id="{E4CA25E1-0E62-4295-9926-5DA5882824D6}" type="slidenum">
              <a:rPr lang="sv-SE" smtClean="0"/>
              <a:t>‹#›</a:t>
            </a:fld>
            <a:endParaRPr lang="sv-SE"/>
          </a:p>
        </p:txBody>
      </p:sp>
    </p:spTree>
    <p:extLst>
      <p:ext uri="{BB962C8B-B14F-4D97-AF65-F5344CB8AC3E}">
        <p14:creationId xmlns:p14="http://schemas.microsoft.com/office/powerpoint/2010/main" val="107301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EB5364-C215-4276-9990-614EE3CBAEC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EFF1DC5-B6AE-4A1B-B4A4-1ED49A3F98A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F412811-FA9B-42C2-960B-41F351095CB1}"/>
              </a:ext>
            </a:extLst>
          </p:cNvPr>
          <p:cNvSpPr>
            <a:spLocks noGrp="1"/>
          </p:cNvSpPr>
          <p:nvPr>
            <p:ph type="dt" sz="half" idx="10"/>
          </p:nvPr>
        </p:nvSpPr>
        <p:spPr/>
        <p:txBody>
          <a:bodyPr/>
          <a:lstStyle/>
          <a:p>
            <a:fld id="{EDB55DA1-D1C6-4809-A686-692BAFAD36B4}" type="datetimeFigureOut">
              <a:rPr lang="sv-SE" smtClean="0"/>
              <a:t>2021-04-16</a:t>
            </a:fld>
            <a:endParaRPr lang="sv-SE"/>
          </a:p>
        </p:txBody>
      </p:sp>
      <p:sp>
        <p:nvSpPr>
          <p:cNvPr id="5" name="Platshållare för sidfot 4">
            <a:extLst>
              <a:ext uri="{FF2B5EF4-FFF2-40B4-BE49-F238E27FC236}">
                <a16:creationId xmlns:a16="http://schemas.microsoft.com/office/drawing/2014/main" id="{68CF0B3A-2496-4771-BDAC-9AC020E6D8A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C468321-19C4-48E4-AB01-C73BA9CC9CB3}"/>
              </a:ext>
            </a:extLst>
          </p:cNvPr>
          <p:cNvSpPr>
            <a:spLocks noGrp="1"/>
          </p:cNvSpPr>
          <p:nvPr>
            <p:ph type="sldNum" sz="quarter" idx="12"/>
          </p:nvPr>
        </p:nvSpPr>
        <p:spPr/>
        <p:txBody>
          <a:bodyPr/>
          <a:lstStyle/>
          <a:p>
            <a:fld id="{E4CA25E1-0E62-4295-9926-5DA5882824D6}" type="slidenum">
              <a:rPr lang="sv-SE" smtClean="0"/>
              <a:t>‹#›</a:t>
            </a:fld>
            <a:endParaRPr lang="sv-SE"/>
          </a:p>
        </p:txBody>
      </p:sp>
    </p:spTree>
    <p:extLst>
      <p:ext uri="{BB962C8B-B14F-4D97-AF65-F5344CB8AC3E}">
        <p14:creationId xmlns:p14="http://schemas.microsoft.com/office/powerpoint/2010/main" val="29710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92D8E38-CF15-44C7-9F54-0A0D9ABF1D3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8F1F388-654C-454E-8ABA-81FFBB0C5F9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08A70A6-F4EC-4DEA-A515-4BD9348DBF5E}"/>
              </a:ext>
            </a:extLst>
          </p:cNvPr>
          <p:cNvSpPr>
            <a:spLocks noGrp="1"/>
          </p:cNvSpPr>
          <p:nvPr>
            <p:ph type="dt" sz="half" idx="10"/>
          </p:nvPr>
        </p:nvSpPr>
        <p:spPr/>
        <p:txBody>
          <a:bodyPr/>
          <a:lstStyle/>
          <a:p>
            <a:fld id="{EDB55DA1-D1C6-4809-A686-692BAFAD36B4}" type="datetimeFigureOut">
              <a:rPr lang="sv-SE" smtClean="0"/>
              <a:t>2021-04-16</a:t>
            </a:fld>
            <a:endParaRPr lang="sv-SE"/>
          </a:p>
        </p:txBody>
      </p:sp>
      <p:sp>
        <p:nvSpPr>
          <p:cNvPr id="5" name="Platshållare för sidfot 4">
            <a:extLst>
              <a:ext uri="{FF2B5EF4-FFF2-40B4-BE49-F238E27FC236}">
                <a16:creationId xmlns:a16="http://schemas.microsoft.com/office/drawing/2014/main" id="{392B48A8-651B-4C4D-A1E6-EE5D3A2BA5F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2EDEDB8-88C4-42E5-803F-A3AFD6CDE22D}"/>
              </a:ext>
            </a:extLst>
          </p:cNvPr>
          <p:cNvSpPr>
            <a:spLocks noGrp="1"/>
          </p:cNvSpPr>
          <p:nvPr>
            <p:ph type="sldNum" sz="quarter" idx="12"/>
          </p:nvPr>
        </p:nvSpPr>
        <p:spPr/>
        <p:txBody>
          <a:bodyPr/>
          <a:lstStyle/>
          <a:p>
            <a:fld id="{E4CA25E1-0E62-4295-9926-5DA5882824D6}" type="slidenum">
              <a:rPr lang="sv-SE" smtClean="0"/>
              <a:t>‹#›</a:t>
            </a:fld>
            <a:endParaRPr lang="sv-SE"/>
          </a:p>
        </p:txBody>
      </p:sp>
    </p:spTree>
    <p:extLst>
      <p:ext uri="{BB962C8B-B14F-4D97-AF65-F5344CB8AC3E}">
        <p14:creationId xmlns:p14="http://schemas.microsoft.com/office/powerpoint/2010/main" val="2999159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ocess">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2405207A-686B-4280-A519-BF69BE0D4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5" name="Rubrik 1">
            <a:extLst>
              <a:ext uri="{FF2B5EF4-FFF2-40B4-BE49-F238E27FC236}">
                <a16:creationId xmlns:a16="http://schemas.microsoft.com/office/drawing/2014/main" id="{EBE2B623-434C-4878-87A3-1900EB1B57D7}"/>
              </a:ext>
            </a:extLst>
          </p:cNvPr>
          <p:cNvSpPr>
            <a:spLocks noGrp="1"/>
          </p:cNvSpPr>
          <p:nvPr>
            <p:ph type="title" hasCustomPrompt="1"/>
          </p:nvPr>
        </p:nvSpPr>
        <p:spPr>
          <a:xfrm>
            <a:off x="838200" y="224833"/>
            <a:ext cx="7774172" cy="717553"/>
          </a:xfrm>
        </p:spPr>
        <p:txBody>
          <a:bodyPr anchor="b" anchorCtr="0">
            <a:normAutofit/>
          </a:bodyPr>
          <a:lstStyle>
            <a:lvl1pPr>
              <a:defRPr sz="3200" spc="-150" baseline="0">
                <a:solidFill>
                  <a:schemeClr val="accent3"/>
                </a:solidFill>
                <a:latin typeface="Source Sans Pro Semibold" panose="020B0603030403020204" pitchFamily="34" charset="0"/>
              </a:defRPr>
            </a:lvl1pPr>
          </a:lstStyle>
          <a:p>
            <a:r>
              <a:rPr lang="sv-SE" dirty="0"/>
              <a:t>Rubrik</a:t>
            </a:r>
          </a:p>
        </p:txBody>
      </p:sp>
    </p:spTree>
    <p:extLst>
      <p:ext uri="{BB962C8B-B14F-4D97-AF65-F5344CB8AC3E}">
        <p14:creationId xmlns:p14="http://schemas.microsoft.com/office/powerpoint/2010/main" val="3052699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sida_grön">
    <p:bg>
      <p:bgPr>
        <a:solidFill>
          <a:srgbClr val="00555C"/>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1742BB7-34A3-4595-9362-B59D8B0A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1697572"/>
            <a:ext cx="8206597" cy="2059338"/>
          </a:xfrm>
        </p:spPr>
        <p:txBody>
          <a:bodyPr anchor="b">
            <a:noAutofit/>
          </a:bodyPr>
          <a:lstStyle>
            <a:lvl1pPr algn="l">
              <a:defRPr sz="7200" spc="-150" baseline="0">
                <a:solidFill>
                  <a:srgbClr val="A6CF38"/>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397494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32986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472004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259716333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95679"/>
            <a:ext cx="9371646" cy="1255857"/>
          </a:xfrm>
        </p:spPr>
        <p:txBody>
          <a:bodyPr anchor="b" anchorCtr="0">
            <a:normAutofit/>
          </a:bodyPr>
          <a:lstStyle>
            <a:lvl1pPr>
              <a:defRPr sz="4000">
                <a:solidFill>
                  <a:schemeClr val="accent3"/>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0959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skriva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1983268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2447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sbild">
    <p:bg>
      <p:bgPr>
        <a:solidFill>
          <a:srgbClr val="00555C"/>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a:p>
        </p:txBody>
      </p:sp>
      <p:pic>
        <p:nvPicPr>
          <p:cNvPr id="4" name="Bildobjekt 3">
            <a:extLst>
              <a:ext uri="{FF2B5EF4-FFF2-40B4-BE49-F238E27FC236}">
                <a16:creationId xmlns:a16="http://schemas.microsoft.com/office/drawing/2014/main" id="{6BDCDAAA-750D-42AA-98E5-8271C4578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rgbClr val="A6CF38"/>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dirty="0"/>
              <a:t>Underrubrik</a:t>
            </a:r>
          </a:p>
        </p:txBody>
      </p:sp>
    </p:spTree>
    <p:extLst>
      <p:ext uri="{BB962C8B-B14F-4D97-AF65-F5344CB8AC3E}">
        <p14:creationId xmlns:p14="http://schemas.microsoft.com/office/powerpoint/2010/main" val="2740277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endParaRPr lang="sv-SE"/>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B7A8CB7-9EA9-405B-9ECF-57257BC61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2543434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a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endParaRPr lang="sv-SE"/>
          </a:p>
        </p:txBody>
      </p:sp>
      <p:sp>
        <p:nvSpPr>
          <p:cNvPr id="2" name="Rubrik 1"/>
          <p:cNvSpPr>
            <a:spLocks noGrp="1"/>
          </p:cNvSpPr>
          <p:nvPr>
            <p:ph type="title" hasCustomPrompt="1"/>
          </p:nvPr>
        </p:nvSpPr>
        <p:spPr>
          <a:xfrm>
            <a:off x="838200" y="1128911"/>
            <a:ext cx="3827745" cy="1433232"/>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rgbClr val="005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3363558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endParaRPr lang="sv-SE"/>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rgbClr val="005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89488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035DD9-6C70-414C-A369-432317A38F6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8B358D6-9F3E-4DCD-AF61-A50E519EADC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B131051-4FD6-44EB-AD05-8F770F815519}"/>
              </a:ext>
            </a:extLst>
          </p:cNvPr>
          <p:cNvSpPr>
            <a:spLocks noGrp="1"/>
          </p:cNvSpPr>
          <p:nvPr>
            <p:ph type="dt" sz="half" idx="10"/>
          </p:nvPr>
        </p:nvSpPr>
        <p:spPr/>
        <p:txBody>
          <a:bodyPr/>
          <a:lstStyle/>
          <a:p>
            <a:fld id="{EDB55DA1-D1C6-4809-A686-692BAFAD36B4}" type="datetimeFigureOut">
              <a:rPr lang="sv-SE" smtClean="0"/>
              <a:t>2021-04-16</a:t>
            </a:fld>
            <a:endParaRPr lang="sv-SE"/>
          </a:p>
        </p:txBody>
      </p:sp>
      <p:sp>
        <p:nvSpPr>
          <p:cNvPr id="5" name="Platshållare för sidfot 4">
            <a:extLst>
              <a:ext uri="{FF2B5EF4-FFF2-40B4-BE49-F238E27FC236}">
                <a16:creationId xmlns:a16="http://schemas.microsoft.com/office/drawing/2014/main" id="{53CD66B1-D332-48C9-8153-2F717D96751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E1FA9BF-D6E8-479E-AF3D-19466771607D}"/>
              </a:ext>
            </a:extLst>
          </p:cNvPr>
          <p:cNvSpPr>
            <a:spLocks noGrp="1"/>
          </p:cNvSpPr>
          <p:nvPr>
            <p:ph type="sldNum" sz="quarter" idx="12"/>
          </p:nvPr>
        </p:nvSpPr>
        <p:spPr/>
        <p:txBody>
          <a:bodyPr/>
          <a:lstStyle/>
          <a:p>
            <a:fld id="{E4CA25E1-0E62-4295-9926-5DA5882824D6}" type="slidenum">
              <a:rPr lang="sv-SE" smtClean="0"/>
              <a:t>‹#›</a:t>
            </a:fld>
            <a:endParaRPr lang="sv-SE"/>
          </a:p>
        </p:txBody>
      </p:sp>
    </p:spTree>
    <p:extLst>
      <p:ext uri="{BB962C8B-B14F-4D97-AF65-F5344CB8AC3E}">
        <p14:creationId xmlns:p14="http://schemas.microsoft.com/office/powerpoint/2010/main" val="1269196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normAutofit/>
          </a:bodyPr>
          <a:lstStyle>
            <a:lvl1pPr>
              <a:defRPr sz="3200" spc="-150" baseline="0">
                <a:solidFill>
                  <a:schemeClr val="accent3"/>
                </a:solidFill>
                <a:latin typeface="Source Sans Pro Semibold" panose="020B0603030403020204" pitchFamily="34" charset="0"/>
              </a:defRPr>
            </a:lvl1pPr>
          </a:lstStyle>
          <a:p>
            <a:r>
              <a:rPr lang="sv-SE" dirty="0"/>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endParaRPr lang="sv-SE" dirty="0"/>
          </a:p>
        </p:txBody>
      </p:sp>
      <p:pic>
        <p:nvPicPr>
          <p:cNvPr id="8" name="Bildobjekt 7">
            <a:extLst>
              <a:ext uri="{FF2B5EF4-FFF2-40B4-BE49-F238E27FC236}">
                <a16:creationId xmlns:a16="http://schemas.microsoft.com/office/drawing/2014/main" id="{2405207A-686B-4280-A519-BF69BE0D4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342858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rocess">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2405207A-686B-4280-A519-BF69BE0D4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5" name="Rubrik 1">
            <a:extLst>
              <a:ext uri="{FF2B5EF4-FFF2-40B4-BE49-F238E27FC236}">
                <a16:creationId xmlns:a16="http://schemas.microsoft.com/office/drawing/2014/main" id="{EBE2B623-434C-4878-87A3-1900EB1B57D7}"/>
              </a:ext>
            </a:extLst>
          </p:cNvPr>
          <p:cNvSpPr>
            <a:spLocks noGrp="1"/>
          </p:cNvSpPr>
          <p:nvPr>
            <p:ph type="title" hasCustomPrompt="1"/>
          </p:nvPr>
        </p:nvSpPr>
        <p:spPr>
          <a:xfrm>
            <a:off x="838200" y="224833"/>
            <a:ext cx="7774172" cy="717553"/>
          </a:xfrm>
        </p:spPr>
        <p:txBody>
          <a:bodyPr anchor="b" anchorCtr="0">
            <a:normAutofit/>
          </a:bodyPr>
          <a:lstStyle>
            <a:lvl1pPr>
              <a:defRPr sz="3200" spc="-150" baseline="0">
                <a:solidFill>
                  <a:schemeClr val="accent3"/>
                </a:solidFill>
                <a:latin typeface="Source Sans Pro Semibold" panose="020B0603030403020204" pitchFamily="34" charset="0"/>
              </a:defRPr>
            </a:lvl1pPr>
          </a:lstStyle>
          <a:p>
            <a:r>
              <a:rPr lang="sv-SE" dirty="0"/>
              <a:t>Rubrik</a:t>
            </a:r>
          </a:p>
        </p:txBody>
      </p:sp>
    </p:spTree>
    <p:extLst>
      <p:ext uri="{BB962C8B-B14F-4D97-AF65-F5344CB8AC3E}">
        <p14:creationId xmlns:p14="http://schemas.microsoft.com/office/powerpoint/2010/main" val="1403165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å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1072803"/>
            <a:ext cx="9371646" cy="1503854"/>
          </a:xfrm>
        </p:spPr>
        <p:txBody>
          <a:bodyPr anchor="b" anchorCtr="0"/>
          <a:lstStyle>
            <a:lvl1pPr>
              <a:defRPr>
                <a:solidFill>
                  <a:srgbClr val="20305C"/>
                </a:solidFill>
                <a:latin typeface="Source Sans Pro Semibold" panose="020B0603030403020204" pitchFamily="34" charset="0"/>
              </a:defRPr>
            </a:lvl1pPr>
          </a:lstStyle>
          <a:p>
            <a:r>
              <a:rPr lang="sv-SE" dirty="0"/>
              <a:t>Klicka här för att ändra format</a:t>
            </a:r>
          </a:p>
        </p:txBody>
      </p:sp>
      <p:sp>
        <p:nvSpPr>
          <p:cNvPr id="3" name="Platshållare för innehåll 2"/>
          <p:cNvSpPr>
            <a:spLocks noGrp="1"/>
          </p:cNvSpPr>
          <p:nvPr>
            <p:ph idx="1" hasCustomPrompt="1"/>
          </p:nvPr>
        </p:nvSpPr>
        <p:spPr>
          <a:xfrm>
            <a:off x="838200" y="263471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18315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8425CF-00EE-47CD-82CD-29309D99CC8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04A2A41-9099-4CB8-8FDE-289B974246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2523A61-A83F-4B93-805F-D8A9DABC39B8}"/>
              </a:ext>
            </a:extLst>
          </p:cNvPr>
          <p:cNvSpPr>
            <a:spLocks noGrp="1"/>
          </p:cNvSpPr>
          <p:nvPr>
            <p:ph type="dt" sz="half" idx="10"/>
          </p:nvPr>
        </p:nvSpPr>
        <p:spPr/>
        <p:txBody>
          <a:bodyPr/>
          <a:lstStyle/>
          <a:p>
            <a:fld id="{EDB55DA1-D1C6-4809-A686-692BAFAD36B4}" type="datetimeFigureOut">
              <a:rPr lang="sv-SE" smtClean="0"/>
              <a:t>2021-04-16</a:t>
            </a:fld>
            <a:endParaRPr lang="sv-SE"/>
          </a:p>
        </p:txBody>
      </p:sp>
      <p:sp>
        <p:nvSpPr>
          <p:cNvPr id="5" name="Platshållare för sidfot 4">
            <a:extLst>
              <a:ext uri="{FF2B5EF4-FFF2-40B4-BE49-F238E27FC236}">
                <a16:creationId xmlns:a16="http://schemas.microsoft.com/office/drawing/2014/main" id="{29E2DC41-FD69-4DDF-86B3-A3F99E2E437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C00999-8EE5-4D88-89CD-BEB9F9E253F5}"/>
              </a:ext>
            </a:extLst>
          </p:cNvPr>
          <p:cNvSpPr>
            <a:spLocks noGrp="1"/>
          </p:cNvSpPr>
          <p:nvPr>
            <p:ph type="sldNum" sz="quarter" idx="12"/>
          </p:nvPr>
        </p:nvSpPr>
        <p:spPr/>
        <p:txBody>
          <a:bodyPr/>
          <a:lstStyle/>
          <a:p>
            <a:fld id="{E4CA25E1-0E62-4295-9926-5DA5882824D6}" type="slidenum">
              <a:rPr lang="sv-SE" smtClean="0"/>
              <a:t>‹#›</a:t>
            </a:fld>
            <a:endParaRPr lang="sv-SE"/>
          </a:p>
        </p:txBody>
      </p:sp>
    </p:spTree>
    <p:extLst>
      <p:ext uri="{BB962C8B-B14F-4D97-AF65-F5344CB8AC3E}">
        <p14:creationId xmlns:p14="http://schemas.microsoft.com/office/powerpoint/2010/main" val="6738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88CD0-4AF0-4CCC-B0E9-2E4F4822C7F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AC3BFDE-2BF8-4754-8737-6F431E8294C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487B14F-0175-4721-855D-A8124ECF6D2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820818C-F035-4B69-934E-DAD06CA1164E}"/>
              </a:ext>
            </a:extLst>
          </p:cNvPr>
          <p:cNvSpPr>
            <a:spLocks noGrp="1"/>
          </p:cNvSpPr>
          <p:nvPr>
            <p:ph type="dt" sz="half" idx="10"/>
          </p:nvPr>
        </p:nvSpPr>
        <p:spPr/>
        <p:txBody>
          <a:bodyPr/>
          <a:lstStyle/>
          <a:p>
            <a:fld id="{EDB55DA1-D1C6-4809-A686-692BAFAD36B4}" type="datetimeFigureOut">
              <a:rPr lang="sv-SE" smtClean="0"/>
              <a:t>2021-04-16</a:t>
            </a:fld>
            <a:endParaRPr lang="sv-SE"/>
          </a:p>
        </p:txBody>
      </p:sp>
      <p:sp>
        <p:nvSpPr>
          <p:cNvPr id="6" name="Platshållare för sidfot 5">
            <a:extLst>
              <a:ext uri="{FF2B5EF4-FFF2-40B4-BE49-F238E27FC236}">
                <a16:creationId xmlns:a16="http://schemas.microsoft.com/office/drawing/2014/main" id="{9610F222-6454-40A1-AEAC-6927A844FF8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6536A4B-97BF-4798-8CE2-CFB713C8668C}"/>
              </a:ext>
            </a:extLst>
          </p:cNvPr>
          <p:cNvSpPr>
            <a:spLocks noGrp="1"/>
          </p:cNvSpPr>
          <p:nvPr>
            <p:ph type="sldNum" sz="quarter" idx="12"/>
          </p:nvPr>
        </p:nvSpPr>
        <p:spPr/>
        <p:txBody>
          <a:bodyPr/>
          <a:lstStyle/>
          <a:p>
            <a:fld id="{E4CA25E1-0E62-4295-9926-5DA5882824D6}" type="slidenum">
              <a:rPr lang="sv-SE" smtClean="0"/>
              <a:t>‹#›</a:t>
            </a:fld>
            <a:endParaRPr lang="sv-SE"/>
          </a:p>
        </p:txBody>
      </p:sp>
    </p:spTree>
    <p:extLst>
      <p:ext uri="{BB962C8B-B14F-4D97-AF65-F5344CB8AC3E}">
        <p14:creationId xmlns:p14="http://schemas.microsoft.com/office/powerpoint/2010/main" val="275074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1E574B-E8E7-45E0-9EBD-F446382FC0A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293262C-84D3-4552-A0D6-35E1ECEFE7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DCA520D-29B9-44A7-A0B1-714F792EED5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B5F867B-5600-48CC-806F-C972D9FCD5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E7D0CF7-9FB0-42B8-913C-5F044527493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D48AA6F-D5A1-4ECE-9477-991977438BD1}"/>
              </a:ext>
            </a:extLst>
          </p:cNvPr>
          <p:cNvSpPr>
            <a:spLocks noGrp="1"/>
          </p:cNvSpPr>
          <p:nvPr>
            <p:ph type="dt" sz="half" idx="10"/>
          </p:nvPr>
        </p:nvSpPr>
        <p:spPr/>
        <p:txBody>
          <a:bodyPr/>
          <a:lstStyle/>
          <a:p>
            <a:fld id="{EDB55DA1-D1C6-4809-A686-692BAFAD36B4}" type="datetimeFigureOut">
              <a:rPr lang="sv-SE" smtClean="0"/>
              <a:t>2021-04-16</a:t>
            </a:fld>
            <a:endParaRPr lang="sv-SE"/>
          </a:p>
        </p:txBody>
      </p:sp>
      <p:sp>
        <p:nvSpPr>
          <p:cNvPr id="8" name="Platshållare för sidfot 7">
            <a:extLst>
              <a:ext uri="{FF2B5EF4-FFF2-40B4-BE49-F238E27FC236}">
                <a16:creationId xmlns:a16="http://schemas.microsoft.com/office/drawing/2014/main" id="{DC3756D3-F066-4EE7-92EA-1BB7046311A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71F5BB6-3766-4333-9F5C-EECCCC67C845}"/>
              </a:ext>
            </a:extLst>
          </p:cNvPr>
          <p:cNvSpPr>
            <a:spLocks noGrp="1"/>
          </p:cNvSpPr>
          <p:nvPr>
            <p:ph type="sldNum" sz="quarter" idx="12"/>
          </p:nvPr>
        </p:nvSpPr>
        <p:spPr/>
        <p:txBody>
          <a:bodyPr/>
          <a:lstStyle/>
          <a:p>
            <a:fld id="{E4CA25E1-0E62-4295-9926-5DA5882824D6}" type="slidenum">
              <a:rPr lang="sv-SE" smtClean="0"/>
              <a:t>‹#›</a:t>
            </a:fld>
            <a:endParaRPr lang="sv-SE"/>
          </a:p>
        </p:txBody>
      </p:sp>
    </p:spTree>
    <p:extLst>
      <p:ext uri="{BB962C8B-B14F-4D97-AF65-F5344CB8AC3E}">
        <p14:creationId xmlns:p14="http://schemas.microsoft.com/office/powerpoint/2010/main" val="305983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D1B1B2-5C1B-47DA-9867-3728F05C5FC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0EBB1A2-C700-463D-BF0B-8F66546061FE}"/>
              </a:ext>
            </a:extLst>
          </p:cNvPr>
          <p:cNvSpPr>
            <a:spLocks noGrp="1"/>
          </p:cNvSpPr>
          <p:nvPr>
            <p:ph type="dt" sz="half" idx="10"/>
          </p:nvPr>
        </p:nvSpPr>
        <p:spPr/>
        <p:txBody>
          <a:bodyPr/>
          <a:lstStyle/>
          <a:p>
            <a:fld id="{EDB55DA1-D1C6-4809-A686-692BAFAD36B4}" type="datetimeFigureOut">
              <a:rPr lang="sv-SE" smtClean="0"/>
              <a:t>2021-04-16</a:t>
            </a:fld>
            <a:endParaRPr lang="sv-SE"/>
          </a:p>
        </p:txBody>
      </p:sp>
      <p:sp>
        <p:nvSpPr>
          <p:cNvPr id="4" name="Platshållare för sidfot 3">
            <a:extLst>
              <a:ext uri="{FF2B5EF4-FFF2-40B4-BE49-F238E27FC236}">
                <a16:creationId xmlns:a16="http://schemas.microsoft.com/office/drawing/2014/main" id="{3D8BA7CC-CABC-4734-870E-69EBA8C2B99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BC856BB-FF62-4AF1-AFEE-6A11842357FA}"/>
              </a:ext>
            </a:extLst>
          </p:cNvPr>
          <p:cNvSpPr>
            <a:spLocks noGrp="1"/>
          </p:cNvSpPr>
          <p:nvPr>
            <p:ph type="sldNum" sz="quarter" idx="12"/>
          </p:nvPr>
        </p:nvSpPr>
        <p:spPr/>
        <p:txBody>
          <a:bodyPr/>
          <a:lstStyle/>
          <a:p>
            <a:fld id="{E4CA25E1-0E62-4295-9926-5DA5882824D6}" type="slidenum">
              <a:rPr lang="sv-SE" smtClean="0"/>
              <a:t>‹#›</a:t>
            </a:fld>
            <a:endParaRPr lang="sv-SE"/>
          </a:p>
        </p:txBody>
      </p:sp>
    </p:spTree>
    <p:extLst>
      <p:ext uri="{BB962C8B-B14F-4D97-AF65-F5344CB8AC3E}">
        <p14:creationId xmlns:p14="http://schemas.microsoft.com/office/powerpoint/2010/main" val="309325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2750D64-E207-40E9-BA9D-BEDC2615B2C2}"/>
              </a:ext>
            </a:extLst>
          </p:cNvPr>
          <p:cNvSpPr>
            <a:spLocks noGrp="1"/>
          </p:cNvSpPr>
          <p:nvPr>
            <p:ph type="dt" sz="half" idx="10"/>
          </p:nvPr>
        </p:nvSpPr>
        <p:spPr/>
        <p:txBody>
          <a:bodyPr/>
          <a:lstStyle/>
          <a:p>
            <a:fld id="{EDB55DA1-D1C6-4809-A686-692BAFAD36B4}" type="datetimeFigureOut">
              <a:rPr lang="sv-SE" smtClean="0"/>
              <a:t>2021-04-16</a:t>
            </a:fld>
            <a:endParaRPr lang="sv-SE"/>
          </a:p>
        </p:txBody>
      </p:sp>
      <p:sp>
        <p:nvSpPr>
          <p:cNvPr id="3" name="Platshållare för sidfot 2">
            <a:extLst>
              <a:ext uri="{FF2B5EF4-FFF2-40B4-BE49-F238E27FC236}">
                <a16:creationId xmlns:a16="http://schemas.microsoft.com/office/drawing/2014/main" id="{07FAE313-22C1-40CA-8ED4-9EC2600FB8B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E3698BF-E3F4-47B4-B838-1AA78ABA08C3}"/>
              </a:ext>
            </a:extLst>
          </p:cNvPr>
          <p:cNvSpPr>
            <a:spLocks noGrp="1"/>
          </p:cNvSpPr>
          <p:nvPr>
            <p:ph type="sldNum" sz="quarter" idx="12"/>
          </p:nvPr>
        </p:nvSpPr>
        <p:spPr/>
        <p:txBody>
          <a:bodyPr/>
          <a:lstStyle/>
          <a:p>
            <a:fld id="{E4CA25E1-0E62-4295-9926-5DA5882824D6}" type="slidenum">
              <a:rPr lang="sv-SE" smtClean="0"/>
              <a:t>‹#›</a:t>
            </a:fld>
            <a:endParaRPr lang="sv-SE"/>
          </a:p>
        </p:txBody>
      </p:sp>
    </p:spTree>
    <p:extLst>
      <p:ext uri="{BB962C8B-B14F-4D97-AF65-F5344CB8AC3E}">
        <p14:creationId xmlns:p14="http://schemas.microsoft.com/office/powerpoint/2010/main" val="178870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6A7D65-BAE1-4C06-B4DB-571568AE44F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C60EBB4-537E-4C22-B148-9BA5279A2F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C04821C-A434-49DE-B31F-0E144DA07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65165EC-F6CC-4073-A073-F1A3EC2E26DB}"/>
              </a:ext>
            </a:extLst>
          </p:cNvPr>
          <p:cNvSpPr>
            <a:spLocks noGrp="1"/>
          </p:cNvSpPr>
          <p:nvPr>
            <p:ph type="dt" sz="half" idx="10"/>
          </p:nvPr>
        </p:nvSpPr>
        <p:spPr/>
        <p:txBody>
          <a:bodyPr/>
          <a:lstStyle/>
          <a:p>
            <a:fld id="{EDB55DA1-D1C6-4809-A686-692BAFAD36B4}" type="datetimeFigureOut">
              <a:rPr lang="sv-SE" smtClean="0"/>
              <a:t>2021-04-16</a:t>
            </a:fld>
            <a:endParaRPr lang="sv-SE"/>
          </a:p>
        </p:txBody>
      </p:sp>
      <p:sp>
        <p:nvSpPr>
          <p:cNvPr id="6" name="Platshållare för sidfot 5">
            <a:extLst>
              <a:ext uri="{FF2B5EF4-FFF2-40B4-BE49-F238E27FC236}">
                <a16:creationId xmlns:a16="http://schemas.microsoft.com/office/drawing/2014/main" id="{5E955128-78E6-4875-A48C-EB9284EC524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308DBC9-B7B9-4D23-BF4F-2F0BF19E0FDD}"/>
              </a:ext>
            </a:extLst>
          </p:cNvPr>
          <p:cNvSpPr>
            <a:spLocks noGrp="1"/>
          </p:cNvSpPr>
          <p:nvPr>
            <p:ph type="sldNum" sz="quarter" idx="12"/>
          </p:nvPr>
        </p:nvSpPr>
        <p:spPr/>
        <p:txBody>
          <a:bodyPr/>
          <a:lstStyle/>
          <a:p>
            <a:fld id="{E4CA25E1-0E62-4295-9926-5DA5882824D6}" type="slidenum">
              <a:rPr lang="sv-SE" smtClean="0"/>
              <a:t>‹#›</a:t>
            </a:fld>
            <a:endParaRPr lang="sv-SE"/>
          </a:p>
        </p:txBody>
      </p:sp>
    </p:spTree>
    <p:extLst>
      <p:ext uri="{BB962C8B-B14F-4D97-AF65-F5344CB8AC3E}">
        <p14:creationId xmlns:p14="http://schemas.microsoft.com/office/powerpoint/2010/main" val="347730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533B4-2634-47E8-8F63-D1779BA77D3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89B8623-AABF-4B42-83C6-5685C90B72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6FA0257-0AC9-46B3-A1AD-DF925C061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D2BBA0C-3F31-4D32-AFE5-0147388C1FB0}"/>
              </a:ext>
            </a:extLst>
          </p:cNvPr>
          <p:cNvSpPr>
            <a:spLocks noGrp="1"/>
          </p:cNvSpPr>
          <p:nvPr>
            <p:ph type="dt" sz="half" idx="10"/>
          </p:nvPr>
        </p:nvSpPr>
        <p:spPr/>
        <p:txBody>
          <a:bodyPr/>
          <a:lstStyle/>
          <a:p>
            <a:fld id="{EDB55DA1-D1C6-4809-A686-692BAFAD36B4}" type="datetimeFigureOut">
              <a:rPr lang="sv-SE" smtClean="0"/>
              <a:t>2021-04-16</a:t>
            </a:fld>
            <a:endParaRPr lang="sv-SE"/>
          </a:p>
        </p:txBody>
      </p:sp>
      <p:sp>
        <p:nvSpPr>
          <p:cNvPr id="6" name="Platshållare för sidfot 5">
            <a:extLst>
              <a:ext uri="{FF2B5EF4-FFF2-40B4-BE49-F238E27FC236}">
                <a16:creationId xmlns:a16="http://schemas.microsoft.com/office/drawing/2014/main" id="{CF07AD6C-294A-4892-B88D-A8FD0B46E2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0365153-0CA3-4A64-B2D4-E3358E9B5701}"/>
              </a:ext>
            </a:extLst>
          </p:cNvPr>
          <p:cNvSpPr>
            <a:spLocks noGrp="1"/>
          </p:cNvSpPr>
          <p:nvPr>
            <p:ph type="sldNum" sz="quarter" idx="12"/>
          </p:nvPr>
        </p:nvSpPr>
        <p:spPr/>
        <p:txBody>
          <a:bodyPr/>
          <a:lstStyle/>
          <a:p>
            <a:fld id="{E4CA25E1-0E62-4295-9926-5DA5882824D6}" type="slidenum">
              <a:rPr lang="sv-SE" smtClean="0"/>
              <a:t>‹#›</a:t>
            </a:fld>
            <a:endParaRPr lang="sv-SE"/>
          </a:p>
        </p:txBody>
      </p:sp>
    </p:spTree>
    <p:extLst>
      <p:ext uri="{BB962C8B-B14F-4D97-AF65-F5344CB8AC3E}">
        <p14:creationId xmlns:p14="http://schemas.microsoft.com/office/powerpoint/2010/main" val="64385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3D6BCFF-A810-449B-889B-54820F9A0C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95F414C-0954-47BF-994A-C0CCB14A42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04CBE0-B765-4E38-BD0A-8DDDF28A7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55DA1-D1C6-4809-A686-692BAFAD36B4}" type="datetimeFigureOut">
              <a:rPr lang="sv-SE" smtClean="0"/>
              <a:t>2021-04-16</a:t>
            </a:fld>
            <a:endParaRPr lang="sv-SE"/>
          </a:p>
        </p:txBody>
      </p:sp>
      <p:sp>
        <p:nvSpPr>
          <p:cNvPr id="5" name="Platshållare för sidfot 4">
            <a:extLst>
              <a:ext uri="{FF2B5EF4-FFF2-40B4-BE49-F238E27FC236}">
                <a16:creationId xmlns:a16="http://schemas.microsoft.com/office/drawing/2014/main" id="{6318ABF1-29CC-4D77-ABDF-617F5CA8B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6323ED9-4DC9-445A-9ACC-AAB278D3BA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A25E1-0E62-4295-9926-5DA5882824D6}" type="slidenum">
              <a:rPr lang="sv-SE" smtClean="0"/>
              <a:t>‹#›</a:t>
            </a:fld>
            <a:endParaRPr lang="sv-SE"/>
          </a:p>
        </p:txBody>
      </p:sp>
    </p:spTree>
    <p:extLst>
      <p:ext uri="{BB962C8B-B14F-4D97-AF65-F5344CB8AC3E}">
        <p14:creationId xmlns:p14="http://schemas.microsoft.com/office/powerpoint/2010/main" val="1304615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8"/>
            <a:ext cx="9371646" cy="1121588"/>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306319"/>
            <a:ext cx="9371646" cy="3870643"/>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4016917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algn="l" defTabSz="914400" rtl="0" eaLnBrk="1" latinLnBrk="0" hangingPunct="1">
        <a:lnSpc>
          <a:spcPct val="90000"/>
        </a:lnSpc>
        <a:spcBef>
          <a:spcPct val="0"/>
        </a:spcBef>
        <a:buNone/>
        <a:defRPr sz="4000" kern="1200">
          <a:solidFill>
            <a:schemeClr val="accent3"/>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gif"/><Relationship Id="rId7" Type="http://schemas.openxmlformats.org/officeDocument/2006/relationships/image" Target="../media/image9.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1.svg"/><Relationship Id="rId5" Type="http://schemas.openxmlformats.org/officeDocument/2006/relationships/image" Target="../media/image11.svg"/><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gif"/><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gi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gi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11.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gi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gif"/><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gif"/><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gif"/><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png"/><Relationship Id="rId3" Type="http://schemas.openxmlformats.org/officeDocument/2006/relationships/image" Target="../media/image6.gif"/><Relationship Id="rId7" Type="http://schemas.openxmlformats.org/officeDocument/2006/relationships/image" Target="../media/image9.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11.svg"/><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8.sv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gif"/><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FCC5BC-2EC7-4A69-87F9-24812CBFD3C6}"/>
              </a:ext>
            </a:extLst>
          </p:cNvPr>
          <p:cNvSpPr>
            <a:spLocks noGrp="1"/>
          </p:cNvSpPr>
          <p:nvPr>
            <p:ph type="ctrTitle"/>
          </p:nvPr>
        </p:nvSpPr>
        <p:spPr>
          <a:xfrm>
            <a:off x="4270396" y="4574450"/>
            <a:ext cx="2741567" cy="1363215"/>
          </a:xfrm>
        </p:spPr>
        <p:txBody>
          <a:bodyPr anchor="t">
            <a:normAutofit/>
          </a:bodyPr>
          <a:lstStyle/>
          <a:p>
            <a:pPr algn="l"/>
            <a:r>
              <a:rPr lang="sv-SE" sz="3200" b="1" dirty="0">
                <a:solidFill>
                  <a:schemeClr val="accent6"/>
                </a:solidFill>
              </a:rPr>
              <a:t>Ung Intro</a:t>
            </a:r>
          </a:p>
        </p:txBody>
      </p:sp>
      <p:sp>
        <p:nvSpPr>
          <p:cNvPr id="3" name="Underrubrik 2">
            <a:extLst>
              <a:ext uri="{FF2B5EF4-FFF2-40B4-BE49-F238E27FC236}">
                <a16:creationId xmlns:a16="http://schemas.microsoft.com/office/drawing/2014/main" id="{0A156C05-9152-4341-9FEF-655EB5978EA1}"/>
              </a:ext>
            </a:extLst>
          </p:cNvPr>
          <p:cNvSpPr>
            <a:spLocks noGrp="1"/>
          </p:cNvSpPr>
          <p:nvPr>
            <p:ph type="subTitle" idx="1"/>
          </p:nvPr>
        </p:nvSpPr>
        <p:spPr>
          <a:xfrm>
            <a:off x="4304158" y="4127048"/>
            <a:ext cx="1683576" cy="576738"/>
          </a:xfrm>
        </p:spPr>
        <p:txBody>
          <a:bodyPr anchor="b">
            <a:normAutofit/>
          </a:bodyPr>
          <a:lstStyle/>
          <a:p>
            <a:pPr algn="l"/>
            <a:r>
              <a:rPr lang="sv-SE" sz="2000" dirty="0"/>
              <a:t>2021-04-21 </a:t>
            </a:r>
          </a:p>
        </p:txBody>
      </p:sp>
      <p:sp>
        <p:nvSpPr>
          <p:cNvPr id="56" name="Freeform: Shape 55">
            <a:extLst>
              <a:ext uri="{FF2B5EF4-FFF2-40B4-BE49-F238E27FC236}">
                <a16:creationId xmlns:a16="http://schemas.microsoft.com/office/drawing/2014/main" id="{2E2D6188-24E5-426A-BB2A-3FA2D6B9C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1"/>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1208BC59-C84F-483F-80CD-FAEC74229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3"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Bildobjekt 6">
            <a:extLst>
              <a:ext uri="{FF2B5EF4-FFF2-40B4-BE49-F238E27FC236}">
                <a16:creationId xmlns:a16="http://schemas.microsoft.com/office/drawing/2014/main" id="{79184B9E-8FA0-42A0-B8ED-5F36E388B2B2}"/>
              </a:ext>
            </a:extLst>
          </p:cNvPr>
          <p:cNvPicPr>
            <a:picLocks noChangeAspect="1"/>
          </p:cNvPicPr>
          <p:nvPr/>
        </p:nvPicPr>
        <p:blipFill>
          <a:blip r:embed="rId2"/>
          <a:stretch>
            <a:fillRect/>
          </a:stretch>
        </p:blipFill>
        <p:spPr>
          <a:xfrm>
            <a:off x="1992086" y="812986"/>
            <a:ext cx="2410097" cy="301261"/>
          </a:xfrm>
          <a:prstGeom prst="rect">
            <a:avLst/>
          </a:prstGeom>
        </p:spPr>
      </p:pic>
      <p:sp>
        <p:nvSpPr>
          <p:cNvPr id="64" name="Freeform: Shape 63">
            <a:extLst>
              <a:ext uri="{FF2B5EF4-FFF2-40B4-BE49-F238E27FC236}">
                <a16:creationId xmlns:a16="http://schemas.microsoft.com/office/drawing/2014/main" id="{A1DABD52-05DF-4F31-AFB9-B330D8BE4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25559" y="725908"/>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Oval 65">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objekt 4" descr="\\UAFS06\Home$\i\irene.nyman\Skrivbord\logo_ny.gif">
            <a:extLst>
              <a:ext uri="{FF2B5EF4-FFF2-40B4-BE49-F238E27FC236}">
                <a16:creationId xmlns:a16="http://schemas.microsoft.com/office/drawing/2014/main" id="{D470E5C3-EB35-4186-8570-FF77FE62A38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5982789" y="1992936"/>
            <a:ext cx="1939835" cy="389333"/>
          </a:xfrm>
          <a:prstGeom prst="rect">
            <a:avLst/>
          </a:prstGeom>
          <a:noFill/>
        </p:spPr>
      </p:pic>
      <p:pic>
        <p:nvPicPr>
          <p:cNvPr id="9" name="Bild 8">
            <a:extLst>
              <a:ext uri="{FF2B5EF4-FFF2-40B4-BE49-F238E27FC236}">
                <a16:creationId xmlns:a16="http://schemas.microsoft.com/office/drawing/2014/main" id="{F1D3DFCF-1B46-4B05-A0E5-F36B17266D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643" y="4471364"/>
            <a:ext cx="2329136" cy="839328"/>
          </a:xfrm>
          <a:prstGeom prst="rect">
            <a:avLst/>
          </a:prstGeom>
        </p:spPr>
      </p:pic>
      <p:sp>
        <p:nvSpPr>
          <p:cNvPr id="68" name="Freeform: Shape 67">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8E4F04B5-4D4A-4F70-8549-384AF5351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0"/>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Bildobjekt 7">
            <a:extLst>
              <a:ext uri="{FF2B5EF4-FFF2-40B4-BE49-F238E27FC236}">
                <a16:creationId xmlns:a16="http://schemas.microsoft.com/office/drawing/2014/main" id="{CEA42BE9-C78C-430A-84B6-7DCB3B3D4B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9800" y="1132067"/>
            <a:ext cx="1952160" cy="424881"/>
          </a:xfrm>
          <a:prstGeom prst="rect">
            <a:avLst/>
          </a:prstGeom>
        </p:spPr>
      </p:pic>
      <p:sp>
        <p:nvSpPr>
          <p:cNvPr id="72" name="Freeform: Shape 71">
            <a:extLst>
              <a:ext uri="{FF2B5EF4-FFF2-40B4-BE49-F238E27FC236}">
                <a16:creationId xmlns:a16="http://schemas.microsoft.com/office/drawing/2014/main" id="{0D14DB62-3EB3-452E-89EE-30B0CDB0C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3236"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 5">
            <a:extLst>
              <a:ext uri="{FF2B5EF4-FFF2-40B4-BE49-F238E27FC236}">
                <a16:creationId xmlns:a16="http://schemas.microsoft.com/office/drawing/2014/main" id="{A4B98AAD-5A1B-4E29-9859-F29C65AA7A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88582" y="5585433"/>
            <a:ext cx="2135777" cy="266972"/>
          </a:xfrm>
          <a:prstGeom prst="rect">
            <a:avLst/>
          </a:prstGeom>
        </p:spPr>
      </p:pic>
      <p:pic>
        <p:nvPicPr>
          <p:cNvPr id="4" name="Bildobjekt 3">
            <a:extLst>
              <a:ext uri="{FF2B5EF4-FFF2-40B4-BE49-F238E27FC236}">
                <a16:creationId xmlns:a16="http://schemas.microsoft.com/office/drawing/2014/main" id="{789225AA-AFB4-41D4-A509-46F3BDF74A8B}"/>
              </a:ext>
            </a:extLst>
          </p:cNvPr>
          <p:cNvPicPr>
            <a:picLocks noChangeAspect="1"/>
          </p:cNvPicPr>
          <p:nvPr/>
        </p:nvPicPr>
        <p:blipFill>
          <a:blip r:embed="rId9"/>
          <a:stretch>
            <a:fillRect/>
          </a:stretch>
        </p:blipFill>
        <p:spPr>
          <a:xfrm>
            <a:off x="6086406" y="4169384"/>
            <a:ext cx="1498963" cy="1352960"/>
          </a:xfrm>
          <a:prstGeom prst="rect">
            <a:avLst/>
          </a:prstGeom>
        </p:spPr>
      </p:pic>
    </p:spTree>
    <p:extLst>
      <p:ext uri="{BB962C8B-B14F-4D97-AF65-F5344CB8AC3E}">
        <p14:creationId xmlns:p14="http://schemas.microsoft.com/office/powerpoint/2010/main" val="2371636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 17">
            <a:extLst>
              <a:ext uri="{FF2B5EF4-FFF2-40B4-BE49-F238E27FC236}">
                <a16:creationId xmlns:a16="http://schemas.microsoft.com/office/drawing/2014/main" id="{AF74E1AD-C420-4D32-BF5A-0FACC5C372CF}"/>
              </a:ext>
            </a:extLst>
          </p:cNvPr>
          <p:cNvSpPr/>
          <p:nvPr/>
        </p:nvSpPr>
        <p:spPr>
          <a:xfrm>
            <a:off x="7328824" y="4134214"/>
            <a:ext cx="554876" cy="545346"/>
          </a:xfrm>
          <a:prstGeom prst="ellipse">
            <a:avLst/>
          </a:prstGeom>
          <a:solidFill>
            <a:srgbClr val="A6CF38"/>
          </a:solidFill>
          <a:ln>
            <a:solidFill>
              <a:srgbClr val="A6CF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a:extLst>
              <a:ext uri="{FF2B5EF4-FFF2-40B4-BE49-F238E27FC236}">
                <a16:creationId xmlns:a16="http://schemas.microsoft.com/office/drawing/2014/main" id="{EE6A8325-38D7-4477-8781-A77D3B0DB014}"/>
              </a:ext>
            </a:extLst>
          </p:cNvPr>
          <p:cNvSpPr>
            <a:spLocks noGrp="1"/>
          </p:cNvSpPr>
          <p:nvPr>
            <p:ph type="sldNum" sz="quarter" idx="12"/>
          </p:nvPr>
        </p:nvSpPr>
        <p:spPr/>
        <p:txBody>
          <a:bodyPr/>
          <a:lstStyle/>
          <a:p>
            <a:fld id="{D02B33C2-54EE-4A44-9B78-6F01870CE737}" type="slidenum">
              <a:rPr lang="sv-SE" smtClean="0"/>
              <a:t>10</a:t>
            </a:fld>
            <a:endParaRPr lang="sv-SE"/>
          </a:p>
        </p:txBody>
      </p:sp>
      <p:sp>
        <p:nvSpPr>
          <p:cNvPr id="5" name="Rektangel 4">
            <a:extLst>
              <a:ext uri="{FF2B5EF4-FFF2-40B4-BE49-F238E27FC236}">
                <a16:creationId xmlns:a16="http://schemas.microsoft.com/office/drawing/2014/main" id="{812BF6CA-9491-448D-8B8A-FF254B60E21F}"/>
              </a:ext>
            </a:extLst>
          </p:cNvPr>
          <p:cNvSpPr/>
          <p:nvPr/>
        </p:nvSpPr>
        <p:spPr>
          <a:xfrm>
            <a:off x="1367161" y="6285390"/>
            <a:ext cx="9254643" cy="43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UAFS06\Home$\i\irene.nyman\Skrivbord\logo_ny.gif">
            <a:extLst>
              <a:ext uri="{FF2B5EF4-FFF2-40B4-BE49-F238E27FC236}">
                <a16:creationId xmlns:a16="http://schemas.microsoft.com/office/drawing/2014/main" id="{ECB887E4-3946-461E-91A2-C34612CE50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70196" y="6378966"/>
            <a:ext cx="1266825" cy="254000"/>
          </a:xfrm>
          <a:prstGeom prst="rect">
            <a:avLst/>
          </a:prstGeom>
          <a:noFill/>
          <a:ln>
            <a:noFill/>
          </a:ln>
        </p:spPr>
      </p:pic>
      <p:pic>
        <p:nvPicPr>
          <p:cNvPr id="7" name="Bild 6">
            <a:extLst>
              <a:ext uri="{FF2B5EF4-FFF2-40B4-BE49-F238E27FC236}">
                <a16:creationId xmlns:a16="http://schemas.microsoft.com/office/drawing/2014/main" id="{201BCA46-0C40-4AFE-A119-0121AE99C4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1169" y="6383245"/>
            <a:ext cx="1815032" cy="226879"/>
          </a:xfrm>
          <a:prstGeom prst="rect">
            <a:avLst/>
          </a:prstGeom>
        </p:spPr>
      </p:pic>
      <p:pic>
        <p:nvPicPr>
          <p:cNvPr id="8" name="Bildobjekt 7">
            <a:extLst>
              <a:ext uri="{FF2B5EF4-FFF2-40B4-BE49-F238E27FC236}">
                <a16:creationId xmlns:a16="http://schemas.microsoft.com/office/drawing/2014/main" id="{A011D62D-1140-49D4-8400-8F494EAC6B9D}"/>
              </a:ext>
            </a:extLst>
          </p:cNvPr>
          <p:cNvPicPr>
            <a:picLocks noChangeAspect="1"/>
          </p:cNvPicPr>
          <p:nvPr/>
        </p:nvPicPr>
        <p:blipFill>
          <a:blip r:embed="rId6"/>
          <a:stretch>
            <a:fillRect/>
          </a:stretch>
        </p:blipFill>
        <p:spPr>
          <a:xfrm>
            <a:off x="4748652" y="6392565"/>
            <a:ext cx="1617568" cy="202640"/>
          </a:xfrm>
          <a:prstGeom prst="rect">
            <a:avLst/>
          </a:prstGeom>
        </p:spPr>
      </p:pic>
      <p:pic>
        <p:nvPicPr>
          <p:cNvPr id="9" name="Bildobjekt 8">
            <a:extLst>
              <a:ext uri="{FF2B5EF4-FFF2-40B4-BE49-F238E27FC236}">
                <a16:creationId xmlns:a16="http://schemas.microsoft.com/office/drawing/2014/main" id="{D387E814-76DF-44AD-875D-D59D49C57F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1003" y="6394982"/>
            <a:ext cx="1079365" cy="234921"/>
          </a:xfrm>
          <a:prstGeom prst="rect">
            <a:avLst/>
          </a:prstGeom>
        </p:spPr>
      </p:pic>
      <p:pic>
        <p:nvPicPr>
          <p:cNvPr id="10" name="Bild 9">
            <a:extLst>
              <a:ext uri="{FF2B5EF4-FFF2-40B4-BE49-F238E27FC236}">
                <a16:creationId xmlns:a16="http://schemas.microsoft.com/office/drawing/2014/main" id="{FF6A522C-1339-46BF-8D27-F1BB03C8C3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15192" y="6392565"/>
            <a:ext cx="734708" cy="264760"/>
          </a:xfrm>
          <a:prstGeom prst="rect">
            <a:avLst/>
          </a:prstGeom>
        </p:spPr>
      </p:pic>
      <p:sp>
        <p:nvSpPr>
          <p:cNvPr id="11" name="Ellips 10">
            <a:extLst>
              <a:ext uri="{FF2B5EF4-FFF2-40B4-BE49-F238E27FC236}">
                <a16:creationId xmlns:a16="http://schemas.microsoft.com/office/drawing/2014/main" id="{9CC6FB54-E408-42C8-8614-CDED9384F7BB}"/>
              </a:ext>
            </a:extLst>
          </p:cNvPr>
          <p:cNvSpPr/>
          <p:nvPr/>
        </p:nvSpPr>
        <p:spPr>
          <a:xfrm>
            <a:off x="7063380" y="1754252"/>
            <a:ext cx="3252168" cy="3156552"/>
          </a:xfrm>
          <a:prstGeom prst="ellipse">
            <a:avLst/>
          </a:prstGeom>
          <a:solidFill>
            <a:srgbClr val="A6CF38"/>
          </a:solidFill>
          <a:ln>
            <a:solidFill>
              <a:srgbClr val="A6CF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Bildruta 11">
            <a:extLst>
              <a:ext uri="{FF2B5EF4-FFF2-40B4-BE49-F238E27FC236}">
                <a16:creationId xmlns:a16="http://schemas.microsoft.com/office/drawing/2014/main" id="{8BB0DCE8-2081-4451-AE3F-87ED7EF04110}"/>
              </a:ext>
            </a:extLst>
          </p:cNvPr>
          <p:cNvSpPr/>
          <p:nvPr/>
        </p:nvSpPr>
        <p:spPr>
          <a:xfrm>
            <a:off x="7051505" y="1451626"/>
            <a:ext cx="3570299" cy="3469163"/>
          </a:xfrm>
          <a:prstGeom prst="frame">
            <a:avLst/>
          </a:prstGeom>
          <a:solidFill>
            <a:srgbClr val="E5F3F5"/>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Pil: höger 12">
            <a:extLst>
              <a:ext uri="{FF2B5EF4-FFF2-40B4-BE49-F238E27FC236}">
                <a16:creationId xmlns:a16="http://schemas.microsoft.com/office/drawing/2014/main" id="{B741AC83-F265-4270-90C5-62CFAE41BBE6}"/>
              </a:ext>
            </a:extLst>
          </p:cNvPr>
          <p:cNvSpPr/>
          <p:nvPr/>
        </p:nvSpPr>
        <p:spPr>
          <a:xfrm rot="21150812">
            <a:off x="7923526" y="2382726"/>
            <a:ext cx="3003671" cy="990120"/>
          </a:xfrm>
          <a:prstGeom prst="rightArrow">
            <a:avLst/>
          </a:prstGeom>
          <a:solidFill>
            <a:srgbClr val="00555C"/>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3600" b="0" i="0" u="none" strike="noStrike" kern="0" cap="none" spc="0" normalizeH="0" baseline="0" noProof="0" dirty="0">
                <a:ln>
                  <a:noFill/>
                </a:ln>
                <a:solidFill>
                  <a:prstClr val="white"/>
                </a:solidFill>
                <a:effectLst/>
                <a:uLnTx/>
                <a:uFillTx/>
                <a:latin typeface="Calibri" panose="020F0502020204030204"/>
                <a:ea typeface="+mn-ea"/>
                <a:cs typeface="+mn-cs"/>
              </a:rPr>
              <a:t>Ung Intro</a:t>
            </a:r>
          </a:p>
        </p:txBody>
      </p:sp>
      <p:cxnSp>
        <p:nvCxnSpPr>
          <p:cNvPr id="14" name="Rak koppling 13">
            <a:extLst>
              <a:ext uri="{FF2B5EF4-FFF2-40B4-BE49-F238E27FC236}">
                <a16:creationId xmlns:a16="http://schemas.microsoft.com/office/drawing/2014/main" id="{113259D6-2A4E-4F99-8CA2-8C8B8D7C915B}"/>
              </a:ext>
            </a:extLst>
          </p:cNvPr>
          <p:cNvCxnSpPr>
            <a:cxnSpLocks/>
          </p:cNvCxnSpPr>
          <p:nvPr/>
        </p:nvCxnSpPr>
        <p:spPr>
          <a:xfrm flipV="1">
            <a:off x="7496843" y="3322340"/>
            <a:ext cx="2673272" cy="9317"/>
          </a:xfrm>
          <a:prstGeom prst="line">
            <a:avLst/>
          </a:prstGeom>
          <a:noFill/>
          <a:ln w="19050" cap="flat" cmpd="sng" algn="ctr">
            <a:solidFill>
              <a:sysClr val="windowText" lastClr="000000"/>
            </a:solidFill>
            <a:prstDash val="solid"/>
            <a:miter lim="800000"/>
          </a:ln>
          <a:effectLst/>
        </p:spPr>
      </p:cxnSp>
      <p:pic>
        <p:nvPicPr>
          <p:cNvPr id="15" name="Bild 14">
            <a:extLst>
              <a:ext uri="{FF2B5EF4-FFF2-40B4-BE49-F238E27FC236}">
                <a16:creationId xmlns:a16="http://schemas.microsoft.com/office/drawing/2014/main" id="{5B2CB82A-6B7B-4879-BFE4-E9EDD16CE3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53280" y="4599643"/>
            <a:ext cx="718545" cy="258935"/>
          </a:xfrm>
          <a:prstGeom prst="rect">
            <a:avLst/>
          </a:prstGeom>
        </p:spPr>
      </p:pic>
      <p:sp>
        <p:nvSpPr>
          <p:cNvPr id="16" name="textruta 15">
            <a:extLst>
              <a:ext uri="{FF2B5EF4-FFF2-40B4-BE49-F238E27FC236}">
                <a16:creationId xmlns:a16="http://schemas.microsoft.com/office/drawing/2014/main" id="{ABBC6FA7-F9C2-4D84-A0B4-CFED38DD6469}"/>
              </a:ext>
            </a:extLst>
          </p:cNvPr>
          <p:cNvSpPr txBox="1"/>
          <p:nvPr/>
        </p:nvSpPr>
        <p:spPr>
          <a:xfrm>
            <a:off x="7438119" y="3331657"/>
            <a:ext cx="2502689" cy="461665"/>
          </a:xfrm>
          <a:prstGeom prst="rect">
            <a:avLst/>
          </a:prstGeom>
          <a:noFill/>
        </p:spPr>
        <p:txBody>
          <a:bodyPr wrap="square" rtlCol="0">
            <a:spAutoFit/>
          </a:bodyPr>
          <a:lstStyle/>
          <a:p>
            <a:r>
              <a:rPr lang="sv-SE" sz="2400" dirty="0">
                <a:solidFill>
                  <a:srgbClr val="00555C"/>
                </a:solidFill>
                <a:latin typeface="Calibri" panose="020F0502020204030204"/>
              </a:rPr>
              <a:t>Case management</a:t>
            </a:r>
          </a:p>
        </p:txBody>
      </p:sp>
      <p:sp>
        <p:nvSpPr>
          <p:cNvPr id="17" name="textruta 16">
            <a:extLst>
              <a:ext uri="{FF2B5EF4-FFF2-40B4-BE49-F238E27FC236}">
                <a16:creationId xmlns:a16="http://schemas.microsoft.com/office/drawing/2014/main" id="{6D07D244-2A6A-4941-AF8B-99D9C0834533}"/>
              </a:ext>
            </a:extLst>
          </p:cNvPr>
          <p:cNvSpPr txBox="1"/>
          <p:nvPr/>
        </p:nvSpPr>
        <p:spPr>
          <a:xfrm>
            <a:off x="7434051" y="3662766"/>
            <a:ext cx="2798855" cy="338554"/>
          </a:xfrm>
          <a:prstGeom prst="rect">
            <a:avLst/>
          </a:prstGeom>
          <a:noFill/>
        </p:spPr>
        <p:txBody>
          <a:bodyPr wrap="square" rtlCol="0">
            <a:spAutoFit/>
          </a:bodyPr>
          <a:lstStyle/>
          <a:p>
            <a:r>
              <a:rPr lang="sv-SE" sz="1600" dirty="0">
                <a:solidFill>
                  <a:schemeClr val="accent3">
                    <a:lumMod val="50000"/>
                  </a:schemeClr>
                </a:solidFill>
                <a:latin typeface="Calibri" panose="020F0502020204030204"/>
              </a:rPr>
              <a:t>Stöd på väg mot arbete/studier</a:t>
            </a:r>
          </a:p>
        </p:txBody>
      </p:sp>
      <p:pic>
        <p:nvPicPr>
          <p:cNvPr id="19" name="Bildobjekt 18">
            <a:extLst>
              <a:ext uri="{FF2B5EF4-FFF2-40B4-BE49-F238E27FC236}">
                <a16:creationId xmlns:a16="http://schemas.microsoft.com/office/drawing/2014/main" id="{42A82B59-2DCF-4A41-8956-751052250B85}"/>
              </a:ext>
            </a:extLst>
          </p:cNvPr>
          <p:cNvPicPr>
            <a:picLocks noChangeAspect="1"/>
          </p:cNvPicPr>
          <p:nvPr/>
        </p:nvPicPr>
        <p:blipFill>
          <a:blip r:embed="rId12"/>
          <a:stretch>
            <a:fillRect/>
          </a:stretch>
        </p:blipFill>
        <p:spPr>
          <a:xfrm>
            <a:off x="768825" y="1281361"/>
            <a:ext cx="6107064" cy="3809691"/>
          </a:xfrm>
          <a:prstGeom prst="rect">
            <a:avLst/>
          </a:prstGeom>
        </p:spPr>
      </p:pic>
      <p:sp>
        <p:nvSpPr>
          <p:cNvPr id="2" name="textruta 1">
            <a:extLst>
              <a:ext uri="{FF2B5EF4-FFF2-40B4-BE49-F238E27FC236}">
                <a16:creationId xmlns:a16="http://schemas.microsoft.com/office/drawing/2014/main" id="{6D36A846-63CD-4980-B274-8C764E418105}"/>
              </a:ext>
            </a:extLst>
          </p:cNvPr>
          <p:cNvSpPr txBox="1"/>
          <p:nvPr/>
        </p:nvSpPr>
        <p:spPr>
          <a:xfrm>
            <a:off x="1570196" y="5198227"/>
            <a:ext cx="6634004" cy="923330"/>
          </a:xfrm>
          <a:prstGeom prst="rect">
            <a:avLst/>
          </a:prstGeom>
          <a:noFill/>
        </p:spPr>
        <p:txBody>
          <a:bodyPr wrap="square" rtlCol="0">
            <a:spAutoFit/>
          </a:bodyPr>
          <a:lstStyle/>
          <a:p>
            <a:r>
              <a:rPr lang="sv-SE" dirty="0"/>
              <a:t>Pelle Brodén	018-727 26 71	per.broden@uppsala.se</a:t>
            </a:r>
          </a:p>
          <a:p>
            <a:r>
              <a:rPr lang="sv-SE" dirty="0"/>
              <a:t>Lotta Fritzing 	018-727 26 70	charlotta.fritzing@uppsala.se</a:t>
            </a:r>
          </a:p>
          <a:p>
            <a:r>
              <a:rPr lang="sv-SE" dirty="0"/>
              <a:t>Anna Hjerpe 	018-727 21 95	anna.hjerpe@uppsala.se</a:t>
            </a:r>
          </a:p>
        </p:txBody>
      </p:sp>
    </p:spTree>
    <p:extLst>
      <p:ext uri="{BB962C8B-B14F-4D97-AF65-F5344CB8AC3E}">
        <p14:creationId xmlns:p14="http://schemas.microsoft.com/office/powerpoint/2010/main" val="188665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E6A8325-38D7-4477-8781-A77D3B0DB014}"/>
              </a:ext>
            </a:extLst>
          </p:cNvPr>
          <p:cNvSpPr>
            <a:spLocks noGrp="1"/>
          </p:cNvSpPr>
          <p:nvPr>
            <p:ph type="sldNum" sz="quarter" idx="12"/>
          </p:nvPr>
        </p:nvSpPr>
        <p:spPr/>
        <p:txBody>
          <a:bodyPr/>
          <a:lstStyle/>
          <a:p>
            <a:fld id="{D02B33C2-54EE-4A44-9B78-6F01870CE737}" type="slidenum">
              <a:rPr lang="sv-SE" smtClean="0"/>
              <a:t>11</a:t>
            </a:fld>
            <a:endParaRPr lang="sv-SE"/>
          </a:p>
        </p:txBody>
      </p:sp>
      <p:sp>
        <p:nvSpPr>
          <p:cNvPr id="5" name="Rektangel 4">
            <a:extLst>
              <a:ext uri="{FF2B5EF4-FFF2-40B4-BE49-F238E27FC236}">
                <a16:creationId xmlns:a16="http://schemas.microsoft.com/office/drawing/2014/main" id="{812BF6CA-9491-448D-8B8A-FF254B60E21F}"/>
              </a:ext>
            </a:extLst>
          </p:cNvPr>
          <p:cNvSpPr/>
          <p:nvPr/>
        </p:nvSpPr>
        <p:spPr>
          <a:xfrm>
            <a:off x="1367161" y="6285390"/>
            <a:ext cx="9254643" cy="43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UAFS06\Home$\i\irene.nyman\Skrivbord\logo_ny.gif">
            <a:extLst>
              <a:ext uri="{FF2B5EF4-FFF2-40B4-BE49-F238E27FC236}">
                <a16:creationId xmlns:a16="http://schemas.microsoft.com/office/drawing/2014/main" id="{ECB887E4-3946-461E-91A2-C34612CE50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70196" y="6378966"/>
            <a:ext cx="1266825" cy="254000"/>
          </a:xfrm>
          <a:prstGeom prst="rect">
            <a:avLst/>
          </a:prstGeom>
          <a:noFill/>
          <a:ln>
            <a:noFill/>
          </a:ln>
        </p:spPr>
      </p:pic>
      <p:pic>
        <p:nvPicPr>
          <p:cNvPr id="7" name="Bild 6">
            <a:extLst>
              <a:ext uri="{FF2B5EF4-FFF2-40B4-BE49-F238E27FC236}">
                <a16:creationId xmlns:a16="http://schemas.microsoft.com/office/drawing/2014/main" id="{201BCA46-0C40-4AFE-A119-0121AE99C4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1169" y="6383245"/>
            <a:ext cx="1815032" cy="226879"/>
          </a:xfrm>
          <a:prstGeom prst="rect">
            <a:avLst/>
          </a:prstGeom>
        </p:spPr>
      </p:pic>
      <p:pic>
        <p:nvPicPr>
          <p:cNvPr id="8" name="Bildobjekt 7">
            <a:extLst>
              <a:ext uri="{FF2B5EF4-FFF2-40B4-BE49-F238E27FC236}">
                <a16:creationId xmlns:a16="http://schemas.microsoft.com/office/drawing/2014/main" id="{A011D62D-1140-49D4-8400-8F494EAC6B9D}"/>
              </a:ext>
            </a:extLst>
          </p:cNvPr>
          <p:cNvPicPr>
            <a:picLocks noChangeAspect="1"/>
          </p:cNvPicPr>
          <p:nvPr/>
        </p:nvPicPr>
        <p:blipFill>
          <a:blip r:embed="rId6"/>
          <a:stretch>
            <a:fillRect/>
          </a:stretch>
        </p:blipFill>
        <p:spPr>
          <a:xfrm>
            <a:off x="4748652" y="6392565"/>
            <a:ext cx="1617568" cy="202640"/>
          </a:xfrm>
          <a:prstGeom prst="rect">
            <a:avLst/>
          </a:prstGeom>
        </p:spPr>
      </p:pic>
      <p:pic>
        <p:nvPicPr>
          <p:cNvPr id="9" name="Bildobjekt 8">
            <a:extLst>
              <a:ext uri="{FF2B5EF4-FFF2-40B4-BE49-F238E27FC236}">
                <a16:creationId xmlns:a16="http://schemas.microsoft.com/office/drawing/2014/main" id="{D387E814-76DF-44AD-875D-D59D49C57F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1003" y="6394982"/>
            <a:ext cx="1079365" cy="234921"/>
          </a:xfrm>
          <a:prstGeom prst="rect">
            <a:avLst/>
          </a:prstGeom>
        </p:spPr>
      </p:pic>
      <p:pic>
        <p:nvPicPr>
          <p:cNvPr id="10" name="Bild 9">
            <a:extLst>
              <a:ext uri="{FF2B5EF4-FFF2-40B4-BE49-F238E27FC236}">
                <a16:creationId xmlns:a16="http://schemas.microsoft.com/office/drawing/2014/main" id="{FF6A522C-1339-46BF-8D27-F1BB03C8C3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15192" y="6392565"/>
            <a:ext cx="734708" cy="264760"/>
          </a:xfrm>
          <a:prstGeom prst="rect">
            <a:avLst/>
          </a:prstGeom>
        </p:spPr>
      </p:pic>
    </p:spTree>
    <p:extLst>
      <p:ext uri="{BB962C8B-B14F-4D97-AF65-F5344CB8AC3E}">
        <p14:creationId xmlns:p14="http://schemas.microsoft.com/office/powerpoint/2010/main" val="235838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E6A8325-38D7-4477-8781-A77D3B0DB014}"/>
              </a:ext>
            </a:extLst>
          </p:cNvPr>
          <p:cNvSpPr>
            <a:spLocks noGrp="1"/>
          </p:cNvSpPr>
          <p:nvPr>
            <p:ph type="sldNum" sz="quarter" idx="12"/>
          </p:nvPr>
        </p:nvSpPr>
        <p:spPr/>
        <p:txBody>
          <a:bodyPr/>
          <a:lstStyle/>
          <a:p>
            <a:fld id="{D02B33C2-54EE-4A44-9B78-6F01870CE737}" type="slidenum">
              <a:rPr lang="sv-SE" smtClean="0"/>
              <a:t>2</a:t>
            </a:fld>
            <a:endParaRPr lang="sv-SE"/>
          </a:p>
        </p:txBody>
      </p:sp>
      <p:sp>
        <p:nvSpPr>
          <p:cNvPr id="5" name="Rektangel 4">
            <a:extLst>
              <a:ext uri="{FF2B5EF4-FFF2-40B4-BE49-F238E27FC236}">
                <a16:creationId xmlns:a16="http://schemas.microsoft.com/office/drawing/2014/main" id="{812BF6CA-9491-448D-8B8A-FF254B60E21F}"/>
              </a:ext>
            </a:extLst>
          </p:cNvPr>
          <p:cNvSpPr/>
          <p:nvPr/>
        </p:nvSpPr>
        <p:spPr>
          <a:xfrm>
            <a:off x="1367161" y="6285390"/>
            <a:ext cx="9254643" cy="43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UAFS06\Home$\i\irene.nyman\Skrivbord\logo_ny.gif">
            <a:extLst>
              <a:ext uri="{FF2B5EF4-FFF2-40B4-BE49-F238E27FC236}">
                <a16:creationId xmlns:a16="http://schemas.microsoft.com/office/drawing/2014/main" id="{ECB887E4-3946-461E-91A2-C34612CE50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70196" y="6378966"/>
            <a:ext cx="1266825" cy="254000"/>
          </a:xfrm>
          <a:prstGeom prst="rect">
            <a:avLst/>
          </a:prstGeom>
          <a:noFill/>
          <a:ln>
            <a:noFill/>
          </a:ln>
        </p:spPr>
      </p:pic>
      <p:pic>
        <p:nvPicPr>
          <p:cNvPr id="7" name="Bild 6">
            <a:extLst>
              <a:ext uri="{FF2B5EF4-FFF2-40B4-BE49-F238E27FC236}">
                <a16:creationId xmlns:a16="http://schemas.microsoft.com/office/drawing/2014/main" id="{201BCA46-0C40-4AFE-A119-0121AE99C4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1169" y="6383245"/>
            <a:ext cx="1815032" cy="226879"/>
          </a:xfrm>
          <a:prstGeom prst="rect">
            <a:avLst/>
          </a:prstGeom>
        </p:spPr>
      </p:pic>
      <p:pic>
        <p:nvPicPr>
          <p:cNvPr id="8" name="Bildobjekt 7">
            <a:extLst>
              <a:ext uri="{FF2B5EF4-FFF2-40B4-BE49-F238E27FC236}">
                <a16:creationId xmlns:a16="http://schemas.microsoft.com/office/drawing/2014/main" id="{A011D62D-1140-49D4-8400-8F494EAC6B9D}"/>
              </a:ext>
            </a:extLst>
          </p:cNvPr>
          <p:cNvPicPr>
            <a:picLocks noChangeAspect="1"/>
          </p:cNvPicPr>
          <p:nvPr/>
        </p:nvPicPr>
        <p:blipFill>
          <a:blip r:embed="rId6"/>
          <a:stretch>
            <a:fillRect/>
          </a:stretch>
        </p:blipFill>
        <p:spPr>
          <a:xfrm>
            <a:off x="4748652" y="6392565"/>
            <a:ext cx="1617568" cy="202640"/>
          </a:xfrm>
          <a:prstGeom prst="rect">
            <a:avLst/>
          </a:prstGeom>
        </p:spPr>
      </p:pic>
      <p:pic>
        <p:nvPicPr>
          <p:cNvPr id="9" name="Bildobjekt 8">
            <a:extLst>
              <a:ext uri="{FF2B5EF4-FFF2-40B4-BE49-F238E27FC236}">
                <a16:creationId xmlns:a16="http://schemas.microsoft.com/office/drawing/2014/main" id="{D387E814-76DF-44AD-875D-D59D49C57F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1003" y="6394982"/>
            <a:ext cx="1079365" cy="234921"/>
          </a:xfrm>
          <a:prstGeom prst="rect">
            <a:avLst/>
          </a:prstGeom>
        </p:spPr>
      </p:pic>
      <p:pic>
        <p:nvPicPr>
          <p:cNvPr id="10" name="Bild 9">
            <a:extLst>
              <a:ext uri="{FF2B5EF4-FFF2-40B4-BE49-F238E27FC236}">
                <a16:creationId xmlns:a16="http://schemas.microsoft.com/office/drawing/2014/main" id="{FF6A522C-1339-46BF-8D27-F1BB03C8C3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15192" y="6392565"/>
            <a:ext cx="734708" cy="264760"/>
          </a:xfrm>
          <a:prstGeom prst="rect">
            <a:avLst/>
          </a:prstGeom>
        </p:spPr>
      </p:pic>
      <p:sp>
        <p:nvSpPr>
          <p:cNvPr id="2" name="Rektangel 1">
            <a:extLst>
              <a:ext uri="{FF2B5EF4-FFF2-40B4-BE49-F238E27FC236}">
                <a16:creationId xmlns:a16="http://schemas.microsoft.com/office/drawing/2014/main" id="{2A90D2EB-A6B4-46CC-8A5A-9F66396A7DD2}"/>
              </a:ext>
            </a:extLst>
          </p:cNvPr>
          <p:cNvSpPr/>
          <p:nvPr/>
        </p:nvSpPr>
        <p:spPr>
          <a:xfrm>
            <a:off x="1921013" y="2100220"/>
            <a:ext cx="23973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Försäkringskassan, aktivitetsersättning</a:t>
            </a:r>
          </a:p>
          <a:p>
            <a:pPr algn="ctr"/>
            <a:r>
              <a:rPr lang="sv-SE" dirty="0"/>
              <a:t>(19-29 år)</a:t>
            </a:r>
          </a:p>
        </p:txBody>
      </p:sp>
      <p:sp>
        <p:nvSpPr>
          <p:cNvPr id="11" name="Rektangel 10">
            <a:extLst>
              <a:ext uri="{FF2B5EF4-FFF2-40B4-BE49-F238E27FC236}">
                <a16:creationId xmlns:a16="http://schemas.microsoft.com/office/drawing/2014/main" id="{E970EC46-AAB1-44F8-8E4F-0DDA03F60068}"/>
              </a:ext>
            </a:extLst>
          </p:cNvPr>
          <p:cNvSpPr/>
          <p:nvPr/>
        </p:nvSpPr>
        <p:spPr>
          <a:xfrm>
            <a:off x="8340766" y="2100220"/>
            <a:ext cx="23973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Arbetsförmedlingen, samverkan</a:t>
            </a:r>
          </a:p>
        </p:txBody>
      </p:sp>
      <p:sp>
        <p:nvSpPr>
          <p:cNvPr id="16" name="Rektangel 15">
            <a:extLst>
              <a:ext uri="{FF2B5EF4-FFF2-40B4-BE49-F238E27FC236}">
                <a16:creationId xmlns:a16="http://schemas.microsoft.com/office/drawing/2014/main" id="{56AE5CD1-D38C-4673-AE1C-86EB71E8D269}"/>
              </a:ext>
            </a:extLst>
          </p:cNvPr>
          <p:cNvSpPr/>
          <p:nvPr/>
        </p:nvSpPr>
        <p:spPr>
          <a:xfrm rot="19594421">
            <a:off x="4893865" y="3176545"/>
            <a:ext cx="2871348" cy="143827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i="1" dirty="0"/>
              <a:t>Glappet</a:t>
            </a:r>
          </a:p>
        </p:txBody>
      </p:sp>
      <p:sp>
        <p:nvSpPr>
          <p:cNvPr id="18" name="textruta 17">
            <a:extLst>
              <a:ext uri="{FF2B5EF4-FFF2-40B4-BE49-F238E27FC236}">
                <a16:creationId xmlns:a16="http://schemas.microsoft.com/office/drawing/2014/main" id="{BDEC2EAF-B5DA-4B18-B7B3-5AFD1FB0A77E}"/>
              </a:ext>
            </a:extLst>
          </p:cNvPr>
          <p:cNvSpPr txBox="1"/>
          <p:nvPr/>
        </p:nvSpPr>
        <p:spPr>
          <a:xfrm flipH="1">
            <a:off x="698504" y="494993"/>
            <a:ext cx="4277034" cy="584775"/>
          </a:xfrm>
          <a:prstGeom prst="rect">
            <a:avLst/>
          </a:prstGeom>
          <a:noFill/>
        </p:spPr>
        <p:txBody>
          <a:bodyPr wrap="square" rtlCol="0">
            <a:spAutoFit/>
          </a:bodyPr>
          <a:lstStyle/>
          <a:p>
            <a:r>
              <a:rPr lang="sv-SE" sz="3200" dirty="0">
                <a:solidFill>
                  <a:schemeClr val="accent6"/>
                </a:solidFill>
              </a:rPr>
              <a:t>Bakgrund – ”glappet”</a:t>
            </a:r>
          </a:p>
        </p:txBody>
      </p:sp>
      <p:sp>
        <p:nvSpPr>
          <p:cNvPr id="19" name="Pil: femhörning 18">
            <a:extLst>
              <a:ext uri="{FF2B5EF4-FFF2-40B4-BE49-F238E27FC236}">
                <a16:creationId xmlns:a16="http://schemas.microsoft.com/office/drawing/2014/main" id="{DC34C772-6146-4A0A-8B09-0D1973132488}"/>
              </a:ext>
            </a:extLst>
          </p:cNvPr>
          <p:cNvSpPr/>
          <p:nvPr/>
        </p:nvSpPr>
        <p:spPr>
          <a:xfrm>
            <a:off x="3583605" y="1983738"/>
            <a:ext cx="5482318" cy="683262"/>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dirty="0"/>
              <a:t>”Förrehabilitering” – Ung Intro: 70% ”Bli redo” för det förstärkta samarbetet</a:t>
            </a:r>
          </a:p>
        </p:txBody>
      </p:sp>
    </p:spTree>
    <p:extLst>
      <p:ext uri="{BB962C8B-B14F-4D97-AF65-F5344CB8AC3E}">
        <p14:creationId xmlns:p14="http://schemas.microsoft.com/office/powerpoint/2010/main" val="194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UAFS06\Home$\i\irene.nyman\Skrivbord\logo_ny.gif">
            <a:extLst>
              <a:ext uri="{FF2B5EF4-FFF2-40B4-BE49-F238E27FC236}">
                <a16:creationId xmlns:a16="http://schemas.microsoft.com/office/drawing/2014/main" id="{BBBC9098-399F-4F4C-8861-49E34A2C950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70196" y="6378966"/>
            <a:ext cx="1266825" cy="254000"/>
          </a:xfrm>
          <a:prstGeom prst="rect">
            <a:avLst/>
          </a:prstGeom>
          <a:noFill/>
          <a:ln>
            <a:noFill/>
          </a:ln>
        </p:spPr>
      </p:pic>
      <p:pic>
        <p:nvPicPr>
          <p:cNvPr id="6" name="Bild 5">
            <a:extLst>
              <a:ext uri="{FF2B5EF4-FFF2-40B4-BE49-F238E27FC236}">
                <a16:creationId xmlns:a16="http://schemas.microsoft.com/office/drawing/2014/main" id="{7C8E4CE3-ED4C-4AFC-9273-6218BE3FF5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1169" y="6383245"/>
            <a:ext cx="1815032" cy="226879"/>
          </a:xfrm>
          <a:prstGeom prst="rect">
            <a:avLst/>
          </a:prstGeom>
        </p:spPr>
      </p:pic>
      <p:pic>
        <p:nvPicPr>
          <p:cNvPr id="7" name="Bildobjekt 6">
            <a:extLst>
              <a:ext uri="{FF2B5EF4-FFF2-40B4-BE49-F238E27FC236}">
                <a16:creationId xmlns:a16="http://schemas.microsoft.com/office/drawing/2014/main" id="{CF25E630-2B9A-4B27-B78D-5566A1C70C7E}"/>
              </a:ext>
            </a:extLst>
          </p:cNvPr>
          <p:cNvPicPr>
            <a:picLocks noChangeAspect="1"/>
          </p:cNvPicPr>
          <p:nvPr/>
        </p:nvPicPr>
        <p:blipFill>
          <a:blip r:embed="rId6"/>
          <a:stretch>
            <a:fillRect/>
          </a:stretch>
        </p:blipFill>
        <p:spPr>
          <a:xfrm>
            <a:off x="4748652" y="6392565"/>
            <a:ext cx="1617568" cy="202640"/>
          </a:xfrm>
          <a:prstGeom prst="rect">
            <a:avLst/>
          </a:prstGeom>
        </p:spPr>
      </p:pic>
      <p:pic>
        <p:nvPicPr>
          <p:cNvPr id="8" name="Bildobjekt 7">
            <a:extLst>
              <a:ext uri="{FF2B5EF4-FFF2-40B4-BE49-F238E27FC236}">
                <a16:creationId xmlns:a16="http://schemas.microsoft.com/office/drawing/2014/main" id="{19E8441C-BEEA-4916-85FA-2F07667CF6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1003" y="6394982"/>
            <a:ext cx="1079365" cy="234921"/>
          </a:xfrm>
          <a:prstGeom prst="rect">
            <a:avLst/>
          </a:prstGeom>
        </p:spPr>
      </p:pic>
      <p:pic>
        <p:nvPicPr>
          <p:cNvPr id="9" name="Bild 8">
            <a:extLst>
              <a:ext uri="{FF2B5EF4-FFF2-40B4-BE49-F238E27FC236}">
                <a16:creationId xmlns:a16="http://schemas.microsoft.com/office/drawing/2014/main" id="{33C943D5-0D38-4A57-88DB-C9D57D5CFB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15192" y="6392565"/>
            <a:ext cx="734708" cy="264760"/>
          </a:xfrm>
          <a:prstGeom prst="rect">
            <a:avLst/>
          </a:prstGeom>
        </p:spPr>
      </p:pic>
      <p:pic>
        <p:nvPicPr>
          <p:cNvPr id="10" name="Bildobjekt 9">
            <a:extLst>
              <a:ext uri="{FF2B5EF4-FFF2-40B4-BE49-F238E27FC236}">
                <a16:creationId xmlns:a16="http://schemas.microsoft.com/office/drawing/2014/main" id="{9266DB94-6452-46DC-8C80-B773DB303441}"/>
              </a:ext>
            </a:extLst>
          </p:cNvPr>
          <p:cNvPicPr>
            <a:picLocks noChangeAspect="1"/>
          </p:cNvPicPr>
          <p:nvPr/>
        </p:nvPicPr>
        <p:blipFill>
          <a:blip r:embed="rId10"/>
          <a:stretch>
            <a:fillRect/>
          </a:stretch>
        </p:blipFill>
        <p:spPr>
          <a:xfrm>
            <a:off x="10239375" y="142875"/>
            <a:ext cx="1676400" cy="762000"/>
          </a:xfrm>
          <a:prstGeom prst="rect">
            <a:avLst/>
          </a:prstGeom>
        </p:spPr>
      </p:pic>
      <p:sp>
        <p:nvSpPr>
          <p:cNvPr id="11" name="Rektangel 10">
            <a:extLst>
              <a:ext uri="{FF2B5EF4-FFF2-40B4-BE49-F238E27FC236}">
                <a16:creationId xmlns:a16="http://schemas.microsoft.com/office/drawing/2014/main" id="{13D33505-6A0C-464A-B247-92A850B61A30}"/>
              </a:ext>
            </a:extLst>
          </p:cNvPr>
          <p:cNvSpPr/>
          <p:nvPr/>
        </p:nvSpPr>
        <p:spPr>
          <a:xfrm>
            <a:off x="10119989" y="136525"/>
            <a:ext cx="1885603" cy="1011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6CDD5CB8-857D-4756-92BD-2BEFF1330B72}"/>
              </a:ext>
            </a:extLst>
          </p:cNvPr>
          <p:cNvSpPr txBox="1"/>
          <p:nvPr/>
        </p:nvSpPr>
        <p:spPr>
          <a:xfrm>
            <a:off x="5114925" y="336034"/>
            <a:ext cx="5388350" cy="584775"/>
          </a:xfrm>
          <a:prstGeom prst="rect">
            <a:avLst/>
          </a:prstGeom>
          <a:noFill/>
        </p:spPr>
        <p:txBody>
          <a:bodyPr wrap="square" rtlCol="0">
            <a:spAutoFit/>
          </a:bodyPr>
          <a:lstStyle/>
          <a:p>
            <a:r>
              <a:rPr lang="sv-SE" sz="3200" dirty="0">
                <a:solidFill>
                  <a:schemeClr val="accent6"/>
                </a:solidFill>
              </a:rPr>
              <a:t>Ung Intro – case management</a:t>
            </a:r>
          </a:p>
        </p:txBody>
      </p:sp>
      <p:pic>
        <p:nvPicPr>
          <p:cNvPr id="3" name="Bildobjekt 2">
            <a:extLst>
              <a:ext uri="{FF2B5EF4-FFF2-40B4-BE49-F238E27FC236}">
                <a16:creationId xmlns:a16="http://schemas.microsoft.com/office/drawing/2014/main" id="{D469E875-8BF2-4A4C-8702-C7FFFBB8812F}"/>
              </a:ext>
            </a:extLst>
          </p:cNvPr>
          <p:cNvPicPr>
            <a:picLocks noChangeAspect="1"/>
          </p:cNvPicPr>
          <p:nvPr/>
        </p:nvPicPr>
        <p:blipFill>
          <a:blip r:embed="rId11"/>
          <a:stretch>
            <a:fillRect/>
          </a:stretch>
        </p:blipFill>
        <p:spPr>
          <a:xfrm>
            <a:off x="1483996" y="928328"/>
            <a:ext cx="8966372" cy="5001344"/>
          </a:xfrm>
          <a:prstGeom prst="rect">
            <a:avLst/>
          </a:prstGeom>
        </p:spPr>
      </p:pic>
    </p:spTree>
    <p:extLst>
      <p:ext uri="{BB962C8B-B14F-4D97-AF65-F5344CB8AC3E}">
        <p14:creationId xmlns:p14="http://schemas.microsoft.com/office/powerpoint/2010/main" val="437762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E6A8325-38D7-4477-8781-A77D3B0DB014}"/>
              </a:ext>
            </a:extLst>
          </p:cNvPr>
          <p:cNvSpPr>
            <a:spLocks noGrp="1"/>
          </p:cNvSpPr>
          <p:nvPr>
            <p:ph type="sldNum" sz="quarter" idx="12"/>
          </p:nvPr>
        </p:nvSpPr>
        <p:spPr/>
        <p:txBody>
          <a:bodyPr/>
          <a:lstStyle/>
          <a:p>
            <a:fld id="{D02B33C2-54EE-4A44-9B78-6F01870CE737}" type="slidenum">
              <a:rPr lang="sv-SE" smtClean="0"/>
              <a:t>4</a:t>
            </a:fld>
            <a:endParaRPr lang="sv-SE"/>
          </a:p>
        </p:txBody>
      </p:sp>
      <p:sp>
        <p:nvSpPr>
          <p:cNvPr id="5" name="Rektangel 4">
            <a:extLst>
              <a:ext uri="{FF2B5EF4-FFF2-40B4-BE49-F238E27FC236}">
                <a16:creationId xmlns:a16="http://schemas.microsoft.com/office/drawing/2014/main" id="{812BF6CA-9491-448D-8B8A-FF254B60E21F}"/>
              </a:ext>
            </a:extLst>
          </p:cNvPr>
          <p:cNvSpPr/>
          <p:nvPr/>
        </p:nvSpPr>
        <p:spPr>
          <a:xfrm>
            <a:off x="1367161" y="6285390"/>
            <a:ext cx="9254643" cy="43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UAFS06\Home$\i\irene.nyman\Skrivbord\logo_ny.gif">
            <a:extLst>
              <a:ext uri="{FF2B5EF4-FFF2-40B4-BE49-F238E27FC236}">
                <a16:creationId xmlns:a16="http://schemas.microsoft.com/office/drawing/2014/main" id="{ECB887E4-3946-461E-91A2-C34612CE50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70196" y="6378966"/>
            <a:ext cx="1266825" cy="254000"/>
          </a:xfrm>
          <a:prstGeom prst="rect">
            <a:avLst/>
          </a:prstGeom>
          <a:noFill/>
          <a:ln>
            <a:noFill/>
          </a:ln>
        </p:spPr>
      </p:pic>
      <p:pic>
        <p:nvPicPr>
          <p:cNvPr id="7" name="Bild 6">
            <a:extLst>
              <a:ext uri="{FF2B5EF4-FFF2-40B4-BE49-F238E27FC236}">
                <a16:creationId xmlns:a16="http://schemas.microsoft.com/office/drawing/2014/main" id="{201BCA46-0C40-4AFE-A119-0121AE99C4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1169" y="6383245"/>
            <a:ext cx="1815032" cy="226879"/>
          </a:xfrm>
          <a:prstGeom prst="rect">
            <a:avLst/>
          </a:prstGeom>
        </p:spPr>
      </p:pic>
      <p:pic>
        <p:nvPicPr>
          <p:cNvPr id="8" name="Bildobjekt 7">
            <a:extLst>
              <a:ext uri="{FF2B5EF4-FFF2-40B4-BE49-F238E27FC236}">
                <a16:creationId xmlns:a16="http://schemas.microsoft.com/office/drawing/2014/main" id="{A011D62D-1140-49D4-8400-8F494EAC6B9D}"/>
              </a:ext>
            </a:extLst>
          </p:cNvPr>
          <p:cNvPicPr>
            <a:picLocks noChangeAspect="1"/>
          </p:cNvPicPr>
          <p:nvPr/>
        </p:nvPicPr>
        <p:blipFill>
          <a:blip r:embed="rId6"/>
          <a:stretch>
            <a:fillRect/>
          </a:stretch>
        </p:blipFill>
        <p:spPr>
          <a:xfrm>
            <a:off x="4748652" y="6392565"/>
            <a:ext cx="1617568" cy="202640"/>
          </a:xfrm>
          <a:prstGeom prst="rect">
            <a:avLst/>
          </a:prstGeom>
        </p:spPr>
      </p:pic>
      <p:pic>
        <p:nvPicPr>
          <p:cNvPr id="9" name="Bildobjekt 8">
            <a:extLst>
              <a:ext uri="{FF2B5EF4-FFF2-40B4-BE49-F238E27FC236}">
                <a16:creationId xmlns:a16="http://schemas.microsoft.com/office/drawing/2014/main" id="{D387E814-76DF-44AD-875D-D59D49C57F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1003" y="6394982"/>
            <a:ext cx="1079365" cy="234921"/>
          </a:xfrm>
          <a:prstGeom prst="rect">
            <a:avLst/>
          </a:prstGeom>
        </p:spPr>
      </p:pic>
      <p:pic>
        <p:nvPicPr>
          <p:cNvPr id="10" name="Bild 9">
            <a:extLst>
              <a:ext uri="{FF2B5EF4-FFF2-40B4-BE49-F238E27FC236}">
                <a16:creationId xmlns:a16="http://schemas.microsoft.com/office/drawing/2014/main" id="{FF6A522C-1339-46BF-8D27-F1BB03C8C3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15192" y="6392565"/>
            <a:ext cx="734708" cy="264760"/>
          </a:xfrm>
          <a:prstGeom prst="rect">
            <a:avLst/>
          </a:prstGeom>
        </p:spPr>
      </p:pic>
      <p:sp>
        <p:nvSpPr>
          <p:cNvPr id="2" name="textruta 1">
            <a:extLst>
              <a:ext uri="{FF2B5EF4-FFF2-40B4-BE49-F238E27FC236}">
                <a16:creationId xmlns:a16="http://schemas.microsoft.com/office/drawing/2014/main" id="{138EA4D5-F4E2-4E4D-B06F-39E48EC4CCF7}"/>
              </a:ext>
            </a:extLst>
          </p:cNvPr>
          <p:cNvSpPr txBox="1"/>
          <p:nvPr/>
        </p:nvSpPr>
        <p:spPr>
          <a:xfrm>
            <a:off x="1301750" y="1976916"/>
            <a:ext cx="4108450" cy="769441"/>
          </a:xfrm>
          <a:prstGeom prst="rect">
            <a:avLst/>
          </a:prstGeom>
          <a:noFill/>
        </p:spPr>
        <p:txBody>
          <a:bodyPr wrap="square" rtlCol="0">
            <a:spAutoFit/>
          </a:bodyPr>
          <a:lstStyle/>
          <a:p>
            <a:r>
              <a:rPr lang="sv-SE" sz="4400" dirty="0"/>
              <a:t>Mer hur än vad</a:t>
            </a:r>
          </a:p>
        </p:txBody>
      </p:sp>
      <p:sp>
        <p:nvSpPr>
          <p:cNvPr id="11" name="textruta 10">
            <a:extLst>
              <a:ext uri="{FF2B5EF4-FFF2-40B4-BE49-F238E27FC236}">
                <a16:creationId xmlns:a16="http://schemas.microsoft.com/office/drawing/2014/main" id="{CF28CCCE-88CB-42C9-8C8E-A508D23C22E8}"/>
              </a:ext>
            </a:extLst>
          </p:cNvPr>
          <p:cNvSpPr txBox="1"/>
          <p:nvPr/>
        </p:nvSpPr>
        <p:spPr>
          <a:xfrm>
            <a:off x="3232150" y="1347149"/>
            <a:ext cx="3200400" cy="369332"/>
          </a:xfrm>
          <a:prstGeom prst="rect">
            <a:avLst/>
          </a:prstGeom>
          <a:noFill/>
        </p:spPr>
        <p:txBody>
          <a:bodyPr wrap="square" rtlCol="0">
            <a:spAutoFit/>
          </a:bodyPr>
          <a:lstStyle/>
          <a:p>
            <a:r>
              <a:rPr lang="sv-SE" dirty="0"/>
              <a:t>Lyssna</a:t>
            </a:r>
          </a:p>
        </p:txBody>
      </p:sp>
      <p:sp>
        <p:nvSpPr>
          <p:cNvPr id="12" name="textruta 11">
            <a:extLst>
              <a:ext uri="{FF2B5EF4-FFF2-40B4-BE49-F238E27FC236}">
                <a16:creationId xmlns:a16="http://schemas.microsoft.com/office/drawing/2014/main" id="{AE673EFD-0608-43E9-A744-9DE336F57C0B}"/>
              </a:ext>
            </a:extLst>
          </p:cNvPr>
          <p:cNvSpPr txBox="1"/>
          <p:nvPr/>
        </p:nvSpPr>
        <p:spPr>
          <a:xfrm>
            <a:off x="6914819" y="1131941"/>
            <a:ext cx="3200400" cy="369332"/>
          </a:xfrm>
          <a:prstGeom prst="rect">
            <a:avLst/>
          </a:prstGeom>
          <a:noFill/>
        </p:spPr>
        <p:txBody>
          <a:bodyPr wrap="square" rtlCol="0">
            <a:spAutoFit/>
          </a:bodyPr>
          <a:lstStyle/>
          <a:p>
            <a:r>
              <a:rPr lang="sv-SE" dirty="0"/>
              <a:t>Relation</a:t>
            </a:r>
          </a:p>
        </p:txBody>
      </p:sp>
      <p:sp>
        <p:nvSpPr>
          <p:cNvPr id="13" name="textruta 12">
            <a:extLst>
              <a:ext uri="{FF2B5EF4-FFF2-40B4-BE49-F238E27FC236}">
                <a16:creationId xmlns:a16="http://schemas.microsoft.com/office/drawing/2014/main" id="{317869BF-4EFB-4CCF-9D63-1FACC521A0C0}"/>
              </a:ext>
            </a:extLst>
          </p:cNvPr>
          <p:cNvSpPr txBox="1"/>
          <p:nvPr/>
        </p:nvSpPr>
        <p:spPr>
          <a:xfrm>
            <a:off x="5499100" y="1984375"/>
            <a:ext cx="3200400" cy="369332"/>
          </a:xfrm>
          <a:prstGeom prst="rect">
            <a:avLst/>
          </a:prstGeom>
          <a:noFill/>
        </p:spPr>
        <p:txBody>
          <a:bodyPr wrap="square" rtlCol="0">
            <a:spAutoFit/>
          </a:bodyPr>
          <a:lstStyle/>
          <a:p>
            <a:r>
              <a:rPr lang="sv-SE" dirty="0"/>
              <a:t>Ömsesidig tillit</a:t>
            </a:r>
          </a:p>
        </p:txBody>
      </p:sp>
      <p:sp>
        <p:nvSpPr>
          <p:cNvPr id="14" name="textruta 13">
            <a:extLst>
              <a:ext uri="{FF2B5EF4-FFF2-40B4-BE49-F238E27FC236}">
                <a16:creationId xmlns:a16="http://schemas.microsoft.com/office/drawing/2014/main" id="{07833C9B-0CB7-43C3-80D1-D242F0A5AFB7}"/>
              </a:ext>
            </a:extLst>
          </p:cNvPr>
          <p:cNvSpPr txBox="1"/>
          <p:nvPr/>
        </p:nvSpPr>
        <p:spPr>
          <a:xfrm>
            <a:off x="4267200" y="2841494"/>
            <a:ext cx="3200400" cy="369332"/>
          </a:xfrm>
          <a:prstGeom prst="rect">
            <a:avLst/>
          </a:prstGeom>
          <a:noFill/>
        </p:spPr>
        <p:txBody>
          <a:bodyPr wrap="square" rtlCol="0">
            <a:spAutoFit/>
          </a:bodyPr>
          <a:lstStyle/>
          <a:p>
            <a:r>
              <a:rPr lang="sv-SE" dirty="0"/>
              <a:t>Bemötande</a:t>
            </a:r>
          </a:p>
        </p:txBody>
      </p:sp>
      <p:sp>
        <p:nvSpPr>
          <p:cNvPr id="15" name="textruta 14">
            <a:extLst>
              <a:ext uri="{FF2B5EF4-FFF2-40B4-BE49-F238E27FC236}">
                <a16:creationId xmlns:a16="http://schemas.microsoft.com/office/drawing/2014/main" id="{530525A7-9CD3-42BA-A8CE-F6F8352DE96A}"/>
              </a:ext>
            </a:extLst>
          </p:cNvPr>
          <p:cNvSpPr txBox="1"/>
          <p:nvPr/>
        </p:nvSpPr>
        <p:spPr>
          <a:xfrm>
            <a:off x="7524750" y="2616200"/>
            <a:ext cx="3200400" cy="369332"/>
          </a:xfrm>
          <a:prstGeom prst="rect">
            <a:avLst/>
          </a:prstGeom>
          <a:noFill/>
        </p:spPr>
        <p:txBody>
          <a:bodyPr wrap="square" rtlCol="0">
            <a:spAutoFit/>
          </a:bodyPr>
          <a:lstStyle/>
          <a:p>
            <a:r>
              <a:rPr lang="sv-SE" dirty="0"/>
              <a:t>Tillgänglighet</a:t>
            </a:r>
          </a:p>
        </p:txBody>
      </p:sp>
      <p:sp>
        <p:nvSpPr>
          <p:cNvPr id="16" name="textruta 15">
            <a:extLst>
              <a:ext uri="{FF2B5EF4-FFF2-40B4-BE49-F238E27FC236}">
                <a16:creationId xmlns:a16="http://schemas.microsoft.com/office/drawing/2014/main" id="{CEDF3BB8-2B32-41D9-BBD9-0F690EFF3B8E}"/>
              </a:ext>
            </a:extLst>
          </p:cNvPr>
          <p:cNvSpPr txBox="1"/>
          <p:nvPr/>
        </p:nvSpPr>
        <p:spPr>
          <a:xfrm>
            <a:off x="6096000" y="3318001"/>
            <a:ext cx="3200400" cy="369332"/>
          </a:xfrm>
          <a:prstGeom prst="rect">
            <a:avLst/>
          </a:prstGeom>
          <a:noFill/>
        </p:spPr>
        <p:txBody>
          <a:bodyPr wrap="square" rtlCol="0">
            <a:spAutoFit/>
          </a:bodyPr>
          <a:lstStyle/>
          <a:p>
            <a:r>
              <a:rPr lang="sv-SE" dirty="0"/>
              <a:t>Flexibilitet</a:t>
            </a:r>
          </a:p>
        </p:txBody>
      </p:sp>
      <p:sp>
        <p:nvSpPr>
          <p:cNvPr id="17" name="textruta 16">
            <a:extLst>
              <a:ext uri="{FF2B5EF4-FFF2-40B4-BE49-F238E27FC236}">
                <a16:creationId xmlns:a16="http://schemas.microsoft.com/office/drawing/2014/main" id="{F007A5B9-2CB3-4827-8DD6-1C4E75DFD16F}"/>
              </a:ext>
            </a:extLst>
          </p:cNvPr>
          <p:cNvSpPr txBox="1"/>
          <p:nvPr/>
        </p:nvSpPr>
        <p:spPr>
          <a:xfrm>
            <a:off x="2667000" y="3968816"/>
            <a:ext cx="3200400" cy="369332"/>
          </a:xfrm>
          <a:prstGeom prst="rect">
            <a:avLst/>
          </a:prstGeom>
          <a:noFill/>
        </p:spPr>
        <p:txBody>
          <a:bodyPr wrap="square" rtlCol="0">
            <a:spAutoFit/>
          </a:bodyPr>
          <a:lstStyle/>
          <a:p>
            <a:r>
              <a:rPr lang="sv-SE" dirty="0"/>
              <a:t>Uppsökande</a:t>
            </a:r>
          </a:p>
        </p:txBody>
      </p:sp>
      <p:sp>
        <p:nvSpPr>
          <p:cNvPr id="18" name="textruta 17">
            <a:extLst>
              <a:ext uri="{FF2B5EF4-FFF2-40B4-BE49-F238E27FC236}">
                <a16:creationId xmlns:a16="http://schemas.microsoft.com/office/drawing/2014/main" id="{7B110F64-F82B-4543-9EA6-CB7F5DE43A38}"/>
              </a:ext>
            </a:extLst>
          </p:cNvPr>
          <p:cNvSpPr txBox="1"/>
          <p:nvPr/>
        </p:nvSpPr>
        <p:spPr>
          <a:xfrm>
            <a:off x="5410200" y="4135273"/>
            <a:ext cx="3200400" cy="369332"/>
          </a:xfrm>
          <a:prstGeom prst="rect">
            <a:avLst/>
          </a:prstGeom>
          <a:noFill/>
        </p:spPr>
        <p:txBody>
          <a:bodyPr wrap="square" rtlCol="0">
            <a:spAutoFit/>
          </a:bodyPr>
          <a:lstStyle/>
          <a:p>
            <a:r>
              <a:rPr lang="sv-SE" dirty="0"/>
              <a:t>Samarbete</a:t>
            </a:r>
          </a:p>
        </p:txBody>
      </p:sp>
      <p:sp>
        <p:nvSpPr>
          <p:cNvPr id="19" name="textruta 18">
            <a:extLst>
              <a:ext uri="{FF2B5EF4-FFF2-40B4-BE49-F238E27FC236}">
                <a16:creationId xmlns:a16="http://schemas.microsoft.com/office/drawing/2014/main" id="{71708DFC-4B60-42AF-86CF-985D28B68D2A}"/>
              </a:ext>
            </a:extLst>
          </p:cNvPr>
          <p:cNvSpPr txBox="1"/>
          <p:nvPr/>
        </p:nvSpPr>
        <p:spPr>
          <a:xfrm>
            <a:off x="7961154" y="4397297"/>
            <a:ext cx="3200400" cy="369332"/>
          </a:xfrm>
          <a:prstGeom prst="rect">
            <a:avLst/>
          </a:prstGeom>
          <a:noFill/>
        </p:spPr>
        <p:txBody>
          <a:bodyPr wrap="square" rtlCol="0">
            <a:spAutoFit/>
          </a:bodyPr>
          <a:lstStyle/>
          <a:p>
            <a:r>
              <a:rPr lang="sv-SE" dirty="0"/>
              <a:t>Tilltro</a:t>
            </a:r>
          </a:p>
        </p:txBody>
      </p:sp>
      <p:sp>
        <p:nvSpPr>
          <p:cNvPr id="20" name="textruta 19">
            <a:extLst>
              <a:ext uri="{FF2B5EF4-FFF2-40B4-BE49-F238E27FC236}">
                <a16:creationId xmlns:a16="http://schemas.microsoft.com/office/drawing/2014/main" id="{93024AF1-3324-46FC-8520-1B1E12E75F1F}"/>
              </a:ext>
            </a:extLst>
          </p:cNvPr>
          <p:cNvSpPr txBox="1"/>
          <p:nvPr/>
        </p:nvSpPr>
        <p:spPr>
          <a:xfrm>
            <a:off x="1479550" y="4827845"/>
            <a:ext cx="3200400" cy="369332"/>
          </a:xfrm>
          <a:prstGeom prst="rect">
            <a:avLst/>
          </a:prstGeom>
          <a:noFill/>
        </p:spPr>
        <p:txBody>
          <a:bodyPr wrap="square" rtlCol="0">
            <a:spAutoFit/>
          </a:bodyPr>
          <a:lstStyle/>
          <a:p>
            <a:r>
              <a:rPr lang="sv-SE" dirty="0"/>
              <a:t>Acceptans</a:t>
            </a:r>
          </a:p>
        </p:txBody>
      </p:sp>
      <p:sp>
        <p:nvSpPr>
          <p:cNvPr id="21" name="textruta 20">
            <a:extLst>
              <a:ext uri="{FF2B5EF4-FFF2-40B4-BE49-F238E27FC236}">
                <a16:creationId xmlns:a16="http://schemas.microsoft.com/office/drawing/2014/main" id="{6BBF353F-1553-4A76-8A62-9E4B5C6A8CD2}"/>
              </a:ext>
            </a:extLst>
          </p:cNvPr>
          <p:cNvSpPr txBox="1"/>
          <p:nvPr/>
        </p:nvSpPr>
        <p:spPr>
          <a:xfrm>
            <a:off x="4151647" y="4935020"/>
            <a:ext cx="3200400" cy="369332"/>
          </a:xfrm>
          <a:prstGeom prst="rect">
            <a:avLst/>
          </a:prstGeom>
          <a:noFill/>
        </p:spPr>
        <p:txBody>
          <a:bodyPr wrap="square" rtlCol="0">
            <a:spAutoFit/>
          </a:bodyPr>
          <a:lstStyle/>
          <a:p>
            <a:r>
              <a:rPr lang="sv-SE" dirty="0"/>
              <a:t>Medkänsla</a:t>
            </a:r>
          </a:p>
        </p:txBody>
      </p:sp>
      <p:sp>
        <p:nvSpPr>
          <p:cNvPr id="22" name="textruta 21">
            <a:extLst>
              <a:ext uri="{FF2B5EF4-FFF2-40B4-BE49-F238E27FC236}">
                <a16:creationId xmlns:a16="http://schemas.microsoft.com/office/drawing/2014/main" id="{468ABC68-6343-41A4-8FDD-71E0208F7804}"/>
              </a:ext>
            </a:extLst>
          </p:cNvPr>
          <p:cNvSpPr txBox="1"/>
          <p:nvPr/>
        </p:nvSpPr>
        <p:spPr>
          <a:xfrm>
            <a:off x="6665754" y="5114799"/>
            <a:ext cx="3200400" cy="369332"/>
          </a:xfrm>
          <a:prstGeom prst="rect">
            <a:avLst/>
          </a:prstGeom>
          <a:noFill/>
        </p:spPr>
        <p:txBody>
          <a:bodyPr wrap="square" rtlCol="0">
            <a:spAutoFit/>
          </a:bodyPr>
          <a:lstStyle/>
          <a:p>
            <a:r>
              <a:rPr lang="sv-SE" dirty="0"/>
              <a:t>Uthållighet</a:t>
            </a:r>
          </a:p>
        </p:txBody>
      </p:sp>
      <p:sp>
        <p:nvSpPr>
          <p:cNvPr id="23" name="textruta 22">
            <a:extLst>
              <a:ext uri="{FF2B5EF4-FFF2-40B4-BE49-F238E27FC236}">
                <a16:creationId xmlns:a16="http://schemas.microsoft.com/office/drawing/2014/main" id="{602C8827-084E-4311-8331-26C00593A3A9}"/>
              </a:ext>
            </a:extLst>
          </p:cNvPr>
          <p:cNvSpPr txBox="1"/>
          <p:nvPr/>
        </p:nvSpPr>
        <p:spPr>
          <a:xfrm>
            <a:off x="8850168" y="1614574"/>
            <a:ext cx="3200400" cy="584775"/>
          </a:xfrm>
          <a:prstGeom prst="rect">
            <a:avLst/>
          </a:prstGeom>
          <a:noFill/>
        </p:spPr>
        <p:txBody>
          <a:bodyPr wrap="square" rtlCol="0">
            <a:spAutoFit/>
          </a:bodyPr>
          <a:lstStyle/>
          <a:p>
            <a:r>
              <a:rPr lang="sv-SE" sz="3200" dirty="0"/>
              <a:t>Samordning</a:t>
            </a:r>
          </a:p>
        </p:txBody>
      </p:sp>
    </p:spTree>
    <p:extLst>
      <p:ext uri="{BB962C8B-B14F-4D97-AF65-F5344CB8AC3E}">
        <p14:creationId xmlns:p14="http://schemas.microsoft.com/office/powerpoint/2010/main" val="76925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A05FC2-BC53-4567-BE63-60ED374D6B90}"/>
              </a:ext>
            </a:extLst>
          </p:cNvPr>
          <p:cNvSpPr>
            <a:spLocks noGrp="1"/>
          </p:cNvSpPr>
          <p:nvPr>
            <p:ph type="title"/>
          </p:nvPr>
        </p:nvSpPr>
        <p:spPr>
          <a:xfrm>
            <a:off x="1078722" y="126776"/>
            <a:ext cx="9371646" cy="804337"/>
          </a:xfrm>
        </p:spPr>
        <p:txBody>
          <a:bodyPr/>
          <a:lstStyle/>
          <a:p>
            <a:r>
              <a:rPr lang="sv-SE" sz="3200" dirty="0"/>
              <a:t>Self-efficacy</a:t>
            </a:r>
            <a:r>
              <a:rPr lang="sv-SE" dirty="0"/>
              <a:t> </a:t>
            </a:r>
            <a:r>
              <a:rPr lang="sv-SE" sz="2000" dirty="0"/>
              <a:t>(Albert </a:t>
            </a:r>
            <a:r>
              <a:rPr lang="sv-SE" sz="2000" dirty="0" err="1"/>
              <a:t>Bandura</a:t>
            </a:r>
            <a:r>
              <a:rPr lang="sv-SE" sz="2000" dirty="0"/>
              <a:t>)</a:t>
            </a:r>
          </a:p>
        </p:txBody>
      </p:sp>
      <p:sp>
        <p:nvSpPr>
          <p:cNvPr id="4" name="Platshållare för bildnummer 3">
            <a:extLst>
              <a:ext uri="{FF2B5EF4-FFF2-40B4-BE49-F238E27FC236}">
                <a16:creationId xmlns:a16="http://schemas.microsoft.com/office/drawing/2014/main" id="{EE6A8325-38D7-4477-8781-A77D3B0DB014}"/>
              </a:ext>
            </a:extLst>
          </p:cNvPr>
          <p:cNvSpPr>
            <a:spLocks noGrp="1"/>
          </p:cNvSpPr>
          <p:nvPr>
            <p:ph type="sldNum" sz="quarter" idx="12"/>
          </p:nvPr>
        </p:nvSpPr>
        <p:spPr>
          <a:xfrm>
            <a:off x="916072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B33C2-54EE-4A44-9B78-6F01870CE737}" type="slidenum">
              <a:rPr kumimoji="0" lang="sv-SE" sz="1200" b="0" i="0" u="none" strike="noStrike" kern="1200" cap="none" spc="0" normalizeH="0" baseline="0" noProof="0" smtClean="0">
                <a:ln>
                  <a:noFill/>
                </a:ln>
                <a:solidFill>
                  <a:prstClr val="black">
                    <a:tint val="75000"/>
                  </a:prstClr>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tint val="75000"/>
                </a:prstClr>
              </a:solidFill>
              <a:effectLst/>
              <a:uLnTx/>
              <a:uFillTx/>
              <a:latin typeface="Source Sans Pro"/>
              <a:ea typeface="+mn-ea"/>
              <a:cs typeface="+mn-cs"/>
            </a:endParaRPr>
          </a:p>
        </p:txBody>
      </p:sp>
      <p:sp>
        <p:nvSpPr>
          <p:cNvPr id="5" name="Rektangel 4">
            <a:extLst>
              <a:ext uri="{FF2B5EF4-FFF2-40B4-BE49-F238E27FC236}">
                <a16:creationId xmlns:a16="http://schemas.microsoft.com/office/drawing/2014/main" id="{812BF6CA-9491-448D-8B8A-FF254B60E21F}"/>
              </a:ext>
            </a:extLst>
          </p:cNvPr>
          <p:cNvSpPr/>
          <p:nvPr/>
        </p:nvSpPr>
        <p:spPr>
          <a:xfrm>
            <a:off x="1367161" y="6285390"/>
            <a:ext cx="9254643" cy="43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Source Sans Pro"/>
              <a:ea typeface="+mn-ea"/>
              <a:cs typeface="+mn-cs"/>
            </a:endParaRPr>
          </a:p>
        </p:txBody>
      </p:sp>
      <p:pic>
        <p:nvPicPr>
          <p:cNvPr id="6" name="Bildobjekt 5" descr="\\UAFS06\Home$\i\irene.nyman\Skrivbord\logo_ny.gif">
            <a:extLst>
              <a:ext uri="{FF2B5EF4-FFF2-40B4-BE49-F238E27FC236}">
                <a16:creationId xmlns:a16="http://schemas.microsoft.com/office/drawing/2014/main" id="{ECB887E4-3946-461E-91A2-C34612CE50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70196" y="6378966"/>
            <a:ext cx="1266825" cy="254000"/>
          </a:xfrm>
          <a:prstGeom prst="rect">
            <a:avLst/>
          </a:prstGeom>
          <a:noFill/>
          <a:ln>
            <a:noFill/>
          </a:ln>
        </p:spPr>
      </p:pic>
      <p:pic>
        <p:nvPicPr>
          <p:cNvPr id="7" name="Bild 6">
            <a:extLst>
              <a:ext uri="{FF2B5EF4-FFF2-40B4-BE49-F238E27FC236}">
                <a16:creationId xmlns:a16="http://schemas.microsoft.com/office/drawing/2014/main" id="{201BCA46-0C40-4AFE-A119-0121AE99C4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1169" y="6383245"/>
            <a:ext cx="1815032" cy="226879"/>
          </a:xfrm>
          <a:prstGeom prst="rect">
            <a:avLst/>
          </a:prstGeom>
        </p:spPr>
      </p:pic>
      <p:pic>
        <p:nvPicPr>
          <p:cNvPr id="8" name="Bildobjekt 7">
            <a:extLst>
              <a:ext uri="{FF2B5EF4-FFF2-40B4-BE49-F238E27FC236}">
                <a16:creationId xmlns:a16="http://schemas.microsoft.com/office/drawing/2014/main" id="{A011D62D-1140-49D4-8400-8F494EAC6B9D}"/>
              </a:ext>
            </a:extLst>
          </p:cNvPr>
          <p:cNvPicPr>
            <a:picLocks noChangeAspect="1"/>
          </p:cNvPicPr>
          <p:nvPr/>
        </p:nvPicPr>
        <p:blipFill>
          <a:blip r:embed="rId6"/>
          <a:stretch>
            <a:fillRect/>
          </a:stretch>
        </p:blipFill>
        <p:spPr>
          <a:xfrm>
            <a:off x="4748652" y="6392565"/>
            <a:ext cx="1617568" cy="202640"/>
          </a:xfrm>
          <a:prstGeom prst="rect">
            <a:avLst/>
          </a:prstGeom>
        </p:spPr>
      </p:pic>
      <p:pic>
        <p:nvPicPr>
          <p:cNvPr id="9" name="Bildobjekt 8">
            <a:extLst>
              <a:ext uri="{FF2B5EF4-FFF2-40B4-BE49-F238E27FC236}">
                <a16:creationId xmlns:a16="http://schemas.microsoft.com/office/drawing/2014/main" id="{D387E814-76DF-44AD-875D-D59D49C57F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1003" y="6394982"/>
            <a:ext cx="1079365" cy="234921"/>
          </a:xfrm>
          <a:prstGeom prst="rect">
            <a:avLst/>
          </a:prstGeom>
        </p:spPr>
      </p:pic>
      <p:pic>
        <p:nvPicPr>
          <p:cNvPr id="10" name="Bild 9">
            <a:extLst>
              <a:ext uri="{FF2B5EF4-FFF2-40B4-BE49-F238E27FC236}">
                <a16:creationId xmlns:a16="http://schemas.microsoft.com/office/drawing/2014/main" id="{FF6A522C-1339-46BF-8D27-F1BB03C8C3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15192" y="6392565"/>
            <a:ext cx="734708" cy="264760"/>
          </a:xfrm>
          <a:prstGeom prst="rect">
            <a:avLst/>
          </a:prstGeom>
        </p:spPr>
      </p:pic>
      <p:sp>
        <p:nvSpPr>
          <p:cNvPr id="17" name="Rektangel: rundade hörn 16">
            <a:extLst>
              <a:ext uri="{FF2B5EF4-FFF2-40B4-BE49-F238E27FC236}">
                <a16:creationId xmlns:a16="http://schemas.microsoft.com/office/drawing/2014/main" id="{6935A908-5CB4-47BF-A9E8-412516CFE817}"/>
              </a:ext>
            </a:extLst>
          </p:cNvPr>
          <p:cNvSpPr/>
          <p:nvPr/>
        </p:nvSpPr>
        <p:spPr>
          <a:xfrm>
            <a:off x="2987081" y="1173382"/>
            <a:ext cx="1965408" cy="804337"/>
          </a:xfrm>
          <a:prstGeom prst="roundRect">
            <a:avLst/>
          </a:prstGeom>
          <a:ln>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Source Sans Pro"/>
                <a:ea typeface="+mn-ea"/>
                <a:cs typeface="+mn-cs"/>
              </a:rPr>
              <a:t>tidigare erfarenheter</a:t>
            </a:r>
          </a:p>
        </p:txBody>
      </p:sp>
      <p:sp>
        <p:nvSpPr>
          <p:cNvPr id="18" name="Rektangel: rundade hörn 17">
            <a:extLst>
              <a:ext uri="{FF2B5EF4-FFF2-40B4-BE49-F238E27FC236}">
                <a16:creationId xmlns:a16="http://schemas.microsoft.com/office/drawing/2014/main" id="{D245AC7C-DF63-4239-B2E4-F2DA0AB54651}"/>
              </a:ext>
            </a:extLst>
          </p:cNvPr>
          <p:cNvSpPr/>
          <p:nvPr/>
        </p:nvSpPr>
        <p:spPr>
          <a:xfrm>
            <a:off x="2987081" y="2190744"/>
            <a:ext cx="1965408" cy="804337"/>
          </a:xfrm>
          <a:prstGeom prst="roundRect">
            <a:avLst/>
          </a:prstGeom>
          <a:ln>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Source Sans Pro"/>
                <a:ea typeface="+mn-ea"/>
                <a:cs typeface="+mn-cs"/>
              </a:rPr>
              <a:t>vikarierande erfarenheter</a:t>
            </a:r>
          </a:p>
        </p:txBody>
      </p:sp>
      <p:sp>
        <p:nvSpPr>
          <p:cNvPr id="19" name="Rektangel: rundade hörn 18">
            <a:extLst>
              <a:ext uri="{FF2B5EF4-FFF2-40B4-BE49-F238E27FC236}">
                <a16:creationId xmlns:a16="http://schemas.microsoft.com/office/drawing/2014/main" id="{24BAE8F2-D214-49A8-B256-020FADD90637}"/>
              </a:ext>
            </a:extLst>
          </p:cNvPr>
          <p:cNvSpPr/>
          <p:nvPr/>
        </p:nvSpPr>
        <p:spPr>
          <a:xfrm>
            <a:off x="2987081" y="3208106"/>
            <a:ext cx="1965408" cy="804337"/>
          </a:xfrm>
          <a:prstGeom prst="roundRect">
            <a:avLst/>
          </a:prstGeom>
          <a:ln>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Source Sans Pro"/>
                <a:ea typeface="+mn-ea"/>
                <a:cs typeface="+mn-cs"/>
              </a:rPr>
              <a:t>coachning och feedback</a:t>
            </a:r>
          </a:p>
        </p:txBody>
      </p:sp>
      <p:sp>
        <p:nvSpPr>
          <p:cNvPr id="20" name="Rektangel: rundade hörn 19">
            <a:extLst>
              <a:ext uri="{FF2B5EF4-FFF2-40B4-BE49-F238E27FC236}">
                <a16:creationId xmlns:a16="http://schemas.microsoft.com/office/drawing/2014/main" id="{33C38BC5-6A98-4EBE-946F-402115136FAF}"/>
              </a:ext>
            </a:extLst>
          </p:cNvPr>
          <p:cNvSpPr/>
          <p:nvPr/>
        </p:nvSpPr>
        <p:spPr>
          <a:xfrm>
            <a:off x="2987081" y="5242830"/>
            <a:ext cx="1965408" cy="804337"/>
          </a:xfrm>
          <a:prstGeom prst="roundRect">
            <a:avLst/>
          </a:prstGeom>
          <a:ln>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Source Sans Pro"/>
                <a:ea typeface="+mn-ea"/>
                <a:cs typeface="+mn-cs"/>
              </a:rPr>
              <a:t>Visualisera hur målet uppfylls </a:t>
            </a:r>
            <a:r>
              <a:rPr kumimoji="0" lang="sv-SE" sz="1000" b="0" i="0" u="none" strike="noStrike" kern="1200" cap="none" spc="0" normalizeH="0" baseline="0" noProof="0" dirty="0">
                <a:ln>
                  <a:noFill/>
                </a:ln>
                <a:solidFill>
                  <a:prstClr val="black"/>
                </a:solidFill>
                <a:effectLst/>
                <a:uLnTx/>
                <a:uFillTx/>
                <a:latin typeface="Source Sans Pro"/>
                <a:ea typeface="+mn-ea"/>
                <a:cs typeface="+mn-cs"/>
              </a:rPr>
              <a:t>(James </a:t>
            </a:r>
            <a:r>
              <a:rPr kumimoji="0" lang="sv-SE" sz="1000" b="0" i="0" u="none" strike="noStrike" kern="1200" cap="none" spc="0" normalizeH="0" baseline="0" noProof="0" dirty="0" err="1">
                <a:ln>
                  <a:noFill/>
                </a:ln>
                <a:solidFill>
                  <a:prstClr val="black"/>
                </a:solidFill>
                <a:effectLst/>
                <a:uLnTx/>
                <a:uFillTx/>
                <a:latin typeface="Source Sans Pro"/>
                <a:ea typeface="+mn-ea"/>
                <a:cs typeface="+mn-cs"/>
              </a:rPr>
              <a:t>Maddux</a:t>
            </a:r>
            <a:r>
              <a:rPr kumimoji="0" lang="sv-SE" sz="1000" b="0" i="0" u="none" strike="noStrike" kern="1200" cap="none" spc="0" normalizeH="0" baseline="0" noProof="0" dirty="0">
                <a:ln>
                  <a:noFill/>
                </a:ln>
                <a:solidFill>
                  <a:prstClr val="black"/>
                </a:solidFill>
                <a:effectLst/>
                <a:uLnTx/>
                <a:uFillTx/>
                <a:latin typeface="Source Sans Pro"/>
                <a:ea typeface="+mn-ea"/>
                <a:cs typeface="+mn-cs"/>
              </a:rPr>
              <a:t>)</a:t>
            </a:r>
          </a:p>
        </p:txBody>
      </p:sp>
      <p:sp>
        <p:nvSpPr>
          <p:cNvPr id="21" name="Rektangel: rundade hörn 20">
            <a:extLst>
              <a:ext uri="{FF2B5EF4-FFF2-40B4-BE49-F238E27FC236}">
                <a16:creationId xmlns:a16="http://schemas.microsoft.com/office/drawing/2014/main" id="{0DE161A4-4466-490F-80DA-78C2D7897B18}"/>
              </a:ext>
            </a:extLst>
          </p:cNvPr>
          <p:cNvSpPr/>
          <p:nvPr/>
        </p:nvSpPr>
        <p:spPr>
          <a:xfrm>
            <a:off x="2987081" y="4224768"/>
            <a:ext cx="1965408" cy="804337"/>
          </a:xfrm>
          <a:prstGeom prst="roundRect">
            <a:avLst/>
          </a:prstGeom>
          <a:ln>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Source Sans Pro"/>
                <a:ea typeface="+mn-ea"/>
                <a:cs typeface="+mn-cs"/>
              </a:rPr>
              <a:t>f</a:t>
            </a:r>
            <a:r>
              <a:rPr kumimoji="0" lang="sv-SE" sz="1800" b="0" i="0" u="none" strike="noStrike" kern="1200" cap="none" spc="0" normalizeH="0" baseline="0" noProof="0" dirty="0" err="1">
                <a:ln>
                  <a:noFill/>
                </a:ln>
                <a:solidFill>
                  <a:prstClr val="black"/>
                </a:solidFill>
                <a:effectLst/>
                <a:uLnTx/>
                <a:uFillTx/>
                <a:latin typeface="Source Sans Pro"/>
                <a:ea typeface="+mn-ea"/>
                <a:cs typeface="+mn-cs"/>
              </a:rPr>
              <a:t>ysiska</a:t>
            </a:r>
            <a:r>
              <a:rPr kumimoji="0" lang="sv-SE" sz="1800" b="0" i="0" u="none" strike="noStrike" kern="1200" cap="none" spc="0" normalizeH="0" baseline="0" noProof="0" dirty="0">
                <a:ln>
                  <a:noFill/>
                </a:ln>
                <a:solidFill>
                  <a:prstClr val="black"/>
                </a:solidFill>
                <a:effectLst/>
                <a:uLnTx/>
                <a:uFillTx/>
                <a:latin typeface="Source Sans Pro"/>
                <a:ea typeface="+mn-ea"/>
                <a:cs typeface="+mn-cs"/>
              </a:rPr>
              <a:t> och känslomässiga tillstånd</a:t>
            </a:r>
          </a:p>
        </p:txBody>
      </p:sp>
      <p:sp>
        <p:nvSpPr>
          <p:cNvPr id="22" name="Pil: femhörning 21">
            <a:extLst>
              <a:ext uri="{FF2B5EF4-FFF2-40B4-BE49-F238E27FC236}">
                <a16:creationId xmlns:a16="http://schemas.microsoft.com/office/drawing/2014/main" id="{E4060EB7-2F48-40A0-877F-5133248B694B}"/>
              </a:ext>
            </a:extLst>
          </p:cNvPr>
          <p:cNvSpPr/>
          <p:nvPr/>
        </p:nvSpPr>
        <p:spPr>
          <a:xfrm>
            <a:off x="5402287" y="1184211"/>
            <a:ext cx="1557485" cy="4873771"/>
          </a:xfrm>
          <a:prstGeom prst="homePlate">
            <a:avLst/>
          </a:prstGeom>
          <a:solidFill>
            <a:schemeClr val="accent3">
              <a:lumMod val="75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Source Sans Pro"/>
                <a:ea typeface="+mn-ea"/>
                <a:cs typeface="+mn-cs"/>
              </a:rPr>
              <a:t>En högre tilltro till den egna förmågan gör </a:t>
            </a:r>
          </a:p>
        </p:txBody>
      </p:sp>
      <p:sp>
        <p:nvSpPr>
          <p:cNvPr id="23" name="Pil: femhörning 22">
            <a:extLst>
              <a:ext uri="{FF2B5EF4-FFF2-40B4-BE49-F238E27FC236}">
                <a16:creationId xmlns:a16="http://schemas.microsoft.com/office/drawing/2014/main" id="{2E781DBF-F280-4AFA-BCB5-CF278C96BC6B}"/>
              </a:ext>
            </a:extLst>
          </p:cNvPr>
          <p:cNvSpPr/>
          <p:nvPr/>
        </p:nvSpPr>
        <p:spPr>
          <a:xfrm>
            <a:off x="9741953" y="1184211"/>
            <a:ext cx="1371325" cy="4848075"/>
          </a:xfrm>
          <a:prstGeom prst="homePlate">
            <a:avLst/>
          </a:prstGeom>
          <a:solidFill>
            <a:schemeClr val="accent3">
              <a:lumMod val="50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Source Sans Pro"/>
                <a:ea typeface="+mn-ea"/>
                <a:cs typeface="+mn-cs"/>
              </a:rPr>
              <a:t>Ökad hanterbarhet och livskvalitet</a:t>
            </a:r>
          </a:p>
        </p:txBody>
      </p:sp>
      <p:sp>
        <p:nvSpPr>
          <p:cNvPr id="24" name="Pil: femhörning 23">
            <a:extLst>
              <a:ext uri="{FF2B5EF4-FFF2-40B4-BE49-F238E27FC236}">
                <a16:creationId xmlns:a16="http://schemas.microsoft.com/office/drawing/2014/main" id="{F0E37AE1-9E49-4A14-B32A-E9FF75C18460}"/>
              </a:ext>
            </a:extLst>
          </p:cNvPr>
          <p:cNvSpPr/>
          <p:nvPr/>
        </p:nvSpPr>
        <p:spPr>
          <a:xfrm>
            <a:off x="1078722" y="1169336"/>
            <a:ext cx="1557485" cy="4862954"/>
          </a:xfrm>
          <a:prstGeom prst="homePlate">
            <a:avLst/>
          </a:prstGeom>
          <a:solidFill>
            <a:schemeClr val="accent4">
              <a:lumMod val="75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Source Sans Pro"/>
                <a:ea typeface="+mn-ea"/>
                <a:cs typeface="+mn-cs"/>
              </a:rPr>
              <a:t>Upplevd self-efficacy kommer ifrån</a:t>
            </a:r>
          </a:p>
        </p:txBody>
      </p:sp>
      <p:sp>
        <p:nvSpPr>
          <p:cNvPr id="3" name="Rektangel: rundade hörn 2">
            <a:extLst>
              <a:ext uri="{FF2B5EF4-FFF2-40B4-BE49-F238E27FC236}">
                <a16:creationId xmlns:a16="http://schemas.microsoft.com/office/drawing/2014/main" id="{08F3ED7E-FCDD-48C4-8AE5-4277583DF2D3}"/>
              </a:ext>
            </a:extLst>
          </p:cNvPr>
          <p:cNvSpPr/>
          <p:nvPr/>
        </p:nvSpPr>
        <p:spPr>
          <a:xfrm>
            <a:off x="7353386" y="1173382"/>
            <a:ext cx="1965407" cy="4873785"/>
          </a:xfrm>
          <a:prstGeom prst="roundRect">
            <a:avLst/>
          </a:prstGeom>
          <a:l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Source Sans Pro"/>
                <a:ea typeface="+mn-ea"/>
                <a:cs typeface="+mn-cs"/>
              </a:rPr>
              <a:t>att du är villig att sätta upp ett mål – och se potentiellt misslyckande som  en erfarenhet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Source Sans Pro"/>
                <a:ea typeface="+mn-ea"/>
                <a:cs typeface="+mn-cs"/>
              </a:rPr>
              <a:t>att du investerar den energi som krävs för att ta dig framåt  -  </a:t>
            </a:r>
            <a:r>
              <a:rPr kumimoji="0" lang="sv-SE" sz="1300" b="0" i="0" u="none" strike="noStrike" kern="1200" cap="none" spc="0" normalizeH="0" baseline="0" noProof="0" dirty="0" err="1">
                <a:ln>
                  <a:noFill/>
                </a:ln>
                <a:solidFill>
                  <a:prstClr val="black"/>
                </a:solidFill>
                <a:effectLst/>
                <a:uLnTx/>
                <a:uFillTx/>
                <a:latin typeface="Source Sans Pro"/>
                <a:ea typeface="+mn-ea"/>
                <a:cs typeface="+mn-cs"/>
              </a:rPr>
              <a:t>engage</a:t>
            </a:r>
            <a:r>
              <a:rPr kumimoji="0" lang="sv-SE" sz="1300" b="0" i="0" u="none" strike="noStrike" kern="1200" cap="none" spc="0" normalizeH="0" baseline="0" noProof="0" dirty="0">
                <a:ln>
                  <a:noFill/>
                </a:ln>
                <a:solidFill>
                  <a:prstClr val="black"/>
                </a:solidFill>
                <a:effectLst/>
                <a:uLnTx/>
                <a:uFillTx/>
                <a:latin typeface="Source Sans Pro"/>
                <a:ea typeface="+mn-ea"/>
                <a:cs typeface="+mn-cs"/>
              </a:rPr>
              <a:t>- </a:t>
            </a:r>
            <a:r>
              <a:rPr kumimoji="0" lang="sv-SE" sz="1300" b="0" i="0" u="none" strike="noStrike" kern="1200" cap="none" spc="0" normalizeH="0" baseline="0" noProof="0" dirty="0" err="1">
                <a:ln>
                  <a:noFill/>
                </a:ln>
                <a:solidFill>
                  <a:prstClr val="black"/>
                </a:solidFill>
                <a:effectLst/>
                <a:uLnTx/>
                <a:uFillTx/>
                <a:latin typeface="Source Sans Pro"/>
                <a:ea typeface="+mn-ea"/>
                <a:cs typeface="+mn-cs"/>
              </a:rPr>
              <a:t>mang</a:t>
            </a:r>
            <a:endParaRPr kumimoji="0" lang="sv-SE" sz="1300" b="0" i="0" u="none" strike="noStrike" kern="1200" cap="none" spc="0" normalizeH="0" baseline="0" noProof="0" dirty="0">
              <a:ln>
                <a:noFill/>
              </a:ln>
              <a:solidFill>
                <a:prstClr val="black"/>
              </a:solidFill>
              <a:effectLst/>
              <a:uLnTx/>
              <a:uFillTx/>
              <a:latin typeface="Source Sans Pro"/>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Source Sans Pro"/>
                <a:ea typeface="+mn-ea"/>
                <a:cs typeface="+mn-cs"/>
              </a:rPr>
              <a:t>att du inte tappar modet om du stöter på motgångar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Source Sans Pro"/>
                <a:ea typeface="+mn-ea"/>
                <a:cs typeface="+mn-cs"/>
              </a:rPr>
              <a:t>att du får en positivare bild av din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Source Sans Pro"/>
                <a:ea typeface="+mn-ea"/>
                <a:cs typeface="+mn-cs"/>
              </a:rPr>
              <a:t>att du hanterar stress och jobbiga känslor på ett bättre sätt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00" b="0" i="0" u="none" strike="noStrike" kern="1200" cap="none" spc="0" normalizeH="0" baseline="0" noProof="0" dirty="0">
                <a:ln>
                  <a:noFill/>
                </a:ln>
                <a:solidFill>
                  <a:prstClr val="black"/>
                </a:solidFill>
                <a:effectLst/>
                <a:uLnTx/>
                <a:uFillTx/>
                <a:latin typeface="Source Sans Pro"/>
                <a:ea typeface="+mn-ea"/>
                <a:cs typeface="+mn-cs"/>
              </a:rPr>
              <a:t>att du har lättare att återhämta dig efter ansträngning/ uppvarvning</a:t>
            </a:r>
          </a:p>
        </p:txBody>
      </p:sp>
      <p:cxnSp>
        <p:nvCxnSpPr>
          <p:cNvPr id="13" name="Rak pilkoppling 12">
            <a:extLst>
              <a:ext uri="{FF2B5EF4-FFF2-40B4-BE49-F238E27FC236}">
                <a16:creationId xmlns:a16="http://schemas.microsoft.com/office/drawing/2014/main" id="{8259C304-666E-4567-8509-739E61E08815}"/>
              </a:ext>
            </a:extLst>
          </p:cNvPr>
          <p:cNvCxnSpPr>
            <a:cxnSpLocks/>
            <a:stCxn id="17" idx="3"/>
          </p:cNvCxnSpPr>
          <p:nvPr/>
        </p:nvCxnSpPr>
        <p:spPr>
          <a:xfrm>
            <a:off x="4952489" y="1575551"/>
            <a:ext cx="162015" cy="0"/>
          </a:xfrm>
          <a:prstGeom prst="straightConnector1">
            <a:avLst/>
          </a:prstGeom>
          <a:ln>
            <a:solidFill>
              <a:schemeClr val="accent5">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31" name="Rak pilkoppling 30">
            <a:extLst>
              <a:ext uri="{FF2B5EF4-FFF2-40B4-BE49-F238E27FC236}">
                <a16:creationId xmlns:a16="http://schemas.microsoft.com/office/drawing/2014/main" id="{8FDD2A63-379A-40A1-BCC1-C518A692CB0D}"/>
              </a:ext>
            </a:extLst>
          </p:cNvPr>
          <p:cNvCxnSpPr>
            <a:cxnSpLocks/>
          </p:cNvCxnSpPr>
          <p:nvPr/>
        </p:nvCxnSpPr>
        <p:spPr>
          <a:xfrm>
            <a:off x="4952489" y="2574618"/>
            <a:ext cx="162015" cy="0"/>
          </a:xfrm>
          <a:prstGeom prst="straightConnector1">
            <a:avLst/>
          </a:prstGeom>
          <a:ln>
            <a:solidFill>
              <a:schemeClr val="accent5">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32" name="Rak pilkoppling 31">
            <a:extLst>
              <a:ext uri="{FF2B5EF4-FFF2-40B4-BE49-F238E27FC236}">
                <a16:creationId xmlns:a16="http://schemas.microsoft.com/office/drawing/2014/main" id="{0E989452-DBE9-4B69-9890-E6237DC18F00}"/>
              </a:ext>
            </a:extLst>
          </p:cNvPr>
          <p:cNvCxnSpPr>
            <a:cxnSpLocks/>
          </p:cNvCxnSpPr>
          <p:nvPr/>
        </p:nvCxnSpPr>
        <p:spPr>
          <a:xfrm>
            <a:off x="4952488" y="3603419"/>
            <a:ext cx="162015" cy="0"/>
          </a:xfrm>
          <a:prstGeom prst="straightConnector1">
            <a:avLst/>
          </a:prstGeom>
          <a:ln>
            <a:solidFill>
              <a:schemeClr val="accent5">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33" name="Rak pilkoppling 32">
            <a:extLst>
              <a:ext uri="{FF2B5EF4-FFF2-40B4-BE49-F238E27FC236}">
                <a16:creationId xmlns:a16="http://schemas.microsoft.com/office/drawing/2014/main" id="{9E468019-6A19-4465-8119-948EAD2B8462}"/>
              </a:ext>
            </a:extLst>
          </p:cNvPr>
          <p:cNvCxnSpPr>
            <a:cxnSpLocks/>
          </p:cNvCxnSpPr>
          <p:nvPr/>
        </p:nvCxnSpPr>
        <p:spPr>
          <a:xfrm>
            <a:off x="4952489" y="4626937"/>
            <a:ext cx="162015" cy="0"/>
          </a:xfrm>
          <a:prstGeom prst="straightConnector1">
            <a:avLst/>
          </a:prstGeom>
          <a:ln>
            <a:solidFill>
              <a:schemeClr val="accent5">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34" name="Rak pilkoppling 33">
            <a:extLst>
              <a:ext uri="{FF2B5EF4-FFF2-40B4-BE49-F238E27FC236}">
                <a16:creationId xmlns:a16="http://schemas.microsoft.com/office/drawing/2014/main" id="{8114A203-39A7-441E-AEF8-B74D8D21EAF2}"/>
              </a:ext>
            </a:extLst>
          </p:cNvPr>
          <p:cNvCxnSpPr>
            <a:cxnSpLocks/>
          </p:cNvCxnSpPr>
          <p:nvPr/>
        </p:nvCxnSpPr>
        <p:spPr>
          <a:xfrm>
            <a:off x="4952489" y="5659871"/>
            <a:ext cx="162015" cy="0"/>
          </a:xfrm>
          <a:prstGeom prst="straightConnector1">
            <a:avLst/>
          </a:prstGeom>
          <a:ln>
            <a:solidFill>
              <a:schemeClr val="accent5">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35" name="Rak pilkoppling 34">
            <a:extLst>
              <a:ext uri="{FF2B5EF4-FFF2-40B4-BE49-F238E27FC236}">
                <a16:creationId xmlns:a16="http://schemas.microsoft.com/office/drawing/2014/main" id="{85C39605-2659-4DB6-ABBE-7F76EB64FB3D}"/>
              </a:ext>
            </a:extLst>
          </p:cNvPr>
          <p:cNvCxnSpPr>
            <a:cxnSpLocks/>
          </p:cNvCxnSpPr>
          <p:nvPr/>
        </p:nvCxnSpPr>
        <p:spPr>
          <a:xfrm>
            <a:off x="9318793" y="3610268"/>
            <a:ext cx="162015" cy="0"/>
          </a:xfrm>
          <a:prstGeom prst="straightConnector1">
            <a:avLst/>
          </a:prstGeom>
          <a:ln>
            <a:solidFill>
              <a:schemeClr val="accent5">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25" name="Platshållare för innehåll 10">
            <a:extLst>
              <a:ext uri="{FF2B5EF4-FFF2-40B4-BE49-F238E27FC236}">
                <a16:creationId xmlns:a16="http://schemas.microsoft.com/office/drawing/2014/main" id="{A6BE25FC-FC89-429D-AD38-1FBCDAF71DE6}"/>
              </a:ext>
            </a:extLst>
          </p:cNvPr>
          <p:cNvSpPr txBox="1">
            <a:spLocks/>
          </p:cNvSpPr>
          <p:nvPr/>
        </p:nvSpPr>
        <p:spPr>
          <a:xfrm>
            <a:off x="5917691" y="267794"/>
            <a:ext cx="3453312" cy="578170"/>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400" kern="1200">
                <a:solidFill>
                  <a:schemeClr val="dk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dk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dk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dk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dk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Source Sans Pro" panose="020B0503030403020204" pitchFamily="34" charset="0"/>
                <a:ea typeface="+mn-ea"/>
                <a:cs typeface="+mn-cs"/>
              </a:rPr>
              <a:t>En persons subjektiva tilltro till sin egen förmåga att klara en specifik uppgift/handling eller besvärlig situation</a:t>
            </a:r>
          </a:p>
        </p:txBody>
      </p:sp>
      <p:sp>
        <p:nvSpPr>
          <p:cNvPr id="26" name="Rektangel 25">
            <a:extLst>
              <a:ext uri="{FF2B5EF4-FFF2-40B4-BE49-F238E27FC236}">
                <a16:creationId xmlns:a16="http://schemas.microsoft.com/office/drawing/2014/main" id="{692569A5-2AF5-4A4C-B313-EEF8347AE7AC}"/>
              </a:ext>
            </a:extLst>
          </p:cNvPr>
          <p:cNvSpPr/>
          <p:nvPr/>
        </p:nvSpPr>
        <p:spPr>
          <a:xfrm>
            <a:off x="10119989" y="136525"/>
            <a:ext cx="1885603" cy="1011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26336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E6A8325-38D7-4477-8781-A77D3B0DB014}"/>
              </a:ext>
            </a:extLst>
          </p:cNvPr>
          <p:cNvSpPr>
            <a:spLocks noGrp="1"/>
          </p:cNvSpPr>
          <p:nvPr>
            <p:ph type="sldNum" sz="quarter" idx="12"/>
          </p:nvPr>
        </p:nvSpPr>
        <p:spPr/>
        <p:txBody>
          <a:bodyPr/>
          <a:lstStyle/>
          <a:p>
            <a:fld id="{D02B33C2-54EE-4A44-9B78-6F01870CE737}" type="slidenum">
              <a:rPr lang="sv-SE" smtClean="0"/>
              <a:t>6</a:t>
            </a:fld>
            <a:endParaRPr lang="sv-SE"/>
          </a:p>
        </p:txBody>
      </p:sp>
      <p:sp>
        <p:nvSpPr>
          <p:cNvPr id="5" name="Rektangel 4">
            <a:extLst>
              <a:ext uri="{FF2B5EF4-FFF2-40B4-BE49-F238E27FC236}">
                <a16:creationId xmlns:a16="http://schemas.microsoft.com/office/drawing/2014/main" id="{812BF6CA-9491-448D-8B8A-FF254B60E21F}"/>
              </a:ext>
            </a:extLst>
          </p:cNvPr>
          <p:cNvSpPr/>
          <p:nvPr/>
        </p:nvSpPr>
        <p:spPr>
          <a:xfrm>
            <a:off x="1367161" y="6285390"/>
            <a:ext cx="9254643" cy="43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UAFS06\Home$\i\irene.nyman\Skrivbord\logo_ny.gif">
            <a:extLst>
              <a:ext uri="{FF2B5EF4-FFF2-40B4-BE49-F238E27FC236}">
                <a16:creationId xmlns:a16="http://schemas.microsoft.com/office/drawing/2014/main" id="{ECB887E4-3946-461E-91A2-C34612CE50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70196" y="6378966"/>
            <a:ext cx="1266825" cy="254000"/>
          </a:xfrm>
          <a:prstGeom prst="rect">
            <a:avLst/>
          </a:prstGeom>
          <a:noFill/>
          <a:ln>
            <a:noFill/>
          </a:ln>
        </p:spPr>
      </p:pic>
      <p:pic>
        <p:nvPicPr>
          <p:cNvPr id="7" name="Bild 6">
            <a:extLst>
              <a:ext uri="{FF2B5EF4-FFF2-40B4-BE49-F238E27FC236}">
                <a16:creationId xmlns:a16="http://schemas.microsoft.com/office/drawing/2014/main" id="{201BCA46-0C40-4AFE-A119-0121AE99C4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1169" y="6383245"/>
            <a:ext cx="1815032" cy="226879"/>
          </a:xfrm>
          <a:prstGeom prst="rect">
            <a:avLst/>
          </a:prstGeom>
        </p:spPr>
      </p:pic>
      <p:pic>
        <p:nvPicPr>
          <p:cNvPr id="8" name="Bildobjekt 7">
            <a:extLst>
              <a:ext uri="{FF2B5EF4-FFF2-40B4-BE49-F238E27FC236}">
                <a16:creationId xmlns:a16="http://schemas.microsoft.com/office/drawing/2014/main" id="{A011D62D-1140-49D4-8400-8F494EAC6B9D}"/>
              </a:ext>
            </a:extLst>
          </p:cNvPr>
          <p:cNvPicPr>
            <a:picLocks noChangeAspect="1"/>
          </p:cNvPicPr>
          <p:nvPr/>
        </p:nvPicPr>
        <p:blipFill>
          <a:blip r:embed="rId6"/>
          <a:stretch>
            <a:fillRect/>
          </a:stretch>
        </p:blipFill>
        <p:spPr>
          <a:xfrm>
            <a:off x="4748652" y="6392565"/>
            <a:ext cx="1617568" cy="202640"/>
          </a:xfrm>
          <a:prstGeom prst="rect">
            <a:avLst/>
          </a:prstGeom>
        </p:spPr>
      </p:pic>
      <p:pic>
        <p:nvPicPr>
          <p:cNvPr id="9" name="Bildobjekt 8">
            <a:extLst>
              <a:ext uri="{FF2B5EF4-FFF2-40B4-BE49-F238E27FC236}">
                <a16:creationId xmlns:a16="http://schemas.microsoft.com/office/drawing/2014/main" id="{D387E814-76DF-44AD-875D-D59D49C57F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1003" y="6394982"/>
            <a:ext cx="1079365" cy="234921"/>
          </a:xfrm>
          <a:prstGeom prst="rect">
            <a:avLst/>
          </a:prstGeom>
        </p:spPr>
      </p:pic>
      <p:pic>
        <p:nvPicPr>
          <p:cNvPr id="10" name="Bild 9">
            <a:extLst>
              <a:ext uri="{FF2B5EF4-FFF2-40B4-BE49-F238E27FC236}">
                <a16:creationId xmlns:a16="http://schemas.microsoft.com/office/drawing/2014/main" id="{FF6A522C-1339-46BF-8D27-F1BB03C8C3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15192" y="6392565"/>
            <a:ext cx="734708" cy="264760"/>
          </a:xfrm>
          <a:prstGeom prst="rect">
            <a:avLst/>
          </a:prstGeom>
        </p:spPr>
      </p:pic>
      <p:graphicFrame>
        <p:nvGraphicFramePr>
          <p:cNvPr id="11" name="Tabell 11">
            <a:extLst>
              <a:ext uri="{FF2B5EF4-FFF2-40B4-BE49-F238E27FC236}">
                <a16:creationId xmlns:a16="http://schemas.microsoft.com/office/drawing/2014/main" id="{08BA4849-AC0F-4E67-93AA-AE3E7D045B99}"/>
              </a:ext>
            </a:extLst>
          </p:cNvPr>
          <p:cNvGraphicFramePr>
            <a:graphicFrameLocks noGrp="1"/>
          </p:cNvGraphicFramePr>
          <p:nvPr>
            <p:extLst>
              <p:ext uri="{D42A27DB-BD31-4B8C-83A1-F6EECF244321}">
                <p14:modId xmlns:p14="http://schemas.microsoft.com/office/powerpoint/2010/main" val="2096183102"/>
              </p:ext>
            </p:extLst>
          </p:nvPr>
        </p:nvGraphicFramePr>
        <p:xfrm>
          <a:off x="5427814" y="1103358"/>
          <a:ext cx="4254190" cy="4399280"/>
        </p:xfrm>
        <a:graphic>
          <a:graphicData uri="http://schemas.openxmlformats.org/drawingml/2006/table">
            <a:tbl>
              <a:tblPr firstRow="1" bandRow="1">
                <a:tableStyleId>{93296810-A885-4BE3-A3E7-6D5BEEA58F35}</a:tableStyleId>
              </a:tblPr>
              <a:tblGrid>
                <a:gridCol w="2127095">
                  <a:extLst>
                    <a:ext uri="{9D8B030D-6E8A-4147-A177-3AD203B41FA5}">
                      <a16:colId xmlns:a16="http://schemas.microsoft.com/office/drawing/2014/main" val="1841617543"/>
                    </a:ext>
                  </a:extLst>
                </a:gridCol>
                <a:gridCol w="2127095">
                  <a:extLst>
                    <a:ext uri="{9D8B030D-6E8A-4147-A177-3AD203B41FA5}">
                      <a16:colId xmlns:a16="http://schemas.microsoft.com/office/drawing/2014/main" val="3306866463"/>
                    </a:ext>
                  </a:extLst>
                </a:gridCol>
              </a:tblGrid>
              <a:tr h="312872">
                <a:tc>
                  <a:txBody>
                    <a:bodyPr/>
                    <a:lstStyle/>
                    <a:p>
                      <a:r>
                        <a:rPr lang="sv-SE" dirty="0"/>
                        <a:t>Avslutad till</a:t>
                      </a:r>
                    </a:p>
                  </a:txBody>
                  <a:tcPr/>
                </a:tc>
                <a:tc>
                  <a:txBody>
                    <a:bodyPr/>
                    <a:lstStyle/>
                    <a:p>
                      <a:r>
                        <a:rPr lang="sv-SE" dirty="0"/>
                        <a:t>Antal</a:t>
                      </a:r>
                    </a:p>
                  </a:txBody>
                  <a:tcPr/>
                </a:tc>
                <a:extLst>
                  <a:ext uri="{0D108BD9-81ED-4DB2-BD59-A6C34878D82A}">
                    <a16:rowId xmlns:a16="http://schemas.microsoft.com/office/drawing/2014/main" val="2144600387"/>
                  </a:ext>
                </a:extLst>
              </a:tr>
              <a:tr h="370840">
                <a:tc>
                  <a:txBody>
                    <a:bodyPr/>
                    <a:lstStyle/>
                    <a:p>
                      <a:r>
                        <a:rPr lang="sv-SE" dirty="0"/>
                        <a:t>Anställning</a:t>
                      </a:r>
                    </a:p>
                  </a:txBody>
                  <a:tcPr/>
                </a:tc>
                <a:tc>
                  <a:txBody>
                    <a:bodyPr/>
                    <a:lstStyle/>
                    <a:p>
                      <a:r>
                        <a:rPr lang="sv-SE" dirty="0"/>
                        <a:t>7</a:t>
                      </a:r>
                    </a:p>
                  </a:txBody>
                  <a:tcPr/>
                </a:tc>
                <a:extLst>
                  <a:ext uri="{0D108BD9-81ED-4DB2-BD59-A6C34878D82A}">
                    <a16:rowId xmlns:a16="http://schemas.microsoft.com/office/drawing/2014/main" val="2856577079"/>
                  </a:ext>
                </a:extLst>
              </a:tr>
              <a:tr h="370840">
                <a:tc>
                  <a:txBody>
                    <a:bodyPr/>
                    <a:lstStyle/>
                    <a:p>
                      <a:r>
                        <a:rPr lang="sv-SE" dirty="0"/>
                        <a:t>Studier</a:t>
                      </a:r>
                    </a:p>
                  </a:txBody>
                  <a:tcPr/>
                </a:tc>
                <a:tc>
                  <a:txBody>
                    <a:bodyPr/>
                    <a:lstStyle/>
                    <a:p>
                      <a:r>
                        <a:rPr lang="sv-SE" dirty="0"/>
                        <a:t>9</a:t>
                      </a:r>
                    </a:p>
                  </a:txBody>
                  <a:tcPr/>
                </a:tc>
                <a:extLst>
                  <a:ext uri="{0D108BD9-81ED-4DB2-BD59-A6C34878D82A}">
                    <a16:rowId xmlns:a16="http://schemas.microsoft.com/office/drawing/2014/main" val="2542179416"/>
                  </a:ext>
                </a:extLst>
              </a:tr>
              <a:tr h="370840">
                <a:tc>
                  <a:txBody>
                    <a:bodyPr/>
                    <a:lstStyle/>
                    <a:p>
                      <a:r>
                        <a:rPr lang="sv-SE" dirty="0"/>
                        <a:t>Förstärkta samarbetet</a:t>
                      </a:r>
                    </a:p>
                  </a:txBody>
                  <a:tcPr/>
                </a:tc>
                <a:tc>
                  <a:txBody>
                    <a:bodyPr/>
                    <a:lstStyle/>
                    <a:p>
                      <a:r>
                        <a:rPr lang="sv-SE" dirty="0"/>
                        <a:t>3</a:t>
                      </a:r>
                    </a:p>
                  </a:txBody>
                  <a:tcPr/>
                </a:tc>
                <a:extLst>
                  <a:ext uri="{0D108BD9-81ED-4DB2-BD59-A6C34878D82A}">
                    <a16:rowId xmlns:a16="http://schemas.microsoft.com/office/drawing/2014/main" val="117711674"/>
                  </a:ext>
                </a:extLst>
              </a:tr>
              <a:tr h="370840">
                <a:tc>
                  <a:txBody>
                    <a:bodyPr/>
                    <a:lstStyle/>
                    <a:p>
                      <a:r>
                        <a:rPr lang="sv-SE" dirty="0"/>
                        <a:t>IPS</a:t>
                      </a:r>
                    </a:p>
                  </a:txBody>
                  <a:tcPr/>
                </a:tc>
                <a:tc>
                  <a:txBody>
                    <a:bodyPr/>
                    <a:lstStyle/>
                    <a:p>
                      <a:r>
                        <a:rPr lang="sv-SE" dirty="0"/>
                        <a:t>3</a:t>
                      </a:r>
                    </a:p>
                  </a:txBody>
                  <a:tcPr/>
                </a:tc>
                <a:extLst>
                  <a:ext uri="{0D108BD9-81ED-4DB2-BD59-A6C34878D82A}">
                    <a16:rowId xmlns:a16="http://schemas.microsoft.com/office/drawing/2014/main" val="1665293198"/>
                  </a:ext>
                </a:extLst>
              </a:tr>
              <a:tr h="370840">
                <a:tc>
                  <a:txBody>
                    <a:bodyPr/>
                    <a:lstStyle/>
                    <a:p>
                      <a:r>
                        <a:rPr lang="sv-SE" dirty="0"/>
                        <a:t>Annan </a:t>
                      </a:r>
                      <a:r>
                        <a:rPr lang="sv-SE" dirty="0" err="1"/>
                        <a:t>abetsförb</a:t>
                      </a:r>
                      <a:r>
                        <a:rPr lang="sv-SE" dirty="0"/>
                        <a:t>.</a:t>
                      </a:r>
                    </a:p>
                  </a:txBody>
                  <a:tcPr/>
                </a:tc>
                <a:tc>
                  <a:txBody>
                    <a:bodyPr/>
                    <a:lstStyle/>
                    <a:p>
                      <a:r>
                        <a:rPr lang="sv-SE" dirty="0"/>
                        <a:t>9</a:t>
                      </a:r>
                    </a:p>
                  </a:txBody>
                  <a:tcPr/>
                </a:tc>
                <a:extLst>
                  <a:ext uri="{0D108BD9-81ED-4DB2-BD59-A6C34878D82A}">
                    <a16:rowId xmlns:a16="http://schemas.microsoft.com/office/drawing/2014/main" val="242063097"/>
                  </a:ext>
                </a:extLst>
              </a:tr>
              <a:tr h="370840">
                <a:tc>
                  <a:txBody>
                    <a:bodyPr/>
                    <a:lstStyle/>
                    <a:p>
                      <a:r>
                        <a:rPr lang="sv-SE" dirty="0"/>
                        <a:t>Flyttat</a:t>
                      </a:r>
                    </a:p>
                  </a:txBody>
                  <a:tcPr/>
                </a:tc>
                <a:tc>
                  <a:txBody>
                    <a:bodyPr/>
                    <a:lstStyle/>
                    <a:p>
                      <a:r>
                        <a:rPr lang="sv-SE" dirty="0"/>
                        <a:t>3 </a:t>
                      </a:r>
                    </a:p>
                  </a:txBody>
                  <a:tcPr/>
                </a:tc>
                <a:extLst>
                  <a:ext uri="{0D108BD9-81ED-4DB2-BD59-A6C34878D82A}">
                    <a16:rowId xmlns:a16="http://schemas.microsoft.com/office/drawing/2014/main" val="1613626741"/>
                  </a:ext>
                </a:extLst>
              </a:tr>
              <a:tr h="370840">
                <a:tc>
                  <a:txBody>
                    <a:bodyPr/>
                    <a:lstStyle/>
                    <a:p>
                      <a:r>
                        <a:rPr lang="sv-SE" dirty="0"/>
                        <a:t>Åter hänvisande</a:t>
                      </a:r>
                    </a:p>
                  </a:txBody>
                  <a:tcPr/>
                </a:tc>
                <a:tc>
                  <a:txBody>
                    <a:bodyPr/>
                    <a:lstStyle/>
                    <a:p>
                      <a:r>
                        <a:rPr lang="sv-SE" dirty="0"/>
                        <a:t>11</a:t>
                      </a:r>
                    </a:p>
                  </a:txBody>
                  <a:tcPr/>
                </a:tc>
                <a:extLst>
                  <a:ext uri="{0D108BD9-81ED-4DB2-BD59-A6C34878D82A}">
                    <a16:rowId xmlns:a16="http://schemas.microsoft.com/office/drawing/2014/main" val="2142304316"/>
                  </a:ext>
                </a:extLst>
              </a:tr>
              <a:tr h="370840">
                <a:tc>
                  <a:txBody>
                    <a:bodyPr/>
                    <a:lstStyle/>
                    <a:p>
                      <a:endParaRPr lang="sv-SE" dirty="0"/>
                    </a:p>
                  </a:txBody>
                  <a:tcPr/>
                </a:tc>
                <a:tc>
                  <a:txBody>
                    <a:bodyPr/>
                    <a:lstStyle/>
                    <a:p>
                      <a:endParaRPr lang="sv-SE" dirty="0"/>
                    </a:p>
                  </a:txBody>
                  <a:tcPr/>
                </a:tc>
                <a:extLst>
                  <a:ext uri="{0D108BD9-81ED-4DB2-BD59-A6C34878D82A}">
                    <a16:rowId xmlns:a16="http://schemas.microsoft.com/office/drawing/2014/main" val="4075351241"/>
                  </a:ext>
                </a:extLst>
              </a:tr>
              <a:tr h="370840">
                <a:tc>
                  <a:txBody>
                    <a:bodyPr/>
                    <a:lstStyle/>
                    <a:p>
                      <a:r>
                        <a:rPr lang="sv-SE" dirty="0"/>
                        <a:t>Insatstid</a:t>
                      </a:r>
                    </a:p>
                  </a:txBody>
                  <a:tcPr/>
                </a:tc>
                <a:tc>
                  <a:txBody>
                    <a:bodyPr/>
                    <a:lstStyle/>
                    <a:p>
                      <a:r>
                        <a:rPr lang="sv-SE" dirty="0"/>
                        <a:t>12,1 mån</a:t>
                      </a:r>
                    </a:p>
                  </a:txBody>
                  <a:tcPr/>
                </a:tc>
                <a:extLst>
                  <a:ext uri="{0D108BD9-81ED-4DB2-BD59-A6C34878D82A}">
                    <a16:rowId xmlns:a16="http://schemas.microsoft.com/office/drawing/2014/main" val="2877588123"/>
                  </a:ext>
                </a:extLst>
              </a:tr>
              <a:tr h="370840">
                <a:tc>
                  <a:txBody>
                    <a:bodyPr/>
                    <a:lstStyle/>
                    <a:p>
                      <a:r>
                        <a:rPr lang="sv-SE" sz="1100" dirty="0"/>
                        <a:t>*Personer kan figurera i flera kategorier eller avslutats  deltid.</a:t>
                      </a:r>
                    </a:p>
                  </a:txBody>
                  <a:tcPr/>
                </a:tc>
                <a:tc>
                  <a:txBody>
                    <a:bodyPr/>
                    <a:lstStyle/>
                    <a:p>
                      <a:endParaRPr lang="sv-SE" dirty="0"/>
                    </a:p>
                  </a:txBody>
                  <a:tcPr/>
                </a:tc>
                <a:extLst>
                  <a:ext uri="{0D108BD9-81ED-4DB2-BD59-A6C34878D82A}">
                    <a16:rowId xmlns:a16="http://schemas.microsoft.com/office/drawing/2014/main" val="4029626296"/>
                  </a:ext>
                </a:extLst>
              </a:tr>
            </a:tbl>
          </a:graphicData>
        </a:graphic>
      </p:graphicFrame>
      <p:sp>
        <p:nvSpPr>
          <p:cNvPr id="3" name="Ellips 2">
            <a:extLst>
              <a:ext uri="{FF2B5EF4-FFF2-40B4-BE49-F238E27FC236}">
                <a16:creationId xmlns:a16="http://schemas.microsoft.com/office/drawing/2014/main" id="{6118DA02-335D-4C5A-BE04-48CBDEA04148}"/>
              </a:ext>
            </a:extLst>
          </p:cNvPr>
          <p:cNvSpPr/>
          <p:nvPr/>
        </p:nvSpPr>
        <p:spPr>
          <a:xfrm>
            <a:off x="6783152" y="887545"/>
            <a:ext cx="724829" cy="73598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dirty="0"/>
              <a:t>41</a:t>
            </a:r>
          </a:p>
        </p:txBody>
      </p:sp>
      <p:sp>
        <p:nvSpPr>
          <p:cNvPr id="12" name="Rektangel 11">
            <a:extLst>
              <a:ext uri="{FF2B5EF4-FFF2-40B4-BE49-F238E27FC236}">
                <a16:creationId xmlns:a16="http://schemas.microsoft.com/office/drawing/2014/main" id="{D7E780F0-AC48-4A1C-860D-B866479D286C}"/>
              </a:ext>
            </a:extLst>
          </p:cNvPr>
          <p:cNvSpPr/>
          <p:nvPr/>
        </p:nvSpPr>
        <p:spPr>
          <a:xfrm>
            <a:off x="1930400" y="1708578"/>
            <a:ext cx="2019300" cy="2603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De allra flesta har eller har haft aktivitet i form av arbetsträning eller provat på studier – ibland vid fler än ett tillfälle</a:t>
            </a:r>
          </a:p>
        </p:txBody>
      </p:sp>
      <p:sp>
        <p:nvSpPr>
          <p:cNvPr id="13" name="Ellips 12">
            <a:extLst>
              <a:ext uri="{FF2B5EF4-FFF2-40B4-BE49-F238E27FC236}">
                <a16:creationId xmlns:a16="http://schemas.microsoft.com/office/drawing/2014/main" id="{B39AE701-0EC6-4E51-A6FC-D8D140E3D031}"/>
              </a:ext>
            </a:extLst>
          </p:cNvPr>
          <p:cNvSpPr/>
          <p:nvPr/>
        </p:nvSpPr>
        <p:spPr>
          <a:xfrm>
            <a:off x="1930400" y="1293801"/>
            <a:ext cx="724829" cy="73598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dirty="0"/>
              <a:t>86</a:t>
            </a:r>
          </a:p>
        </p:txBody>
      </p:sp>
      <p:sp>
        <p:nvSpPr>
          <p:cNvPr id="14" name="Ellips 13">
            <a:extLst>
              <a:ext uri="{FF2B5EF4-FFF2-40B4-BE49-F238E27FC236}">
                <a16:creationId xmlns:a16="http://schemas.microsoft.com/office/drawing/2014/main" id="{BFD6787F-E913-4018-88DB-2B2C29F6FFEC}"/>
              </a:ext>
            </a:extLst>
          </p:cNvPr>
          <p:cNvSpPr/>
          <p:nvPr/>
        </p:nvSpPr>
        <p:spPr>
          <a:xfrm>
            <a:off x="8738952" y="1461238"/>
            <a:ext cx="855898" cy="73598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39%</a:t>
            </a:r>
          </a:p>
        </p:txBody>
      </p:sp>
    </p:spTree>
    <p:extLst>
      <p:ext uri="{BB962C8B-B14F-4D97-AF65-F5344CB8AC3E}">
        <p14:creationId xmlns:p14="http://schemas.microsoft.com/office/powerpoint/2010/main" val="143426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E6A8325-38D7-4477-8781-A77D3B0DB014}"/>
              </a:ext>
            </a:extLst>
          </p:cNvPr>
          <p:cNvSpPr>
            <a:spLocks noGrp="1"/>
          </p:cNvSpPr>
          <p:nvPr>
            <p:ph type="sldNum" sz="quarter" idx="12"/>
          </p:nvPr>
        </p:nvSpPr>
        <p:spPr/>
        <p:txBody>
          <a:bodyPr/>
          <a:lstStyle/>
          <a:p>
            <a:fld id="{D02B33C2-54EE-4A44-9B78-6F01870CE737}" type="slidenum">
              <a:rPr lang="sv-SE" smtClean="0"/>
              <a:t>7</a:t>
            </a:fld>
            <a:endParaRPr lang="sv-SE"/>
          </a:p>
        </p:txBody>
      </p:sp>
      <p:sp>
        <p:nvSpPr>
          <p:cNvPr id="5" name="Rektangel 4">
            <a:extLst>
              <a:ext uri="{FF2B5EF4-FFF2-40B4-BE49-F238E27FC236}">
                <a16:creationId xmlns:a16="http://schemas.microsoft.com/office/drawing/2014/main" id="{812BF6CA-9491-448D-8B8A-FF254B60E21F}"/>
              </a:ext>
            </a:extLst>
          </p:cNvPr>
          <p:cNvSpPr/>
          <p:nvPr/>
        </p:nvSpPr>
        <p:spPr>
          <a:xfrm>
            <a:off x="1367161" y="6285390"/>
            <a:ext cx="9254643" cy="43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UAFS06\Home$\i\irene.nyman\Skrivbord\logo_ny.gif">
            <a:extLst>
              <a:ext uri="{FF2B5EF4-FFF2-40B4-BE49-F238E27FC236}">
                <a16:creationId xmlns:a16="http://schemas.microsoft.com/office/drawing/2014/main" id="{ECB887E4-3946-461E-91A2-C34612CE50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70196" y="6378966"/>
            <a:ext cx="1266825" cy="254000"/>
          </a:xfrm>
          <a:prstGeom prst="rect">
            <a:avLst/>
          </a:prstGeom>
          <a:noFill/>
          <a:ln>
            <a:noFill/>
          </a:ln>
        </p:spPr>
      </p:pic>
      <p:pic>
        <p:nvPicPr>
          <p:cNvPr id="7" name="Bild 6">
            <a:extLst>
              <a:ext uri="{FF2B5EF4-FFF2-40B4-BE49-F238E27FC236}">
                <a16:creationId xmlns:a16="http://schemas.microsoft.com/office/drawing/2014/main" id="{201BCA46-0C40-4AFE-A119-0121AE99C4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1169" y="6383245"/>
            <a:ext cx="1815032" cy="226879"/>
          </a:xfrm>
          <a:prstGeom prst="rect">
            <a:avLst/>
          </a:prstGeom>
        </p:spPr>
      </p:pic>
      <p:pic>
        <p:nvPicPr>
          <p:cNvPr id="8" name="Bildobjekt 7">
            <a:extLst>
              <a:ext uri="{FF2B5EF4-FFF2-40B4-BE49-F238E27FC236}">
                <a16:creationId xmlns:a16="http://schemas.microsoft.com/office/drawing/2014/main" id="{A011D62D-1140-49D4-8400-8F494EAC6B9D}"/>
              </a:ext>
            </a:extLst>
          </p:cNvPr>
          <p:cNvPicPr>
            <a:picLocks noChangeAspect="1"/>
          </p:cNvPicPr>
          <p:nvPr/>
        </p:nvPicPr>
        <p:blipFill>
          <a:blip r:embed="rId6"/>
          <a:stretch>
            <a:fillRect/>
          </a:stretch>
        </p:blipFill>
        <p:spPr>
          <a:xfrm>
            <a:off x="4748652" y="6392565"/>
            <a:ext cx="1617568" cy="202640"/>
          </a:xfrm>
          <a:prstGeom prst="rect">
            <a:avLst/>
          </a:prstGeom>
        </p:spPr>
      </p:pic>
      <p:pic>
        <p:nvPicPr>
          <p:cNvPr id="9" name="Bildobjekt 8">
            <a:extLst>
              <a:ext uri="{FF2B5EF4-FFF2-40B4-BE49-F238E27FC236}">
                <a16:creationId xmlns:a16="http://schemas.microsoft.com/office/drawing/2014/main" id="{D387E814-76DF-44AD-875D-D59D49C57F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1003" y="6394982"/>
            <a:ext cx="1079365" cy="234921"/>
          </a:xfrm>
          <a:prstGeom prst="rect">
            <a:avLst/>
          </a:prstGeom>
        </p:spPr>
      </p:pic>
      <p:pic>
        <p:nvPicPr>
          <p:cNvPr id="10" name="Bild 9">
            <a:extLst>
              <a:ext uri="{FF2B5EF4-FFF2-40B4-BE49-F238E27FC236}">
                <a16:creationId xmlns:a16="http://schemas.microsoft.com/office/drawing/2014/main" id="{FF6A522C-1339-46BF-8D27-F1BB03C8C3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15192" y="6392565"/>
            <a:ext cx="734708" cy="264760"/>
          </a:xfrm>
          <a:prstGeom prst="rect">
            <a:avLst/>
          </a:prstGeom>
        </p:spPr>
      </p:pic>
      <p:sp>
        <p:nvSpPr>
          <p:cNvPr id="2" name="textruta 1">
            <a:extLst>
              <a:ext uri="{FF2B5EF4-FFF2-40B4-BE49-F238E27FC236}">
                <a16:creationId xmlns:a16="http://schemas.microsoft.com/office/drawing/2014/main" id="{0F9BBF4E-08C4-4AB8-A59E-F767A35A7220}"/>
              </a:ext>
            </a:extLst>
          </p:cNvPr>
          <p:cNvSpPr txBox="1"/>
          <p:nvPr/>
        </p:nvSpPr>
        <p:spPr>
          <a:xfrm>
            <a:off x="4308144" y="2552621"/>
            <a:ext cx="5226050" cy="1569660"/>
          </a:xfrm>
          <a:prstGeom prst="rect">
            <a:avLst/>
          </a:prstGeom>
          <a:noFill/>
        </p:spPr>
        <p:txBody>
          <a:bodyPr wrap="square" rtlCol="0">
            <a:spAutoFit/>
          </a:bodyPr>
          <a:lstStyle/>
          <a:p>
            <a:r>
              <a:rPr lang="sv-SE" sz="9600" dirty="0"/>
              <a:t>Redo?</a:t>
            </a:r>
          </a:p>
        </p:txBody>
      </p:sp>
      <p:sp>
        <p:nvSpPr>
          <p:cNvPr id="3" name="textruta 2">
            <a:extLst>
              <a:ext uri="{FF2B5EF4-FFF2-40B4-BE49-F238E27FC236}">
                <a16:creationId xmlns:a16="http://schemas.microsoft.com/office/drawing/2014/main" id="{1CF3C3F5-2FF1-4A9D-B70C-7F27BA386059}"/>
              </a:ext>
            </a:extLst>
          </p:cNvPr>
          <p:cNvSpPr txBox="1"/>
          <p:nvPr/>
        </p:nvSpPr>
        <p:spPr>
          <a:xfrm>
            <a:off x="1771650" y="1562100"/>
            <a:ext cx="2977002" cy="369332"/>
          </a:xfrm>
          <a:prstGeom prst="rect">
            <a:avLst/>
          </a:prstGeom>
          <a:noFill/>
        </p:spPr>
        <p:txBody>
          <a:bodyPr wrap="square" rtlCol="0">
            <a:spAutoFit/>
          </a:bodyPr>
          <a:lstStyle/>
          <a:p>
            <a:r>
              <a:rPr lang="sv-SE" dirty="0"/>
              <a:t>Förrehabilitering?</a:t>
            </a:r>
          </a:p>
        </p:txBody>
      </p:sp>
      <p:sp>
        <p:nvSpPr>
          <p:cNvPr id="12" name="textruta 11">
            <a:extLst>
              <a:ext uri="{FF2B5EF4-FFF2-40B4-BE49-F238E27FC236}">
                <a16:creationId xmlns:a16="http://schemas.microsoft.com/office/drawing/2014/main" id="{9DBC1B79-E478-4932-A196-F07328C4F105}"/>
              </a:ext>
            </a:extLst>
          </p:cNvPr>
          <p:cNvSpPr txBox="1"/>
          <p:nvPr/>
        </p:nvSpPr>
        <p:spPr>
          <a:xfrm>
            <a:off x="1348520" y="4267200"/>
            <a:ext cx="2977002" cy="584775"/>
          </a:xfrm>
          <a:prstGeom prst="rect">
            <a:avLst/>
          </a:prstGeom>
          <a:noFill/>
        </p:spPr>
        <p:txBody>
          <a:bodyPr wrap="square" rtlCol="0">
            <a:spAutoFit/>
          </a:bodyPr>
          <a:lstStyle/>
          <a:p>
            <a:r>
              <a:rPr lang="sv-SE" sz="3200" dirty="0"/>
              <a:t>Trappsteg?</a:t>
            </a:r>
          </a:p>
        </p:txBody>
      </p:sp>
      <p:sp>
        <p:nvSpPr>
          <p:cNvPr id="14" name="textruta 13">
            <a:extLst>
              <a:ext uri="{FF2B5EF4-FFF2-40B4-BE49-F238E27FC236}">
                <a16:creationId xmlns:a16="http://schemas.microsoft.com/office/drawing/2014/main" id="{EEA2B9A9-6E7D-43D8-8C45-122D011DCD20}"/>
              </a:ext>
            </a:extLst>
          </p:cNvPr>
          <p:cNvSpPr txBox="1"/>
          <p:nvPr/>
        </p:nvSpPr>
        <p:spPr>
          <a:xfrm>
            <a:off x="7751320" y="1340860"/>
            <a:ext cx="3239365" cy="584775"/>
          </a:xfrm>
          <a:prstGeom prst="rect">
            <a:avLst/>
          </a:prstGeom>
          <a:noFill/>
        </p:spPr>
        <p:txBody>
          <a:bodyPr wrap="square" rtlCol="0">
            <a:spAutoFit/>
          </a:bodyPr>
          <a:lstStyle/>
          <a:p>
            <a:r>
              <a:rPr lang="sv-SE" sz="3200" dirty="0"/>
              <a:t>Individstöd?</a:t>
            </a:r>
          </a:p>
        </p:txBody>
      </p:sp>
      <p:sp>
        <p:nvSpPr>
          <p:cNvPr id="15" name="textruta 14">
            <a:extLst>
              <a:ext uri="{FF2B5EF4-FFF2-40B4-BE49-F238E27FC236}">
                <a16:creationId xmlns:a16="http://schemas.microsoft.com/office/drawing/2014/main" id="{D839CECA-D823-4F19-8051-C8BC4D86AC8D}"/>
              </a:ext>
            </a:extLst>
          </p:cNvPr>
          <p:cNvSpPr txBox="1"/>
          <p:nvPr/>
        </p:nvSpPr>
        <p:spPr>
          <a:xfrm>
            <a:off x="7828685" y="4009982"/>
            <a:ext cx="3239365" cy="584775"/>
          </a:xfrm>
          <a:prstGeom prst="rect">
            <a:avLst/>
          </a:prstGeom>
          <a:noFill/>
        </p:spPr>
        <p:txBody>
          <a:bodyPr wrap="square" rtlCol="0">
            <a:spAutoFit/>
          </a:bodyPr>
          <a:lstStyle/>
          <a:p>
            <a:r>
              <a:rPr lang="sv-SE" sz="3200" dirty="0"/>
              <a:t>Parallellt stöd?</a:t>
            </a:r>
          </a:p>
        </p:txBody>
      </p:sp>
      <p:sp>
        <p:nvSpPr>
          <p:cNvPr id="16" name="textruta 15">
            <a:extLst>
              <a:ext uri="{FF2B5EF4-FFF2-40B4-BE49-F238E27FC236}">
                <a16:creationId xmlns:a16="http://schemas.microsoft.com/office/drawing/2014/main" id="{E7158BC0-B6C4-4BD8-AC2A-F5C46440442D}"/>
              </a:ext>
            </a:extLst>
          </p:cNvPr>
          <p:cNvSpPr txBox="1"/>
          <p:nvPr/>
        </p:nvSpPr>
        <p:spPr>
          <a:xfrm>
            <a:off x="4399402" y="2407702"/>
            <a:ext cx="2977002" cy="584775"/>
          </a:xfrm>
          <a:prstGeom prst="rect">
            <a:avLst/>
          </a:prstGeom>
          <a:noFill/>
        </p:spPr>
        <p:txBody>
          <a:bodyPr wrap="square" rtlCol="0">
            <a:spAutoFit/>
          </a:bodyPr>
          <a:lstStyle/>
          <a:p>
            <a:r>
              <a:rPr lang="sv-SE" sz="3200" dirty="0"/>
              <a:t>Vem ska vara</a:t>
            </a:r>
          </a:p>
        </p:txBody>
      </p:sp>
    </p:spTree>
    <p:extLst>
      <p:ext uri="{BB962C8B-B14F-4D97-AF65-F5344CB8AC3E}">
        <p14:creationId xmlns:p14="http://schemas.microsoft.com/office/powerpoint/2010/main" val="18606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E6A8325-38D7-4477-8781-A77D3B0DB0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B33C2-54EE-4A44-9B78-6F01870CE737}"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ktangel 4">
            <a:extLst>
              <a:ext uri="{FF2B5EF4-FFF2-40B4-BE49-F238E27FC236}">
                <a16:creationId xmlns:a16="http://schemas.microsoft.com/office/drawing/2014/main" id="{812BF6CA-9491-448D-8B8A-FF254B60E21F}"/>
              </a:ext>
            </a:extLst>
          </p:cNvPr>
          <p:cNvSpPr/>
          <p:nvPr/>
        </p:nvSpPr>
        <p:spPr>
          <a:xfrm>
            <a:off x="1367161" y="6285390"/>
            <a:ext cx="9254643" cy="43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objekt 5" descr="\\UAFS06\Home$\i\irene.nyman\Skrivbord\logo_ny.gif">
            <a:extLst>
              <a:ext uri="{FF2B5EF4-FFF2-40B4-BE49-F238E27FC236}">
                <a16:creationId xmlns:a16="http://schemas.microsoft.com/office/drawing/2014/main" id="{ECB887E4-3946-461E-91A2-C34612CE50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70196" y="6378966"/>
            <a:ext cx="1266825" cy="254000"/>
          </a:xfrm>
          <a:prstGeom prst="rect">
            <a:avLst/>
          </a:prstGeom>
          <a:noFill/>
          <a:ln>
            <a:noFill/>
          </a:ln>
        </p:spPr>
      </p:pic>
      <p:pic>
        <p:nvPicPr>
          <p:cNvPr id="7" name="Bild 6">
            <a:extLst>
              <a:ext uri="{FF2B5EF4-FFF2-40B4-BE49-F238E27FC236}">
                <a16:creationId xmlns:a16="http://schemas.microsoft.com/office/drawing/2014/main" id="{201BCA46-0C40-4AFE-A119-0121AE99C4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1169" y="6383245"/>
            <a:ext cx="1815032" cy="226879"/>
          </a:xfrm>
          <a:prstGeom prst="rect">
            <a:avLst/>
          </a:prstGeom>
        </p:spPr>
      </p:pic>
      <p:pic>
        <p:nvPicPr>
          <p:cNvPr id="8" name="Bildobjekt 7">
            <a:extLst>
              <a:ext uri="{FF2B5EF4-FFF2-40B4-BE49-F238E27FC236}">
                <a16:creationId xmlns:a16="http://schemas.microsoft.com/office/drawing/2014/main" id="{A011D62D-1140-49D4-8400-8F494EAC6B9D}"/>
              </a:ext>
            </a:extLst>
          </p:cNvPr>
          <p:cNvPicPr>
            <a:picLocks noChangeAspect="1"/>
          </p:cNvPicPr>
          <p:nvPr/>
        </p:nvPicPr>
        <p:blipFill>
          <a:blip r:embed="rId6"/>
          <a:stretch>
            <a:fillRect/>
          </a:stretch>
        </p:blipFill>
        <p:spPr>
          <a:xfrm>
            <a:off x="4748652" y="6392565"/>
            <a:ext cx="1617568" cy="202640"/>
          </a:xfrm>
          <a:prstGeom prst="rect">
            <a:avLst/>
          </a:prstGeom>
        </p:spPr>
      </p:pic>
      <p:pic>
        <p:nvPicPr>
          <p:cNvPr id="9" name="Bildobjekt 8">
            <a:extLst>
              <a:ext uri="{FF2B5EF4-FFF2-40B4-BE49-F238E27FC236}">
                <a16:creationId xmlns:a16="http://schemas.microsoft.com/office/drawing/2014/main" id="{D387E814-76DF-44AD-875D-D59D49C57F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1003" y="6394982"/>
            <a:ext cx="1079365" cy="234921"/>
          </a:xfrm>
          <a:prstGeom prst="rect">
            <a:avLst/>
          </a:prstGeom>
        </p:spPr>
      </p:pic>
      <p:pic>
        <p:nvPicPr>
          <p:cNvPr id="10" name="Bild 9">
            <a:extLst>
              <a:ext uri="{FF2B5EF4-FFF2-40B4-BE49-F238E27FC236}">
                <a16:creationId xmlns:a16="http://schemas.microsoft.com/office/drawing/2014/main" id="{FF6A522C-1339-46BF-8D27-F1BB03C8C3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15192" y="6392565"/>
            <a:ext cx="734708" cy="264760"/>
          </a:xfrm>
          <a:prstGeom prst="rect">
            <a:avLst/>
          </a:prstGeom>
        </p:spPr>
      </p:pic>
      <p:pic>
        <p:nvPicPr>
          <p:cNvPr id="30" name="Bildobjekt 29">
            <a:extLst>
              <a:ext uri="{FF2B5EF4-FFF2-40B4-BE49-F238E27FC236}">
                <a16:creationId xmlns:a16="http://schemas.microsoft.com/office/drawing/2014/main" id="{9206DF40-F500-4825-AB91-B42CB7427EB0}"/>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6650"/>
                    </a14:imgEffect>
                    <a14:imgEffect>
                      <a14:saturation sat="400000"/>
                    </a14:imgEffect>
                  </a14:imgLayer>
                </a14:imgProps>
              </a:ext>
            </a:extLst>
          </a:blip>
          <a:stretch>
            <a:fillRect/>
          </a:stretch>
        </p:blipFill>
        <p:spPr>
          <a:xfrm>
            <a:off x="629363" y="1762394"/>
            <a:ext cx="4298053" cy="4298053"/>
          </a:xfrm>
          <a:prstGeom prst="rect">
            <a:avLst/>
          </a:prstGeom>
        </p:spPr>
      </p:pic>
      <p:pic>
        <p:nvPicPr>
          <p:cNvPr id="26" name="Bildobjekt 25">
            <a:extLst>
              <a:ext uri="{FF2B5EF4-FFF2-40B4-BE49-F238E27FC236}">
                <a16:creationId xmlns:a16="http://schemas.microsoft.com/office/drawing/2014/main" id="{AA40D86F-B00A-4BE8-A207-0BC05337D5F7}"/>
              </a:ext>
            </a:extLst>
          </p:cNvPr>
          <p:cNvPicPr>
            <a:picLocks noChangeAspect="1"/>
          </p:cNvPicPr>
          <p:nvPr/>
        </p:nvPicPr>
        <p:blipFill>
          <a:blip r:embed="rId12"/>
          <a:stretch>
            <a:fillRect/>
          </a:stretch>
        </p:blipFill>
        <p:spPr>
          <a:xfrm>
            <a:off x="2256475" y="2619978"/>
            <a:ext cx="3438442" cy="3438442"/>
          </a:xfrm>
          <a:prstGeom prst="rect">
            <a:avLst/>
          </a:prstGeom>
        </p:spPr>
      </p:pic>
      <p:pic>
        <p:nvPicPr>
          <p:cNvPr id="3" name="Bildobjekt 2">
            <a:extLst>
              <a:ext uri="{FF2B5EF4-FFF2-40B4-BE49-F238E27FC236}">
                <a16:creationId xmlns:a16="http://schemas.microsoft.com/office/drawing/2014/main" id="{9F8704FE-56A5-4015-8252-7221C2CD69DB}"/>
              </a:ext>
            </a:extLst>
          </p:cNvPr>
          <p:cNvPicPr>
            <a:picLocks noChangeAspect="1"/>
          </p:cNvPicPr>
          <p:nvPr/>
        </p:nvPicPr>
        <p:blipFill>
          <a:blip r:embed="rId13"/>
          <a:stretch>
            <a:fillRect/>
          </a:stretch>
        </p:blipFill>
        <p:spPr>
          <a:xfrm>
            <a:off x="3816323" y="3480128"/>
            <a:ext cx="2578832" cy="2578832"/>
          </a:xfrm>
          <a:prstGeom prst="rect">
            <a:avLst/>
          </a:prstGeom>
        </p:spPr>
      </p:pic>
      <p:pic>
        <p:nvPicPr>
          <p:cNvPr id="2" name="Bildobjekt 1">
            <a:extLst>
              <a:ext uri="{FF2B5EF4-FFF2-40B4-BE49-F238E27FC236}">
                <a16:creationId xmlns:a16="http://schemas.microsoft.com/office/drawing/2014/main" id="{9CEB0908-E707-4DC0-985E-0438B1A6420D}"/>
              </a:ext>
            </a:extLst>
          </p:cNvPr>
          <p:cNvPicPr>
            <a:picLocks noChangeAspect="1"/>
          </p:cNvPicPr>
          <p:nvPr/>
        </p:nvPicPr>
        <p:blipFill>
          <a:blip r:embed="rId14"/>
          <a:stretch>
            <a:fillRect/>
          </a:stretch>
        </p:blipFill>
        <p:spPr>
          <a:xfrm>
            <a:off x="5236389" y="4339199"/>
            <a:ext cx="1719221" cy="1719221"/>
          </a:xfrm>
          <a:prstGeom prst="rect">
            <a:avLst/>
          </a:prstGeom>
        </p:spPr>
      </p:pic>
      <p:sp>
        <p:nvSpPr>
          <p:cNvPr id="37" name="Pil: vänster 36">
            <a:extLst>
              <a:ext uri="{FF2B5EF4-FFF2-40B4-BE49-F238E27FC236}">
                <a16:creationId xmlns:a16="http://schemas.microsoft.com/office/drawing/2014/main" id="{FC3A31AC-46DB-4323-9359-4FDC3AE3B6F1}"/>
              </a:ext>
            </a:extLst>
          </p:cNvPr>
          <p:cNvSpPr/>
          <p:nvPr/>
        </p:nvSpPr>
        <p:spPr>
          <a:xfrm rot="20993787">
            <a:off x="4006133" y="912884"/>
            <a:ext cx="4762500" cy="141899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Regelverk, tolkningar, syn på arbetsförmåga, syn på anställningsbarhet, tillgång till insatser, samverkan mellan myndigheter och organisationer, bemötande</a:t>
            </a:r>
          </a:p>
        </p:txBody>
      </p:sp>
      <p:sp>
        <p:nvSpPr>
          <p:cNvPr id="38" name="Pil: vänster 37">
            <a:extLst>
              <a:ext uri="{FF2B5EF4-FFF2-40B4-BE49-F238E27FC236}">
                <a16:creationId xmlns:a16="http://schemas.microsoft.com/office/drawing/2014/main" id="{EDFC1674-3DB1-4D5D-91ED-E5EF782EE574}"/>
              </a:ext>
            </a:extLst>
          </p:cNvPr>
          <p:cNvSpPr/>
          <p:nvPr/>
        </p:nvSpPr>
        <p:spPr>
          <a:xfrm rot="20993787">
            <a:off x="5064526" y="1863188"/>
            <a:ext cx="4762500" cy="141899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Rehabiliteringsmöjligheter (bl.a. regler), tillgänglighet (väntetider, timing, uthållighet, professioner), samverkan, bemötande</a:t>
            </a:r>
          </a:p>
        </p:txBody>
      </p:sp>
      <p:sp>
        <p:nvSpPr>
          <p:cNvPr id="39" name="Pil: vänster 38">
            <a:extLst>
              <a:ext uri="{FF2B5EF4-FFF2-40B4-BE49-F238E27FC236}">
                <a16:creationId xmlns:a16="http://schemas.microsoft.com/office/drawing/2014/main" id="{FCE64B94-04B2-4277-BC1B-F28614081F6B}"/>
              </a:ext>
            </a:extLst>
          </p:cNvPr>
          <p:cNvSpPr/>
          <p:nvPr/>
        </p:nvSpPr>
        <p:spPr>
          <a:xfrm rot="20993787">
            <a:off x="6913551" y="3856183"/>
            <a:ext cx="4762500" cy="141899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Psykiska, känslomässiga, kognitiva, sociala och fysiska faktorer. Tilltro till den egna förmågan, förväntningar, kunskaper, erfarenheter, egenskaper, styrkor, närstående</a:t>
            </a:r>
          </a:p>
        </p:txBody>
      </p:sp>
      <p:sp>
        <p:nvSpPr>
          <p:cNvPr id="40" name="Pil: vänster 39">
            <a:extLst>
              <a:ext uri="{FF2B5EF4-FFF2-40B4-BE49-F238E27FC236}">
                <a16:creationId xmlns:a16="http://schemas.microsoft.com/office/drawing/2014/main" id="{7A1E5183-550E-4D6E-AC81-B355D214CE26}"/>
              </a:ext>
            </a:extLst>
          </p:cNvPr>
          <p:cNvSpPr/>
          <p:nvPr/>
        </p:nvSpPr>
        <p:spPr>
          <a:xfrm rot="20993787">
            <a:off x="6122918" y="2817722"/>
            <a:ext cx="4762500" cy="141899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Arbetsmiljö, arbetsuppgifter, omfattning, möjliggörande organisation och arbetsgivarstöd, kollegor, förväntningar </a:t>
            </a:r>
          </a:p>
        </p:txBody>
      </p:sp>
      <p:sp>
        <p:nvSpPr>
          <p:cNvPr id="41" name="Rektangel 40">
            <a:extLst>
              <a:ext uri="{FF2B5EF4-FFF2-40B4-BE49-F238E27FC236}">
                <a16:creationId xmlns:a16="http://schemas.microsoft.com/office/drawing/2014/main" id="{17ACC5CE-A650-42C5-AB46-BEE7012E8469}"/>
              </a:ext>
            </a:extLst>
          </p:cNvPr>
          <p:cNvSpPr/>
          <p:nvPr/>
        </p:nvSpPr>
        <p:spPr>
          <a:xfrm>
            <a:off x="367191" y="178069"/>
            <a:ext cx="675750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70AD47"/>
                </a:solidFill>
                <a:effectLst/>
                <a:uLnTx/>
                <a:uFillTx/>
                <a:latin typeface="Calibri" panose="020F0502020204030204"/>
                <a:ea typeface="+mn-ea"/>
                <a:cs typeface="+mn-cs"/>
              </a:rPr>
              <a:t>Arbetsförmåga ur ett ekologiskt perspektiv:</a:t>
            </a:r>
            <a:br>
              <a:rPr kumimoji="0" lang="sv-SE" sz="2000" b="1" i="0" u="none" strike="noStrike" kern="1200" cap="none" spc="0" normalizeH="0" baseline="0" noProof="0" dirty="0">
                <a:ln>
                  <a:noFill/>
                </a:ln>
                <a:solidFill>
                  <a:srgbClr val="70AD47"/>
                </a:solidFill>
                <a:effectLst/>
                <a:uLnTx/>
                <a:uFillTx/>
                <a:latin typeface="Calibri" panose="020F0502020204030204"/>
                <a:ea typeface="+mn-ea"/>
                <a:cs typeface="+mn-cs"/>
              </a:rPr>
            </a:br>
            <a:r>
              <a:rPr kumimoji="0" lang="sv-SE" sz="2000" b="1" i="0" u="none" strike="noStrike" kern="1200" cap="none" spc="0" normalizeH="0" baseline="0" noProof="0" dirty="0">
                <a:ln>
                  <a:noFill/>
                </a:ln>
                <a:solidFill>
                  <a:srgbClr val="70AD47"/>
                </a:solidFill>
                <a:effectLst/>
                <a:uLnTx/>
                <a:uFillTx/>
                <a:latin typeface="Calibri" panose="020F0502020204030204"/>
                <a:ea typeface="+mn-ea"/>
                <a:cs typeface="+mn-cs"/>
              </a:rPr>
              <a:t>Personens hälsotillstånd, resurser samt omgivningsfaktorer och samhällsresurser </a:t>
            </a:r>
          </a:p>
        </p:txBody>
      </p:sp>
      <p:sp>
        <p:nvSpPr>
          <p:cNvPr id="11" name="Pil: höger 10">
            <a:extLst>
              <a:ext uri="{FF2B5EF4-FFF2-40B4-BE49-F238E27FC236}">
                <a16:creationId xmlns:a16="http://schemas.microsoft.com/office/drawing/2014/main" id="{920FBFC7-9F31-432F-9C44-EC6610AFB8D6}"/>
              </a:ext>
            </a:extLst>
          </p:cNvPr>
          <p:cNvSpPr/>
          <p:nvPr/>
        </p:nvSpPr>
        <p:spPr>
          <a:xfrm rot="1437176">
            <a:off x="1367161" y="3688921"/>
            <a:ext cx="4400459" cy="64825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Ökad Self-efficacy</a:t>
            </a:r>
          </a:p>
        </p:txBody>
      </p:sp>
      <p:pic>
        <p:nvPicPr>
          <p:cNvPr id="13" name="Bildobjekt 12">
            <a:extLst>
              <a:ext uri="{FF2B5EF4-FFF2-40B4-BE49-F238E27FC236}">
                <a16:creationId xmlns:a16="http://schemas.microsoft.com/office/drawing/2014/main" id="{6763C12B-A1B3-4ECA-82FF-0C8B9B8755CF}"/>
              </a:ext>
            </a:extLst>
          </p:cNvPr>
          <p:cNvPicPr>
            <a:picLocks noChangeAspect="1"/>
          </p:cNvPicPr>
          <p:nvPr/>
        </p:nvPicPr>
        <p:blipFill>
          <a:blip r:embed="rId15"/>
          <a:stretch>
            <a:fillRect/>
          </a:stretch>
        </p:blipFill>
        <p:spPr>
          <a:xfrm>
            <a:off x="1965073" y="2006623"/>
            <a:ext cx="1465572" cy="701268"/>
          </a:xfrm>
          <a:prstGeom prst="rect">
            <a:avLst/>
          </a:prstGeom>
        </p:spPr>
      </p:pic>
      <p:sp>
        <p:nvSpPr>
          <p:cNvPr id="14" name="textruta 13">
            <a:extLst>
              <a:ext uri="{FF2B5EF4-FFF2-40B4-BE49-F238E27FC236}">
                <a16:creationId xmlns:a16="http://schemas.microsoft.com/office/drawing/2014/main" id="{DD886AC0-410F-488B-9336-DFCEDA49C2EC}"/>
              </a:ext>
            </a:extLst>
          </p:cNvPr>
          <p:cNvSpPr txBox="1"/>
          <p:nvPr/>
        </p:nvSpPr>
        <p:spPr>
          <a:xfrm>
            <a:off x="1986760" y="2058795"/>
            <a:ext cx="15523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rPr>
              <a:t>Sjukförsäkringssystem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rPr>
              <a:t>Regler för ekonomiskt bistånd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21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E6A8325-38D7-4477-8781-A77D3B0DB014}"/>
              </a:ext>
            </a:extLst>
          </p:cNvPr>
          <p:cNvSpPr>
            <a:spLocks noGrp="1"/>
          </p:cNvSpPr>
          <p:nvPr>
            <p:ph type="sldNum" sz="quarter" idx="12"/>
          </p:nvPr>
        </p:nvSpPr>
        <p:spPr/>
        <p:txBody>
          <a:bodyPr/>
          <a:lstStyle/>
          <a:p>
            <a:fld id="{D02B33C2-54EE-4A44-9B78-6F01870CE737}" type="slidenum">
              <a:rPr lang="sv-SE" smtClean="0"/>
              <a:t>9</a:t>
            </a:fld>
            <a:endParaRPr lang="sv-SE"/>
          </a:p>
        </p:txBody>
      </p:sp>
      <p:sp>
        <p:nvSpPr>
          <p:cNvPr id="5" name="Rektangel 4">
            <a:extLst>
              <a:ext uri="{FF2B5EF4-FFF2-40B4-BE49-F238E27FC236}">
                <a16:creationId xmlns:a16="http://schemas.microsoft.com/office/drawing/2014/main" id="{812BF6CA-9491-448D-8B8A-FF254B60E21F}"/>
              </a:ext>
            </a:extLst>
          </p:cNvPr>
          <p:cNvSpPr/>
          <p:nvPr/>
        </p:nvSpPr>
        <p:spPr>
          <a:xfrm>
            <a:off x="1367161" y="6285390"/>
            <a:ext cx="9254643" cy="43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UAFS06\Home$\i\irene.nyman\Skrivbord\logo_ny.gif">
            <a:extLst>
              <a:ext uri="{FF2B5EF4-FFF2-40B4-BE49-F238E27FC236}">
                <a16:creationId xmlns:a16="http://schemas.microsoft.com/office/drawing/2014/main" id="{ECB887E4-3946-461E-91A2-C34612CE50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70196" y="6378966"/>
            <a:ext cx="1266825" cy="254000"/>
          </a:xfrm>
          <a:prstGeom prst="rect">
            <a:avLst/>
          </a:prstGeom>
          <a:noFill/>
          <a:ln>
            <a:noFill/>
          </a:ln>
        </p:spPr>
      </p:pic>
      <p:pic>
        <p:nvPicPr>
          <p:cNvPr id="7" name="Bild 6">
            <a:extLst>
              <a:ext uri="{FF2B5EF4-FFF2-40B4-BE49-F238E27FC236}">
                <a16:creationId xmlns:a16="http://schemas.microsoft.com/office/drawing/2014/main" id="{201BCA46-0C40-4AFE-A119-0121AE99C4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1169" y="6383245"/>
            <a:ext cx="1815032" cy="226879"/>
          </a:xfrm>
          <a:prstGeom prst="rect">
            <a:avLst/>
          </a:prstGeom>
        </p:spPr>
      </p:pic>
      <p:pic>
        <p:nvPicPr>
          <p:cNvPr id="8" name="Bildobjekt 7">
            <a:extLst>
              <a:ext uri="{FF2B5EF4-FFF2-40B4-BE49-F238E27FC236}">
                <a16:creationId xmlns:a16="http://schemas.microsoft.com/office/drawing/2014/main" id="{A011D62D-1140-49D4-8400-8F494EAC6B9D}"/>
              </a:ext>
            </a:extLst>
          </p:cNvPr>
          <p:cNvPicPr>
            <a:picLocks noChangeAspect="1"/>
          </p:cNvPicPr>
          <p:nvPr/>
        </p:nvPicPr>
        <p:blipFill>
          <a:blip r:embed="rId6"/>
          <a:stretch>
            <a:fillRect/>
          </a:stretch>
        </p:blipFill>
        <p:spPr>
          <a:xfrm>
            <a:off x="4748652" y="6392565"/>
            <a:ext cx="1617568" cy="202640"/>
          </a:xfrm>
          <a:prstGeom prst="rect">
            <a:avLst/>
          </a:prstGeom>
        </p:spPr>
      </p:pic>
      <p:pic>
        <p:nvPicPr>
          <p:cNvPr id="9" name="Bildobjekt 8">
            <a:extLst>
              <a:ext uri="{FF2B5EF4-FFF2-40B4-BE49-F238E27FC236}">
                <a16:creationId xmlns:a16="http://schemas.microsoft.com/office/drawing/2014/main" id="{D387E814-76DF-44AD-875D-D59D49C57F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1003" y="6394982"/>
            <a:ext cx="1079365" cy="234921"/>
          </a:xfrm>
          <a:prstGeom prst="rect">
            <a:avLst/>
          </a:prstGeom>
        </p:spPr>
      </p:pic>
      <p:pic>
        <p:nvPicPr>
          <p:cNvPr id="10" name="Bild 9">
            <a:extLst>
              <a:ext uri="{FF2B5EF4-FFF2-40B4-BE49-F238E27FC236}">
                <a16:creationId xmlns:a16="http://schemas.microsoft.com/office/drawing/2014/main" id="{FF6A522C-1339-46BF-8D27-F1BB03C8C3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15192" y="6392565"/>
            <a:ext cx="734708" cy="264760"/>
          </a:xfrm>
          <a:prstGeom prst="rect">
            <a:avLst/>
          </a:prstGeom>
        </p:spPr>
      </p:pic>
      <p:sp>
        <p:nvSpPr>
          <p:cNvPr id="3" name="textruta 2">
            <a:extLst>
              <a:ext uri="{FF2B5EF4-FFF2-40B4-BE49-F238E27FC236}">
                <a16:creationId xmlns:a16="http://schemas.microsoft.com/office/drawing/2014/main" id="{E0DDB624-E2BB-4B1C-B701-C1A01B017695}"/>
              </a:ext>
            </a:extLst>
          </p:cNvPr>
          <p:cNvSpPr txBox="1"/>
          <p:nvPr/>
        </p:nvSpPr>
        <p:spPr>
          <a:xfrm>
            <a:off x="832427" y="1477621"/>
            <a:ext cx="10064173" cy="452431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sv-SE" sz="3200" dirty="0"/>
              <a:t>Implementering</a:t>
            </a:r>
          </a:p>
          <a:p>
            <a:pPr marL="285750" indent="-285750">
              <a:buFont typeface="Arial" panose="020B0604020202020204" pitchFamily="34" charset="0"/>
              <a:buChar char="•"/>
            </a:pPr>
            <a:r>
              <a:rPr lang="sv-SE" sz="3200" dirty="0"/>
              <a:t>Breddad målgrupp</a:t>
            </a:r>
          </a:p>
          <a:p>
            <a:pPr marL="285750" indent="-285750">
              <a:buFont typeface="Arial" panose="020B0604020202020204" pitchFamily="34" charset="0"/>
              <a:buChar char="•"/>
            </a:pPr>
            <a:r>
              <a:rPr lang="sv-SE" sz="3200" dirty="0"/>
              <a:t>Överenskommelser och rutiner </a:t>
            </a:r>
          </a:p>
          <a:p>
            <a:pPr marL="285750" indent="-285750">
              <a:buFont typeface="Arial" panose="020B0604020202020204" pitchFamily="34" charset="0"/>
              <a:buChar char="•"/>
            </a:pPr>
            <a:r>
              <a:rPr lang="sv-SE" sz="3200" dirty="0"/>
              <a:t>Fortsatt ”styrgrupp” (Uppsala kommun, Försäkringskassan, Arbetsförmedlingen, Region Uppsala)</a:t>
            </a:r>
          </a:p>
          <a:p>
            <a:pPr marL="285750" indent="-285750">
              <a:buFont typeface="Arial" panose="020B0604020202020204" pitchFamily="34" charset="0"/>
              <a:buChar char="•"/>
            </a:pPr>
            <a:r>
              <a:rPr lang="sv-SE" sz="3200" dirty="0"/>
              <a:t>Uppsala universitet, Institutionen för folkhälso- och vårdvetenskap, adjungerad i styrgruppen</a:t>
            </a:r>
          </a:p>
          <a:p>
            <a:pPr marL="285750" indent="-285750">
              <a:buFont typeface="Arial" panose="020B0604020202020204" pitchFamily="34" charset="0"/>
              <a:buChar char="•"/>
            </a:pPr>
            <a:r>
              <a:rPr lang="sv-SE" sz="3200" dirty="0"/>
              <a:t>Fortsatta möten på operativ nivå (Uppsala kommun, Försäkringskassan, Arbetsförmedlingen)</a:t>
            </a:r>
          </a:p>
        </p:txBody>
      </p:sp>
      <p:sp>
        <p:nvSpPr>
          <p:cNvPr id="2" name="textruta 1">
            <a:extLst>
              <a:ext uri="{FF2B5EF4-FFF2-40B4-BE49-F238E27FC236}">
                <a16:creationId xmlns:a16="http://schemas.microsoft.com/office/drawing/2014/main" id="{A27FB064-33C1-4E17-A143-76C6E27CB4D0}"/>
              </a:ext>
            </a:extLst>
          </p:cNvPr>
          <p:cNvSpPr txBox="1"/>
          <p:nvPr/>
        </p:nvSpPr>
        <p:spPr>
          <a:xfrm>
            <a:off x="798084" y="579925"/>
            <a:ext cx="4797631" cy="646331"/>
          </a:xfrm>
          <a:prstGeom prst="rect">
            <a:avLst/>
          </a:prstGeom>
          <a:noFill/>
        </p:spPr>
        <p:txBody>
          <a:bodyPr wrap="square" rtlCol="0">
            <a:spAutoFit/>
          </a:bodyPr>
          <a:lstStyle/>
          <a:p>
            <a:r>
              <a:rPr lang="sv-SE" sz="3600" b="1" dirty="0">
                <a:solidFill>
                  <a:schemeClr val="accent6"/>
                </a:solidFill>
              </a:rPr>
              <a:t>Vad </a:t>
            </a:r>
            <a:r>
              <a:rPr lang="sv-SE" sz="3200" b="1" dirty="0">
                <a:solidFill>
                  <a:schemeClr val="accent6"/>
                </a:solidFill>
              </a:rPr>
              <a:t>händer</a:t>
            </a:r>
            <a:r>
              <a:rPr lang="sv-SE" sz="3600" b="1" dirty="0">
                <a:solidFill>
                  <a:schemeClr val="accent6"/>
                </a:solidFill>
              </a:rPr>
              <a:t>?</a:t>
            </a:r>
          </a:p>
        </p:txBody>
      </p:sp>
    </p:spTree>
    <p:extLst>
      <p:ext uri="{BB962C8B-B14F-4D97-AF65-F5344CB8AC3E}">
        <p14:creationId xmlns:p14="http://schemas.microsoft.com/office/powerpoint/2010/main" val="84540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Uppsala">
  <a:themeElements>
    <a:clrScheme name="Uppsala kommun_Office_färger">
      <a:dk1>
        <a:sysClr val="windowText" lastClr="000000"/>
      </a:dk1>
      <a:lt1>
        <a:sysClr val="window" lastClr="FFFFFF"/>
      </a:lt1>
      <a:dk2>
        <a:srgbClr val="44546A"/>
      </a:dk2>
      <a:lt2>
        <a:srgbClr val="FEDD00"/>
      </a:lt2>
      <a:accent1>
        <a:srgbClr val="252E6F"/>
      </a:accent1>
      <a:accent2>
        <a:srgbClr val="1C9CD9"/>
      </a:accent2>
      <a:accent3>
        <a:srgbClr val="008A01"/>
      </a:accent3>
      <a:accent4>
        <a:srgbClr val="A6CF38"/>
      </a:accent4>
      <a:accent5>
        <a:srgbClr val="841072"/>
      </a:accent5>
      <a:accent6>
        <a:srgbClr val="FF3D9C"/>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9_blå_test" id="{20006E43-AE3B-48BD-8908-4EDAA3AA6467}" vid="{DF88D2F6-53D6-4C55-9642-7639FA4886E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10975</TotalTime>
  <Words>618</Words>
  <Application>Microsoft Office PowerPoint</Application>
  <PresentationFormat>Bredbild</PresentationFormat>
  <Paragraphs>121</Paragraphs>
  <Slides>11</Slides>
  <Notes>10</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11</vt:i4>
      </vt:variant>
    </vt:vector>
  </HeadingPairs>
  <TitlesOfParts>
    <vt:vector size="18" baseType="lpstr">
      <vt:lpstr>Arial</vt:lpstr>
      <vt:lpstr>Calibri</vt:lpstr>
      <vt:lpstr>Calibri Light</vt:lpstr>
      <vt:lpstr>Source Sans Pro</vt:lpstr>
      <vt:lpstr>Source Sans Pro Semibold</vt:lpstr>
      <vt:lpstr>Office-tema</vt:lpstr>
      <vt:lpstr>Tema Uppsala</vt:lpstr>
      <vt:lpstr>Ung Intro</vt:lpstr>
      <vt:lpstr>PowerPoint-presentation</vt:lpstr>
      <vt:lpstr>PowerPoint-presentation</vt:lpstr>
      <vt:lpstr>PowerPoint-presentation</vt:lpstr>
      <vt:lpstr>Self-efficacy (Albert Bandura)</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Ung Intro</dc:title>
  <dc:creator>Brodén Per</dc:creator>
  <cp:lastModifiedBy>Brodén Per</cp:lastModifiedBy>
  <cp:revision>268</cp:revision>
  <dcterms:created xsi:type="dcterms:W3CDTF">2020-07-02T07:55:20Z</dcterms:created>
  <dcterms:modified xsi:type="dcterms:W3CDTF">2021-04-16T13:14:09Z</dcterms:modified>
</cp:coreProperties>
</file>