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73" r:id="rId3"/>
    <p:sldId id="257" r:id="rId4"/>
    <p:sldId id="274" r:id="rId5"/>
    <p:sldId id="260" r:id="rId6"/>
    <p:sldId id="259" r:id="rId7"/>
    <p:sldId id="261" r:id="rId8"/>
    <p:sldId id="262" r:id="rId9"/>
    <p:sldId id="280" r:id="rId10"/>
    <p:sldId id="282" r:id="rId11"/>
    <p:sldId id="264" r:id="rId12"/>
    <p:sldId id="281" r:id="rId13"/>
    <p:sldId id="269" r:id="rId14"/>
    <p:sldId id="278" r:id="rId15"/>
    <p:sldId id="279" r:id="rId16"/>
    <p:sldId id="265" r:id="rId17"/>
    <p:sldId id="277" r:id="rId18"/>
    <p:sldId id="272" r:id="rId19"/>
    <p:sldId id="271"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393" autoAdjust="0"/>
  </p:normalViewPr>
  <p:slideViewPr>
    <p:cSldViewPr snapToGrid="0">
      <p:cViewPr varScale="1">
        <p:scale>
          <a:sx n="52" d="100"/>
          <a:sy n="52" d="100"/>
        </p:scale>
        <p:origin x="12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F8D28-CD88-4512-8434-D1E3F7D277B3}" type="datetimeFigureOut">
              <a:rPr lang="sv-SE" smtClean="0"/>
              <a:t>2021-04-19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8B10B-81C0-4571-9D26-47F316CFFA8B}" type="slidenum">
              <a:rPr lang="sv-SE" smtClean="0"/>
              <a:t>‹#›</a:t>
            </a:fld>
            <a:endParaRPr lang="sv-SE"/>
          </a:p>
        </p:txBody>
      </p:sp>
    </p:spTree>
    <p:extLst>
      <p:ext uri="{BB962C8B-B14F-4D97-AF65-F5344CB8AC3E}">
        <p14:creationId xmlns:p14="http://schemas.microsoft.com/office/powerpoint/2010/main" val="316655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F18B10B-81C0-4571-9D26-47F316CFFA8B}" type="slidenum">
              <a:rPr lang="sv-SE" smtClean="0"/>
              <a:t>7</a:t>
            </a:fld>
            <a:endParaRPr lang="sv-SE"/>
          </a:p>
        </p:txBody>
      </p:sp>
    </p:spTree>
    <p:extLst>
      <p:ext uri="{BB962C8B-B14F-4D97-AF65-F5344CB8AC3E}">
        <p14:creationId xmlns:p14="http://schemas.microsoft.com/office/powerpoint/2010/main" val="4039881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a:t>
            </a:r>
            <a:endParaRPr lang="sv-SE" dirty="0"/>
          </a:p>
        </p:txBody>
      </p:sp>
      <p:sp>
        <p:nvSpPr>
          <p:cNvPr id="4" name="Platshållare för bildnummer 3"/>
          <p:cNvSpPr>
            <a:spLocks noGrp="1"/>
          </p:cNvSpPr>
          <p:nvPr>
            <p:ph type="sldNum" sz="quarter" idx="10"/>
          </p:nvPr>
        </p:nvSpPr>
        <p:spPr/>
        <p:txBody>
          <a:bodyPr/>
          <a:lstStyle/>
          <a:p>
            <a:fld id="{9F18B10B-81C0-4571-9D26-47F316CFFA8B}" type="slidenum">
              <a:rPr lang="sv-SE" smtClean="0"/>
              <a:t>8</a:t>
            </a:fld>
            <a:endParaRPr lang="sv-SE"/>
          </a:p>
        </p:txBody>
      </p:sp>
    </p:spTree>
    <p:extLst>
      <p:ext uri="{BB962C8B-B14F-4D97-AF65-F5344CB8AC3E}">
        <p14:creationId xmlns:p14="http://schemas.microsoft.com/office/powerpoint/2010/main" val="137727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F18B10B-81C0-4571-9D26-47F316CFFA8B}" type="slidenum">
              <a:rPr lang="sv-SE" smtClean="0"/>
              <a:t>9</a:t>
            </a:fld>
            <a:endParaRPr lang="sv-SE"/>
          </a:p>
        </p:txBody>
      </p:sp>
    </p:spTree>
    <p:extLst>
      <p:ext uri="{BB962C8B-B14F-4D97-AF65-F5344CB8AC3E}">
        <p14:creationId xmlns:p14="http://schemas.microsoft.com/office/powerpoint/2010/main" val="260667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520B5701-D8F8-43BC-9220-7751EF9022D9}" type="datetimeFigureOut">
              <a:rPr lang="sv-SE" smtClean="0"/>
              <a:t>2021-04-19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39709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0B5701-D8F8-43BC-9220-7751EF9022D9}" type="datetimeFigureOut">
              <a:rPr lang="sv-SE" smtClean="0"/>
              <a:t>2021-04-19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25760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0B5701-D8F8-43BC-9220-7751EF9022D9}" type="datetimeFigureOut">
              <a:rPr lang="sv-SE" smtClean="0"/>
              <a:t>2021-04-19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16598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20B5701-D8F8-43BC-9220-7751EF9022D9}" type="datetimeFigureOut">
              <a:rPr lang="sv-SE" smtClean="0"/>
              <a:t>2021-04-19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398940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20B5701-D8F8-43BC-9220-7751EF9022D9}" type="datetimeFigureOut">
              <a:rPr lang="sv-SE" smtClean="0"/>
              <a:t>2021-04-19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162063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20B5701-D8F8-43BC-9220-7751EF9022D9}" type="datetimeFigureOut">
              <a:rPr lang="sv-SE" smtClean="0"/>
              <a:t>2021-04-19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188614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20B5701-D8F8-43BC-9220-7751EF9022D9}" type="datetimeFigureOut">
              <a:rPr lang="sv-SE" smtClean="0"/>
              <a:t>2021-04-19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3697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20B5701-D8F8-43BC-9220-7751EF9022D9}" type="datetimeFigureOut">
              <a:rPr lang="sv-SE" smtClean="0"/>
              <a:t>2021-04-19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272578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0B5701-D8F8-43BC-9220-7751EF9022D9}" type="datetimeFigureOut">
              <a:rPr lang="sv-SE" smtClean="0"/>
              <a:t>2021-04-19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2265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0B5701-D8F8-43BC-9220-7751EF9022D9}" type="datetimeFigureOut">
              <a:rPr lang="sv-SE" smtClean="0"/>
              <a:t>2021-04-19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55631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20B5701-D8F8-43BC-9220-7751EF9022D9}" type="datetimeFigureOut">
              <a:rPr lang="sv-SE" smtClean="0"/>
              <a:t>2021-04-19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AE5420C-EEFB-4DCA-99E1-FA2A721CDC24}" type="slidenum">
              <a:rPr lang="sv-SE" smtClean="0"/>
              <a:t>‹#›</a:t>
            </a:fld>
            <a:endParaRPr lang="sv-SE"/>
          </a:p>
        </p:txBody>
      </p:sp>
    </p:spTree>
    <p:extLst>
      <p:ext uri="{BB962C8B-B14F-4D97-AF65-F5344CB8AC3E}">
        <p14:creationId xmlns:p14="http://schemas.microsoft.com/office/powerpoint/2010/main" val="129844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B5701-D8F8-43BC-9220-7751EF9022D9}" type="datetimeFigureOut">
              <a:rPr lang="sv-SE" smtClean="0"/>
              <a:t>2021-04-19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5420C-EEFB-4DCA-99E1-FA2A721CDC24}" type="slidenum">
              <a:rPr lang="sv-SE" smtClean="0"/>
              <a:t>‹#›</a:t>
            </a:fld>
            <a:endParaRPr lang="sv-SE"/>
          </a:p>
        </p:txBody>
      </p:sp>
    </p:spTree>
    <p:extLst>
      <p:ext uri="{BB962C8B-B14F-4D97-AF65-F5344CB8AC3E}">
        <p14:creationId xmlns:p14="http://schemas.microsoft.com/office/powerpoint/2010/main" val="413418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ders.ekstam@heby.se" TargetMode="External"/><Relationship Id="rId2" Type="http://schemas.openxmlformats.org/officeDocument/2006/relationships/hyperlink" Target="mailto:Johanna.stalhand@heby.se" TargetMode="External"/><Relationship Id="rId1" Type="http://schemas.openxmlformats.org/officeDocument/2006/relationships/slideLayout" Target="../slideLayouts/slideLayout2.xml"/><Relationship Id="rId5" Type="http://schemas.openxmlformats.org/officeDocument/2006/relationships/hyperlink" Target="mailto:Louise.frandberg@heby.se" TargetMode="External"/><Relationship Id="rId4" Type="http://schemas.openxmlformats.org/officeDocument/2006/relationships/hyperlink" Target="mailto:Andreas.asklof@heby.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descr="Powerpoint_sid 1_neutral.jpg"/>
          <p:cNvPicPr>
            <a:picLocks noChangeAspect="1"/>
          </p:cNvPicPr>
          <p:nvPr/>
        </p:nvPicPr>
        <p:blipFill>
          <a:blip r:embed="rId2" cstate="print"/>
          <a:srcRect/>
          <a:stretch>
            <a:fillRect/>
          </a:stretch>
        </p:blipFill>
        <p:spPr bwMode="auto">
          <a:xfrm>
            <a:off x="1524000" y="34925"/>
            <a:ext cx="9144000" cy="6823075"/>
          </a:xfrm>
          <a:prstGeom prst="rect">
            <a:avLst/>
          </a:prstGeom>
          <a:noFill/>
          <a:ln w="9525">
            <a:noFill/>
            <a:miter lim="800000"/>
            <a:headEnd/>
            <a:tailEnd/>
          </a:ln>
        </p:spPr>
      </p:pic>
      <p:sp>
        <p:nvSpPr>
          <p:cNvPr id="4" name="textruta 3"/>
          <p:cNvSpPr txBox="1"/>
          <p:nvPr/>
        </p:nvSpPr>
        <p:spPr>
          <a:xfrm>
            <a:off x="2198255" y="3020291"/>
            <a:ext cx="7970981" cy="646331"/>
          </a:xfrm>
          <a:prstGeom prst="rect">
            <a:avLst/>
          </a:prstGeom>
          <a:noFill/>
        </p:spPr>
        <p:txBody>
          <a:bodyPr wrap="square" rtlCol="0">
            <a:spAutoFit/>
          </a:bodyPr>
          <a:lstStyle/>
          <a:p>
            <a:r>
              <a:rPr lang="sv-SE" sz="3600" b="1" dirty="0" smtClean="0"/>
              <a:t>Plattform för individstöd </a:t>
            </a:r>
            <a:r>
              <a:rPr lang="sv-SE" sz="3600" b="1" dirty="0"/>
              <a:t>i </a:t>
            </a:r>
            <a:r>
              <a:rPr lang="sv-SE" sz="3600" b="1" dirty="0" smtClean="0"/>
              <a:t>samverkan</a:t>
            </a:r>
            <a:endParaRPr lang="sv-SE" sz="3600" dirty="0"/>
          </a:p>
        </p:txBody>
      </p:sp>
    </p:spTree>
    <p:extLst>
      <p:ext uri="{BB962C8B-B14F-4D97-AF65-F5344CB8AC3E}">
        <p14:creationId xmlns:p14="http://schemas.microsoft.com/office/powerpoint/2010/main" val="133529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Grundtankar i insatsens arbetssätt</a:t>
            </a:r>
            <a:endParaRPr lang="sv-SE" dirty="0"/>
          </a:p>
        </p:txBody>
      </p:sp>
      <p:sp>
        <p:nvSpPr>
          <p:cNvPr id="3" name="Platshållare för innehåll 2"/>
          <p:cNvSpPr>
            <a:spLocks noGrp="1"/>
          </p:cNvSpPr>
          <p:nvPr>
            <p:ph idx="1"/>
          </p:nvPr>
        </p:nvSpPr>
        <p:spPr/>
        <p:txBody>
          <a:bodyPr>
            <a:normAutofit fontScale="92500" lnSpcReduction="20000"/>
          </a:bodyPr>
          <a:lstStyle/>
          <a:p>
            <a:pPr lvl="0"/>
            <a:r>
              <a:rPr lang="sv-SE" dirty="0"/>
              <a:t>Ett </a:t>
            </a:r>
            <a:r>
              <a:rPr lang="sv-SE" b="1" dirty="0"/>
              <a:t>sammanhållet stöd </a:t>
            </a:r>
            <a:r>
              <a:rPr lang="sv-SE" dirty="0"/>
              <a:t>- fokus mot arbete/studier </a:t>
            </a:r>
          </a:p>
          <a:p>
            <a:pPr marL="0" indent="0">
              <a:buNone/>
            </a:pPr>
            <a:endParaRPr lang="sv-SE" dirty="0"/>
          </a:p>
          <a:p>
            <a:r>
              <a:rPr lang="sv-SE" dirty="0"/>
              <a:t>Jobba gentemot </a:t>
            </a:r>
            <a:r>
              <a:rPr lang="sv-SE" b="1" u="sng" dirty="0"/>
              <a:t>ordinarie</a:t>
            </a:r>
            <a:r>
              <a:rPr lang="sv-SE" dirty="0"/>
              <a:t> strukturer och insatser - Parallellt och kompletterande stöd tillsammans med funktioner i ordinarie planering </a:t>
            </a:r>
            <a:r>
              <a:rPr lang="sv-SE" i="1" dirty="0"/>
              <a:t>(flexibelt i sin form)</a:t>
            </a:r>
          </a:p>
          <a:p>
            <a:pPr marL="0" indent="0">
              <a:buNone/>
            </a:pPr>
            <a:endParaRPr lang="sv-SE" dirty="0"/>
          </a:p>
          <a:p>
            <a:r>
              <a:rPr lang="sv-SE" dirty="0"/>
              <a:t>Stöd i kartläggning av </a:t>
            </a:r>
            <a:r>
              <a:rPr lang="sv-SE" b="1" dirty="0"/>
              <a:t>medicinska</a:t>
            </a:r>
            <a:r>
              <a:rPr lang="sv-SE" dirty="0"/>
              <a:t>, </a:t>
            </a:r>
            <a:r>
              <a:rPr lang="sv-SE" b="1" dirty="0"/>
              <a:t>ekonomiska</a:t>
            </a:r>
            <a:r>
              <a:rPr lang="sv-SE" dirty="0"/>
              <a:t> och </a:t>
            </a:r>
            <a:r>
              <a:rPr lang="sv-SE" b="1" dirty="0"/>
              <a:t>sociala</a:t>
            </a:r>
            <a:r>
              <a:rPr lang="sv-SE" dirty="0"/>
              <a:t> förutsättningar för arbetslivsinriktad rehab, 										</a:t>
            </a:r>
            <a:r>
              <a:rPr lang="sv-SE" dirty="0">
                <a:sym typeface="Wingdings" panose="05000000000000000000" pitchFamily="2" charset="2"/>
              </a:rPr>
              <a:t> </a:t>
            </a:r>
            <a:r>
              <a:rPr lang="sv-SE" dirty="0"/>
              <a:t>Få </a:t>
            </a:r>
            <a:r>
              <a:rPr lang="sv-SE" b="1" i="1" dirty="0"/>
              <a:t>livspusslet</a:t>
            </a:r>
            <a:r>
              <a:rPr lang="sv-SE" dirty="0"/>
              <a:t> att gå </a:t>
            </a:r>
            <a:r>
              <a:rPr lang="sv-SE" dirty="0" smtClean="0"/>
              <a:t>ihop </a:t>
            </a:r>
            <a:endParaRPr lang="sv-SE" dirty="0"/>
          </a:p>
          <a:p>
            <a:pPr marL="0" indent="0">
              <a:buNone/>
            </a:pPr>
            <a:endParaRPr lang="sv-SE" dirty="0"/>
          </a:p>
          <a:p>
            <a:r>
              <a:rPr lang="sv-SE" dirty="0"/>
              <a:t>Samordna och motivera inför start av aktivering, sysselsättning, arbetsträning, arbete eller </a:t>
            </a:r>
            <a:r>
              <a:rPr lang="sv-SE" dirty="0" smtClean="0"/>
              <a:t>studier </a:t>
            </a:r>
            <a:endParaRPr lang="sv-SE" dirty="0"/>
          </a:p>
        </p:txBody>
      </p:sp>
      <p:sp>
        <p:nvSpPr>
          <p:cNvPr id="4" name="Kommentar i oval 3"/>
          <p:cNvSpPr/>
          <p:nvPr/>
        </p:nvSpPr>
        <p:spPr>
          <a:xfrm flipH="1">
            <a:off x="9404173" y="1012058"/>
            <a:ext cx="2030640" cy="1357259"/>
          </a:xfrm>
          <a:prstGeom prst="wedgeEllipseCallout">
            <a:avLst>
              <a:gd name="adj1" fmla="val 285740"/>
              <a:gd name="adj2" fmla="val 76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Under lupp</a:t>
            </a:r>
            <a:endParaRPr lang="sv-SE" dirty="0"/>
          </a:p>
        </p:txBody>
      </p:sp>
    </p:spTree>
    <p:extLst>
      <p:ext uri="{BB962C8B-B14F-4D97-AF65-F5344CB8AC3E}">
        <p14:creationId xmlns:p14="http://schemas.microsoft.com/office/powerpoint/2010/main" val="152598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46652"/>
            <a:ext cx="10515600" cy="1325563"/>
          </a:xfrm>
        </p:spPr>
        <p:txBody>
          <a:bodyPr/>
          <a:lstStyle/>
          <a:p>
            <a:r>
              <a:rPr lang="sv-SE" b="1" dirty="0" smtClean="0"/>
              <a:t>Portalen för livslångt lärande</a:t>
            </a:r>
            <a:br>
              <a:rPr lang="sv-SE" b="1" dirty="0" smtClean="0"/>
            </a:br>
            <a:r>
              <a:rPr lang="sv-SE" sz="2800" dirty="0" smtClean="0"/>
              <a:t>- CLL/AME Heby kommun</a:t>
            </a:r>
            <a:endParaRPr lang="sv-SE" sz="2800" dirty="0"/>
          </a:p>
        </p:txBody>
      </p:sp>
      <p:pic>
        <p:nvPicPr>
          <p:cNvPr id="5" name="Platshållare för innehåll 4"/>
          <p:cNvPicPr>
            <a:picLocks noGrp="1"/>
          </p:cNvPicPr>
          <p:nvPr>
            <p:ph idx="1"/>
          </p:nvPr>
        </p:nvPicPr>
        <p:blipFill rotWithShape="1">
          <a:blip r:embed="rId2"/>
          <a:srcRect l="23243" t="48459" r="9530" b="19283"/>
          <a:stretch/>
        </p:blipFill>
        <p:spPr bwMode="auto">
          <a:xfrm>
            <a:off x="699654" y="2314316"/>
            <a:ext cx="10515600" cy="2838247"/>
          </a:xfrm>
          <a:prstGeom prst="rect">
            <a:avLst/>
          </a:prstGeom>
          <a:ln>
            <a:noFill/>
          </a:ln>
          <a:extLst>
            <a:ext uri="{53640926-AAD7-44D8-BBD7-CCE9431645EC}">
              <a14:shadowObscured xmlns:a14="http://schemas.microsoft.com/office/drawing/2010/main"/>
            </a:ext>
          </a:extLst>
        </p:spPr>
      </p:pic>
      <p:sp>
        <p:nvSpPr>
          <p:cNvPr id="6" name="textruta 5"/>
          <p:cNvSpPr txBox="1"/>
          <p:nvPr/>
        </p:nvSpPr>
        <p:spPr>
          <a:xfrm>
            <a:off x="9134764" y="5152563"/>
            <a:ext cx="2219036" cy="1169551"/>
          </a:xfrm>
          <a:prstGeom prst="rect">
            <a:avLst/>
          </a:prstGeom>
          <a:noFill/>
        </p:spPr>
        <p:txBody>
          <a:bodyPr wrap="square" rtlCol="0">
            <a:spAutoFit/>
          </a:bodyPr>
          <a:lstStyle/>
          <a:p>
            <a:r>
              <a:rPr lang="sv-SE" sz="1400" dirty="0" smtClean="0"/>
              <a:t>T ex:</a:t>
            </a:r>
          </a:p>
          <a:p>
            <a:r>
              <a:rPr lang="sv-SE" sz="1400" dirty="0" smtClean="0"/>
              <a:t>Jobbsökarverkstad, Extratjänst eller andra arbetsmarknadspolitiska insatser</a:t>
            </a:r>
            <a:endParaRPr lang="sv-SE" sz="1400" dirty="0"/>
          </a:p>
        </p:txBody>
      </p:sp>
      <p:sp>
        <p:nvSpPr>
          <p:cNvPr id="7" name="textruta 6"/>
          <p:cNvSpPr txBox="1"/>
          <p:nvPr/>
        </p:nvSpPr>
        <p:spPr>
          <a:xfrm>
            <a:off x="838200" y="5152563"/>
            <a:ext cx="2172855" cy="1169551"/>
          </a:xfrm>
          <a:prstGeom prst="rect">
            <a:avLst/>
          </a:prstGeom>
          <a:noFill/>
        </p:spPr>
        <p:txBody>
          <a:bodyPr wrap="square" rtlCol="0">
            <a:spAutoFit/>
          </a:bodyPr>
          <a:lstStyle/>
          <a:p>
            <a:r>
              <a:rPr lang="sv-SE" sz="1400" dirty="0" smtClean="0"/>
              <a:t>T ex:</a:t>
            </a:r>
          </a:p>
          <a:p>
            <a:r>
              <a:rPr lang="sv-SE" sz="1400" dirty="0" smtClean="0"/>
              <a:t>7TJUGO-Grupp,</a:t>
            </a:r>
          </a:p>
          <a:p>
            <a:r>
              <a:rPr lang="sv-SE" sz="1400" dirty="0" err="1" smtClean="0"/>
              <a:t>Coping</a:t>
            </a:r>
            <a:r>
              <a:rPr lang="sv-SE" sz="1400" dirty="0" smtClean="0"/>
              <a:t>-grupp,</a:t>
            </a:r>
          </a:p>
          <a:p>
            <a:r>
              <a:rPr lang="sv-SE" sz="1400" dirty="0" smtClean="0"/>
              <a:t>Fysisk aktivitetsgrupp (FARK)</a:t>
            </a:r>
            <a:endParaRPr lang="sv-SE" sz="1400" dirty="0"/>
          </a:p>
        </p:txBody>
      </p:sp>
      <p:sp>
        <p:nvSpPr>
          <p:cNvPr id="8" name="textruta 7"/>
          <p:cNvSpPr txBox="1"/>
          <p:nvPr/>
        </p:nvSpPr>
        <p:spPr>
          <a:xfrm>
            <a:off x="3306618" y="5152563"/>
            <a:ext cx="3241964" cy="1169551"/>
          </a:xfrm>
          <a:prstGeom prst="rect">
            <a:avLst/>
          </a:prstGeom>
          <a:noFill/>
        </p:spPr>
        <p:txBody>
          <a:bodyPr wrap="square" rtlCol="0">
            <a:spAutoFit/>
          </a:bodyPr>
          <a:lstStyle/>
          <a:p>
            <a:r>
              <a:rPr lang="sv-SE" sz="1400" dirty="0" smtClean="0"/>
              <a:t>T ex:</a:t>
            </a:r>
          </a:p>
          <a:p>
            <a:r>
              <a:rPr lang="sv-SE" sz="1400" dirty="0" smtClean="0"/>
              <a:t>Studie- och yrkesvägledningsgrupp (Intro),</a:t>
            </a:r>
          </a:p>
          <a:p>
            <a:r>
              <a:rPr lang="sv-SE" sz="1400" dirty="0" smtClean="0"/>
              <a:t>Färdighetsträningsgrupp med inriktning mot arbete,</a:t>
            </a:r>
          </a:p>
          <a:p>
            <a:r>
              <a:rPr lang="sv-SE" sz="1400" dirty="0" smtClean="0"/>
              <a:t>Praktik</a:t>
            </a:r>
            <a:endParaRPr lang="sv-SE" sz="1400" dirty="0"/>
          </a:p>
        </p:txBody>
      </p:sp>
      <p:sp>
        <p:nvSpPr>
          <p:cNvPr id="9" name="textruta 8"/>
          <p:cNvSpPr txBox="1"/>
          <p:nvPr/>
        </p:nvSpPr>
        <p:spPr>
          <a:xfrm>
            <a:off x="6761018" y="5152563"/>
            <a:ext cx="2096655" cy="738664"/>
          </a:xfrm>
          <a:prstGeom prst="rect">
            <a:avLst/>
          </a:prstGeom>
          <a:noFill/>
        </p:spPr>
        <p:txBody>
          <a:bodyPr wrap="square" rtlCol="0">
            <a:spAutoFit/>
          </a:bodyPr>
          <a:lstStyle/>
          <a:p>
            <a:r>
              <a:rPr lang="sv-SE" sz="1400" dirty="0" smtClean="0"/>
              <a:t>T ex:</a:t>
            </a:r>
          </a:p>
          <a:p>
            <a:r>
              <a:rPr lang="sv-SE" sz="1400" dirty="0" smtClean="0"/>
              <a:t>Studie- och yrkesvägledning (SYV)</a:t>
            </a:r>
            <a:endParaRPr lang="sv-SE" sz="1400" dirty="0"/>
          </a:p>
        </p:txBody>
      </p:sp>
    </p:spTree>
    <p:extLst>
      <p:ext uri="{BB962C8B-B14F-4D97-AF65-F5344CB8AC3E}">
        <p14:creationId xmlns:p14="http://schemas.microsoft.com/office/powerpoint/2010/main" val="532246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t>Uppdrag; Utbildning &amp; Arbetsmarknads konsulent</a:t>
            </a:r>
            <a:endParaRPr lang="sv-SE" sz="3600" b="1" dirty="0"/>
          </a:p>
        </p:txBody>
      </p:sp>
      <p:sp>
        <p:nvSpPr>
          <p:cNvPr id="3" name="Platshållare för innehåll 2"/>
          <p:cNvSpPr>
            <a:spLocks noGrp="1"/>
          </p:cNvSpPr>
          <p:nvPr>
            <p:ph idx="1"/>
          </p:nvPr>
        </p:nvSpPr>
        <p:spPr>
          <a:xfrm>
            <a:off x="838200" y="1357745"/>
            <a:ext cx="10515600" cy="5634182"/>
          </a:xfrm>
        </p:spPr>
        <p:txBody>
          <a:bodyPr>
            <a:normAutofit fontScale="47500" lnSpcReduction="20000"/>
          </a:bodyPr>
          <a:lstStyle/>
          <a:p>
            <a:pPr marL="0" lvl="0" indent="0">
              <a:buNone/>
            </a:pPr>
            <a:r>
              <a:rPr lang="sv-SE" b="1" i="1" dirty="0" smtClean="0"/>
              <a:t>Relationsskapande </a:t>
            </a:r>
            <a:r>
              <a:rPr lang="sv-SE" b="1" i="1" dirty="0"/>
              <a:t>arbete</a:t>
            </a:r>
            <a:endParaRPr lang="sv-SE" b="1" dirty="0"/>
          </a:p>
          <a:p>
            <a:r>
              <a:rPr lang="sv-SE" dirty="0"/>
              <a:t>Samtal i syfte att skapa trygghet, bygga relation och skapa arbetsallians som grund för utveckling.</a:t>
            </a:r>
          </a:p>
          <a:p>
            <a:pPr marL="0" indent="0">
              <a:buNone/>
            </a:pPr>
            <a:r>
              <a:rPr lang="sv-SE" dirty="0"/>
              <a:t> </a:t>
            </a:r>
          </a:p>
          <a:p>
            <a:pPr marL="0" lvl="0" indent="0">
              <a:buNone/>
            </a:pPr>
            <a:r>
              <a:rPr lang="sv-SE" b="1" i="1" dirty="0"/>
              <a:t>Kartläggande arbete</a:t>
            </a:r>
            <a:endParaRPr lang="sv-SE" b="1" dirty="0"/>
          </a:p>
          <a:p>
            <a:r>
              <a:rPr lang="sv-SE" dirty="0"/>
              <a:t>Samtal i syfte att förstå individens hela livssituation, här och nu och historiskt. Vid behov initieras flerpartssamverkan tillsammans med andra aktörer, myndigheter och förvaltningar för att få en gemensam helhetsbild. </a:t>
            </a:r>
          </a:p>
          <a:p>
            <a:r>
              <a:rPr lang="sv-SE" dirty="0"/>
              <a:t>Våld i nära relationer är ofta en vanligt underliggande faktor till så väl både psykisk som somatisk ohälsa. Trots det har vi idag inte en enhetlig beslutad metod för hur vi tidigt kan identifiera och förhindra våld i nära relation. Genom att besluta och implementera gemensam arbetsmetod (t ex ”7 frågor”) kan vi identifiera och öka kunskapen om hur våld påverkar och föder mer våld, vilket i sin tur ökar kunskap och minskar känslor som skuld och skam. Att fånga upp våldsutsatthet ökar </a:t>
            </a:r>
            <a:r>
              <a:rPr lang="sv-SE" dirty="0" err="1"/>
              <a:t>compliance</a:t>
            </a:r>
            <a:r>
              <a:rPr lang="sv-SE" dirty="0"/>
              <a:t> till behandling och kan hjälpa unga våldsutsatta eller våldsutövare ur sin situation. Genom nära samverkan med socialtjänstens myndighetsutövning och öppenvård kan lämpliga insatser ges parallellt med stödet hos AME/CLL. </a:t>
            </a:r>
          </a:p>
          <a:p>
            <a:endParaRPr lang="sv-SE" dirty="0"/>
          </a:p>
          <a:p>
            <a:pPr marL="0" lvl="0" indent="0">
              <a:buNone/>
            </a:pPr>
            <a:r>
              <a:rPr lang="sv-SE" b="1" i="1" dirty="0"/>
              <a:t>Målskapande arbete</a:t>
            </a:r>
            <a:endParaRPr lang="sv-SE" b="1" dirty="0"/>
          </a:p>
          <a:p>
            <a:r>
              <a:rPr lang="sv-SE" dirty="0"/>
              <a:t>Samtal för att tillsammans med individen hitta vägar framåt utifrån vad individen vill och vad som är möjligt. </a:t>
            </a:r>
          </a:p>
          <a:p>
            <a:pPr marL="0" indent="0">
              <a:buNone/>
            </a:pPr>
            <a:r>
              <a:rPr lang="sv-SE" dirty="0"/>
              <a:t> </a:t>
            </a:r>
          </a:p>
          <a:p>
            <a:pPr marL="0" lvl="0" indent="0">
              <a:buNone/>
            </a:pPr>
            <a:r>
              <a:rPr lang="sv-SE" b="1" i="1" dirty="0"/>
              <a:t>Upprättande av Individuell aktivitetsplan (IAP)</a:t>
            </a:r>
            <a:endParaRPr lang="sv-SE" b="1" dirty="0"/>
          </a:p>
          <a:p>
            <a:r>
              <a:rPr lang="sv-SE" dirty="0"/>
              <a:t>Tillsammans med individen upprättas en </a:t>
            </a:r>
            <a:r>
              <a:rPr lang="sv-SE" i="1" dirty="0"/>
              <a:t>individuell aktivitetsplan</a:t>
            </a:r>
            <a:r>
              <a:rPr lang="sv-SE" dirty="0"/>
              <a:t> där det tydligt framgår vilka aktiviteter individen erbjuds att delta i. En tydlig plan för genomförande, både inför under och efter överenskommen aktivitet samt tidsramar och kontaktpersoner. </a:t>
            </a:r>
          </a:p>
          <a:p>
            <a:r>
              <a:rPr lang="sv-SE" dirty="0"/>
              <a:t>Tydlighet, trygghet och kontinuitet är A och O för den som är hjälpsökande. ”En väg in” och EN ”Individuell aktivitetsplan” som följer med individen i mötet med andra professioner är viktigt för att individen skall orka hålla i och för att de professionella skall följa samma röda tråd i vägen mot egen försörjning. </a:t>
            </a:r>
          </a:p>
          <a:p>
            <a:pPr marL="0" lvl="0" indent="0">
              <a:buNone/>
            </a:pPr>
            <a:endParaRPr lang="sv-SE" i="1" dirty="0" smtClean="0"/>
          </a:p>
          <a:p>
            <a:pPr marL="0" lvl="0" indent="0">
              <a:buNone/>
            </a:pPr>
            <a:r>
              <a:rPr lang="sv-SE" b="1" i="1" dirty="0" smtClean="0"/>
              <a:t>Uppföljande </a:t>
            </a:r>
            <a:r>
              <a:rPr lang="sv-SE" b="1" i="1" dirty="0"/>
              <a:t>och motiverande arbete</a:t>
            </a:r>
            <a:endParaRPr lang="sv-SE" b="1" dirty="0"/>
          </a:p>
          <a:p>
            <a:r>
              <a:rPr lang="sv-SE" dirty="0"/>
              <a:t>Under pågående aktiviteter bokas regelbundna samtal för uppföljning och motivationshöjande och stödjande samtal in.</a:t>
            </a:r>
          </a:p>
        </p:txBody>
      </p:sp>
    </p:spTree>
    <p:extLst>
      <p:ext uri="{BB962C8B-B14F-4D97-AF65-F5344CB8AC3E}">
        <p14:creationId xmlns:p14="http://schemas.microsoft.com/office/powerpoint/2010/main" val="403957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742180831"/>
              </p:ext>
            </p:extLst>
          </p:nvPr>
        </p:nvGraphicFramePr>
        <p:xfrm>
          <a:off x="1514475" y="-23027"/>
          <a:ext cx="9135052" cy="6881027"/>
        </p:xfrm>
        <a:graphic>
          <a:graphicData uri="http://schemas.openxmlformats.org/presentationml/2006/ole">
            <mc:AlternateContent xmlns:mc="http://schemas.openxmlformats.org/markup-compatibility/2006">
              <mc:Choice xmlns:v="urn:schemas-microsoft-com:vml" Requires="v">
                <p:oleObj spid="_x0000_s4128" name="Dokument" r:id="rId3" imgW="10663987" imgH="8031987" progId="Word.Document.12">
                  <p:embed/>
                </p:oleObj>
              </mc:Choice>
              <mc:Fallback>
                <p:oleObj name="Dokument" r:id="rId3" imgW="10663987" imgH="8031987" progId="Word.Document.12">
                  <p:embed/>
                  <p:pic>
                    <p:nvPicPr>
                      <p:cNvPr id="0" name=""/>
                      <p:cNvPicPr/>
                      <p:nvPr/>
                    </p:nvPicPr>
                    <p:blipFill>
                      <a:blip r:embed="rId4"/>
                      <a:stretch>
                        <a:fillRect/>
                      </a:stretch>
                    </p:blipFill>
                    <p:spPr>
                      <a:xfrm>
                        <a:off x="1514475" y="-23027"/>
                        <a:ext cx="9135052" cy="6881027"/>
                      </a:xfrm>
                      <a:prstGeom prst="rect">
                        <a:avLst/>
                      </a:prstGeom>
                    </p:spPr>
                  </p:pic>
                </p:oleObj>
              </mc:Fallback>
            </mc:AlternateContent>
          </a:graphicData>
        </a:graphic>
      </p:graphicFrame>
    </p:spTree>
    <p:extLst>
      <p:ext uri="{BB962C8B-B14F-4D97-AF65-F5344CB8AC3E}">
        <p14:creationId xmlns:p14="http://schemas.microsoft.com/office/powerpoint/2010/main" val="367726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stretch>
            <a:fillRect/>
          </a:stretch>
        </p:blipFill>
        <p:spPr>
          <a:xfrm>
            <a:off x="1807133" y="951346"/>
            <a:ext cx="8956958" cy="4805447"/>
          </a:xfrm>
          <a:prstGeom prst="rect">
            <a:avLst/>
          </a:prstGeom>
        </p:spPr>
      </p:pic>
      <p:sp>
        <p:nvSpPr>
          <p:cNvPr id="2" name="textruta 1"/>
          <p:cNvSpPr txBox="1"/>
          <p:nvPr/>
        </p:nvSpPr>
        <p:spPr>
          <a:xfrm>
            <a:off x="8768576" y="6225145"/>
            <a:ext cx="3423424" cy="369332"/>
          </a:xfrm>
          <a:prstGeom prst="rect">
            <a:avLst/>
          </a:prstGeom>
          <a:noFill/>
        </p:spPr>
        <p:txBody>
          <a:bodyPr wrap="square" rtlCol="0">
            <a:spAutoFit/>
          </a:bodyPr>
          <a:lstStyle/>
          <a:p>
            <a:r>
              <a:rPr lang="sv-SE" b="1" dirty="0" smtClean="0"/>
              <a:t>Bild lånad från BIP-projektet</a:t>
            </a:r>
            <a:endParaRPr lang="sv-SE" b="1" dirty="0"/>
          </a:p>
        </p:txBody>
      </p:sp>
    </p:spTree>
    <p:extLst>
      <p:ext uri="{BB962C8B-B14F-4D97-AF65-F5344CB8AC3E}">
        <p14:creationId xmlns:p14="http://schemas.microsoft.com/office/powerpoint/2010/main" val="356704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Covid-19</a:t>
            </a:r>
            <a:endParaRPr lang="sv-SE" b="1" dirty="0"/>
          </a:p>
        </p:txBody>
      </p:sp>
      <p:sp>
        <p:nvSpPr>
          <p:cNvPr id="3" name="Platshållare för innehåll 2"/>
          <p:cNvSpPr>
            <a:spLocks noGrp="1"/>
          </p:cNvSpPr>
          <p:nvPr>
            <p:ph idx="1"/>
          </p:nvPr>
        </p:nvSpPr>
        <p:spPr>
          <a:xfrm>
            <a:off x="838200" y="1825625"/>
            <a:ext cx="6680200" cy="4351338"/>
          </a:xfrm>
        </p:spPr>
        <p:txBody>
          <a:bodyPr>
            <a:normAutofit fontScale="85000" lnSpcReduction="20000"/>
          </a:bodyPr>
          <a:lstStyle/>
          <a:p>
            <a:r>
              <a:rPr lang="sv-SE" dirty="0" smtClean="0"/>
              <a:t>En utmaning…</a:t>
            </a:r>
          </a:p>
          <a:p>
            <a:r>
              <a:rPr lang="sv-SE" dirty="0"/>
              <a:t>Inför och under uppbyggnad av Portalen för livslångt lärande har vi fått tänka om innan vi ens beprövat det koncept vi initialt planerat </a:t>
            </a:r>
            <a:r>
              <a:rPr lang="sv-SE" dirty="0" smtClean="0"/>
              <a:t>för </a:t>
            </a:r>
          </a:p>
          <a:p>
            <a:r>
              <a:rPr lang="sv-SE" dirty="0" smtClean="0"/>
              <a:t>Hur kan vi ställa </a:t>
            </a:r>
            <a:r>
              <a:rPr lang="sv-SE" dirty="0"/>
              <a:t>om ytterligare och möta målgruppens behov på andra </a:t>
            </a:r>
            <a:r>
              <a:rPr lang="sv-SE" dirty="0" smtClean="0"/>
              <a:t>sätt? </a:t>
            </a:r>
          </a:p>
          <a:p>
            <a:pPr lvl="1"/>
            <a:r>
              <a:rPr lang="sv-SE" dirty="0" smtClean="0"/>
              <a:t>Utbildning </a:t>
            </a:r>
            <a:r>
              <a:rPr lang="sv-SE" dirty="0"/>
              <a:t>i Digital </a:t>
            </a:r>
            <a:r>
              <a:rPr lang="sv-SE" dirty="0" smtClean="0"/>
              <a:t>coachning (Anställda inom insatsen + konsulenter inom AME)</a:t>
            </a:r>
          </a:p>
          <a:p>
            <a:pPr lvl="1"/>
            <a:r>
              <a:rPr lang="sv-SE" dirty="0" smtClean="0"/>
              <a:t>Vi skissar på ett </a:t>
            </a:r>
            <a:r>
              <a:rPr lang="sv-SE" dirty="0"/>
              <a:t>Corona-säkert </a:t>
            </a:r>
            <a:r>
              <a:rPr lang="sv-SE" dirty="0" smtClean="0"/>
              <a:t>samtalsrum</a:t>
            </a:r>
          </a:p>
          <a:p>
            <a:pPr lvl="1"/>
            <a:r>
              <a:rPr lang="sv-SE" dirty="0" smtClean="0"/>
              <a:t>Arbetsmarknadsenheten </a:t>
            </a:r>
            <a:r>
              <a:rPr lang="sv-SE" dirty="0"/>
              <a:t>har även utökat sin digitala verktygslåda genom att beställa fler I-</a:t>
            </a:r>
            <a:r>
              <a:rPr lang="sv-SE" dirty="0" err="1"/>
              <a:t>pads</a:t>
            </a:r>
            <a:r>
              <a:rPr lang="sv-SE" dirty="0"/>
              <a:t> i syfte att låna ut till deltagare för att underlätta distansstöd till dem som är arbetssökande och i behov av </a:t>
            </a:r>
            <a:r>
              <a:rPr lang="sv-SE" dirty="0" smtClean="0"/>
              <a:t>hjälp </a:t>
            </a:r>
          </a:p>
          <a:p>
            <a:pPr lvl="1"/>
            <a:r>
              <a:rPr lang="sv-SE" dirty="0" smtClean="0"/>
              <a:t>Även </a:t>
            </a:r>
            <a:r>
              <a:rPr lang="sv-SE" dirty="0"/>
              <a:t>idéer om </a:t>
            </a:r>
            <a:r>
              <a:rPr lang="sv-SE" dirty="0" smtClean="0"/>
              <a:t>att bygga ett </a:t>
            </a:r>
            <a:r>
              <a:rPr lang="sv-SE" dirty="0"/>
              <a:t>ute-samtalsrum ligger i </a:t>
            </a:r>
            <a:r>
              <a:rPr lang="sv-SE" dirty="0" smtClean="0"/>
              <a:t>pipen…</a:t>
            </a:r>
            <a:endParaRPr lang="sv-SE" dirty="0"/>
          </a:p>
          <a:p>
            <a:endParaRPr lang="sv-SE" dirty="0"/>
          </a:p>
        </p:txBody>
      </p:sp>
      <p:pic>
        <p:nvPicPr>
          <p:cNvPr id="4" name="Bildobjekt 3"/>
          <p:cNvPicPr>
            <a:picLocks noChangeAspect="1"/>
          </p:cNvPicPr>
          <p:nvPr/>
        </p:nvPicPr>
        <p:blipFill>
          <a:blip r:embed="rId2"/>
          <a:stretch>
            <a:fillRect/>
          </a:stretch>
        </p:blipFill>
        <p:spPr>
          <a:xfrm>
            <a:off x="7939808" y="889360"/>
            <a:ext cx="3739823" cy="5604597"/>
          </a:xfrm>
          <a:prstGeom prst="rect">
            <a:avLst/>
          </a:prstGeom>
        </p:spPr>
      </p:pic>
    </p:spTree>
    <p:extLst>
      <p:ext uri="{BB962C8B-B14F-4D97-AF65-F5344CB8AC3E}">
        <p14:creationId xmlns:p14="http://schemas.microsoft.com/office/powerpoint/2010/main" val="335355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46652"/>
            <a:ext cx="10515600" cy="1325563"/>
          </a:xfrm>
        </p:spPr>
        <p:txBody>
          <a:bodyPr/>
          <a:lstStyle/>
          <a:p>
            <a:r>
              <a:rPr lang="sv-SE" b="1" dirty="0" smtClean="0"/>
              <a:t>Utväxling &amp; Utveckling</a:t>
            </a:r>
            <a:endParaRPr lang="sv-SE" b="1" dirty="0"/>
          </a:p>
        </p:txBody>
      </p:sp>
      <p:sp>
        <p:nvSpPr>
          <p:cNvPr id="3" name="Platshållare för innehåll 2"/>
          <p:cNvSpPr>
            <a:spLocks noGrp="1"/>
          </p:cNvSpPr>
          <p:nvPr>
            <p:ph idx="1"/>
          </p:nvPr>
        </p:nvSpPr>
        <p:spPr>
          <a:xfrm>
            <a:off x="838200" y="2632363"/>
            <a:ext cx="10515600" cy="3544599"/>
          </a:xfrm>
        </p:spPr>
        <p:txBody>
          <a:bodyPr/>
          <a:lstStyle/>
          <a:p>
            <a:r>
              <a:rPr lang="sv-SE" dirty="0" smtClean="0"/>
              <a:t>Kunskapsutväxling/spridning</a:t>
            </a:r>
          </a:p>
          <a:p>
            <a:r>
              <a:rPr lang="sv-SE" dirty="0" smtClean="0"/>
              <a:t>Kompetensutveckling</a:t>
            </a:r>
          </a:p>
          <a:p>
            <a:pPr lvl="1"/>
            <a:r>
              <a:rPr lang="sv-SE" dirty="0" smtClean="0"/>
              <a:t>Begreppstrappan</a:t>
            </a:r>
          </a:p>
          <a:p>
            <a:pPr lvl="1"/>
            <a:r>
              <a:rPr lang="sv-SE" dirty="0" smtClean="0"/>
              <a:t>Implementering av Rutin för flerpartsmöte</a:t>
            </a:r>
          </a:p>
          <a:p>
            <a:pPr lvl="1"/>
            <a:r>
              <a:rPr lang="sv-SE" dirty="0" smtClean="0"/>
              <a:t>BIP</a:t>
            </a:r>
          </a:p>
          <a:p>
            <a:pPr lvl="1"/>
            <a:r>
              <a:rPr lang="sv-SE" dirty="0" smtClean="0"/>
              <a:t>7-frågor om våld</a:t>
            </a:r>
          </a:p>
          <a:p>
            <a:pPr lvl="1"/>
            <a:r>
              <a:rPr lang="sv-SE" dirty="0" smtClean="0"/>
              <a:t>Genushanden och Genuskompassen</a:t>
            </a:r>
          </a:p>
          <a:p>
            <a:pPr lvl="1"/>
            <a:endParaRPr lang="sv-SE" dirty="0"/>
          </a:p>
        </p:txBody>
      </p:sp>
      <p:pic>
        <p:nvPicPr>
          <p:cNvPr id="4" name="Bildobjekt 3"/>
          <p:cNvPicPr>
            <a:picLocks noChangeAspect="1"/>
          </p:cNvPicPr>
          <p:nvPr/>
        </p:nvPicPr>
        <p:blipFill>
          <a:blip r:embed="rId2"/>
          <a:stretch>
            <a:fillRect/>
          </a:stretch>
        </p:blipFill>
        <p:spPr>
          <a:xfrm>
            <a:off x="7058458" y="1027906"/>
            <a:ext cx="5040889" cy="5040889"/>
          </a:xfrm>
          <a:prstGeom prst="rect">
            <a:avLst/>
          </a:prstGeom>
        </p:spPr>
      </p:pic>
    </p:spTree>
    <p:extLst>
      <p:ext uri="{BB962C8B-B14F-4D97-AF65-F5344CB8AC3E}">
        <p14:creationId xmlns:p14="http://schemas.microsoft.com/office/powerpoint/2010/main" val="24215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Strukturarbete- ”Vi måste rita kartan”</a:t>
            </a:r>
            <a:endParaRPr lang="sv-SE" b="1" dirty="0"/>
          </a:p>
        </p:txBody>
      </p:sp>
      <p:pic>
        <p:nvPicPr>
          <p:cNvPr id="5" name="Platshållare för innehåll 4"/>
          <p:cNvPicPr>
            <a:picLocks noGrp="1" noChangeAspect="1"/>
          </p:cNvPicPr>
          <p:nvPr>
            <p:ph idx="1"/>
          </p:nvPr>
        </p:nvPicPr>
        <p:blipFill>
          <a:blip r:embed="rId2"/>
          <a:stretch>
            <a:fillRect/>
          </a:stretch>
        </p:blipFill>
        <p:spPr>
          <a:xfrm>
            <a:off x="2413576" y="2371632"/>
            <a:ext cx="7192242" cy="4027655"/>
          </a:xfrm>
          <a:prstGeom prst="rect">
            <a:avLst/>
          </a:prstGeom>
        </p:spPr>
      </p:pic>
    </p:spTree>
    <p:extLst>
      <p:ext uri="{BB962C8B-B14F-4D97-AF65-F5344CB8AC3E}">
        <p14:creationId xmlns:p14="http://schemas.microsoft.com/office/powerpoint/2010/main" val="70141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800" b="1" dirty="0" smtClean="0"/>
              <a:t>Frågor?</a:t>
            </a:r>
            <a:endParaRPr lang="sv-SE" sz="4800" b="1" dirty="0"/>
          </a:p>
        </p:txBody>
      </p:sp>
      <p:sp>
        <p:nvSpPr>
          <p:cNvPr id="6" name="AutoShape 4" descr="Vår | SMH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 name="Bildobjekt 8"/>
          <p:cNvPicPr>
            <a:picLocks noChangeAspect="1"/>
          </p:cNvPicPr>
          <p:nvPr/>
        </p:nvPicPr>
        <p:blipFill>
          <a:blip r:embed="rId2"/>
          <a:stretch>
            <a:fillRect/>
          </a:stretch>
        </p:blipFill>
        <p:spPr>
          <a:xfrm>
            <a:off x="2551113" y="1690688"/>
            <a:ext cx="6346062" cy="4223016"/>
          </a:xfrm>
          <a:prstGeom prst="rect">
            <a:avLst/>
          </a:prstGeom>
        </p:spPr>
      </p:pic>
      <p:sp>
        <p:nvSpPr>
          <p:cNvPr id="10" name="textruta 9"/>
          <p:cNvSpPr txBox="1"/>
          <p:nvPr/>
        </p:nvSpPr>
        <p:spPr>
          <a:xfrm>
            <a:off x="9060873" y="5273964"/>
            <a:ext cx="2918691" cy="1200329"/>
          </a:xfrm>
          <a:prstGeom prst="rect">
            <a:avLst/>
          </a:prstGeom>
          <a:noFill/>
        </p:spPr>
        <p:txBody>
          <a:bodyPr wrap="square" rtlCol="0">
            <a:spAutoFit/>
          </a:bodyPr>
          <a:lstStyle/>
          <a:p>
            <a:r>
              <a:rPr lang="sv-SE" sz="7200" dirty="0" smtClean="0"/>
              <a:t>TACK!</a:t>
            </a:r>
            <a:endParaRPr lang="sv-SE" sz="7200" dirty="0"/>
          </a:p>
        </p:txBody>
      </p:sp>
    </p:spTree>
    <p:extLst>
      <p:ext uri="{BB962C8B-B14F-4D97-AF65-F5344CB8AC3E}">
        <p14:creationId xmlns:p14="http://schemas.microsoft.com/office/powerpoint/2010/main" val="23028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Kontaktuppgifter</a:t>
            </a:r>
            <a:endParaRPr lang="sv-SE" b="1" dirty="0"/>
          </a:p>
        </p:txBody>
      </p:sp>
      <p:sp>
        <p:nvSpPr>
          <p:cNvPr id="3" name="Platshållare för innehåll 2"/>
          <p:cNvSpPr>
            <a:spLocks noGrp="1"/>
          </p:cNvSpPr>
          <p:nvPr>
            <p:ph idx="1"/>
          </p:nvPr>
        </p:nvSpPr>
        <p:spPr/>
        <p:txBody>
          <a:bodyPr>
            <a:normAutofit fontScale="55000" lnSpcReduction="20000"/>
          </a:bodyPr>
          <a:lstStyle/>
          <a:p>
            <a:pPr marL="0" indent="0">
              <a:buNone/>
            </a:pPr>
            <a:r>
              <a:rPr lang="sv-SE" b="1" i="1" dirty="0" smtClean="0"/>
              <a:t>Processledare (</a:t>
            </a:r>
            <a:r>
              <a:rPr lang="sv-SE" b="1" dirty="0" smtClean="0"/>
              <a:t>Utbildning </a:t>
            </a:r>
            <a:r>
              <a:rPr lang="sv-SE" b="1" dirty="0"/>
              <a:t>&amp; </a:t>
            </a:r>
            <a:r>
              <a:rPr lang="sv-SE" b="1" dirty="0" smtClean="0"/>
              <a:t>Arbetsmarknadskonsulent CLL, Heby)</a:t>
            </a:r>
            <a:endParaRPr lang="sv-SE" b="1" dirty="0"/>
          </a:p>
          <a:p>
            <a:pPr marL="0" indent="0">
              <a:buNone/>
            </a:pPr>
            <a:r>
              <a:rPr lang="sv-SE" dirty="0" smtClean="0"/>
              <a:t>Johanna Stålhand</a:t>
            </a:r>
          </a:p>
          <a:p>
            <a:pPr marL="0" indent="0">
              <a:buNone/>
            </a:pPr>
            <a:r>
              <a:rPr lang="sv-SE" dirty="0" smtClean="0">
                <a:hlinkClick r:id="rId2"/>
              </a:rPr>
              <a:t>Johanna.stalhand@heby.se</a:t>
            </a:r>
            <a:r>
              <a:rPr lang="sv-SE" dirty="0" smtClean="0"/>
              <a:t> </a:t>
            </a:r>
            <a:endParaRPr lang="sv-SE" dirty="0"/>
          </a:p>
          <a:p>
            <a:pPr marL="0" indent="0">
              <a:buNone/>
            </a:pPr>
            <a:endParaRPr lang="sv-SE" dirty="0" smtClean="0"/>
          </a:p>
          <a:p>
            <a:pPr marL="0" indent="0">
              <a:buNone/>
            </a:pPr>
            <a:r>
              <a:rPr lang="sv-SE" b="1" i="1" dirty="0" smtClean="0"/>
              <a:t>Rehabcoach</a:t>
            </a:r>
          </a:p>
          <a:p>
            <a:pPr marL="0" indent="0">
              <a:buNone/>
            </a:pPr>
            <a:r>
              <a:rPr lang="sv-SE" dirty="0" smtClean="0"/>
              <a:t>Anders Ekstam</a:t>
            </a:r>
          </a:p>
          <a:p>
            <a:pPr marL="0" indent="0">
              <a:buNone/>
            </a:pPr>
            <a:r>
              <a:rPr lang="sv-SE" dirty="0" smtClean="0">
                <a:hlinkClick r:id="rId3"/>
              </a:rPr>
              <a:t>Anders.ekstam@heby.se</a:t>
            </a:r>
            <a:endParaRPr lang="sv-SE" dirty="0" smtClean="0"/>
          </a:p>
          <a:p>
            <a:pPr marL="0" indent="0">
              <a:buNone/>
            </a:pPr>
            <a:endParaRPr lang="sv-SE" dirty="0"/>
          </a:p>
          <a:p>
            <a:pPr marL="0" indent="0">
              <a:buNone/>
            </a:pPr>
            <a:r>
              <a:rPr lang="sv-SE" b="1" i="1" dirty="0" smtClean="0"/>
              <a:t>1e Socialsekreterare, Försörjningsstöd</a:t>
            </a:r>
          </a:p>
          <a:p>
            <a:pPr marL="0" indent="0">
              <a:buNone/>
            </a:pPr>
            <a:r>
              <a:rPr lang="sv-SE" dirty="0" smtClean="0"/>
              <a:t>Andreas Asklöf</a:t>
            </a:r>
          </a:p>
          <a:p>
            <a:pPr marL="0" indent="0">
              <a:buNone/>
            </a:pPr>
            <a:r>
              <a:rPr lang="sv-SE" dirty="0" smtClean="0">
                <a:hlinkClick r:id="rId4"/>
              </a:rPr>
              <a:t>Andreas.asklof@heby.se</a:t>
            </a:r>
            <a:r>
              <a:rPr lang="sv-SE" dirty="0" smtClean="0"/>
              <a:t>  </a:t>
            </a:r>
          </a:p>
          <a:p>
            <a:pPr marL="0" indent="0">
              <a:buNone/>
            </a:pPr>
            <a:endParaRPr lang="sv-SE" dirty="0"/>
          </a:p>
          <a:p>
            <a:pPr marL="0" indent="0">
              <a:buNone/>
            </a:pPr>
            <a:r>
              <a:rPr lang="sv-SE" b="1" i="1" dirty="0" smtClean="0"/>
              <a:t>Utbildning &amp; Arbetsmarknadskonsulent CLL, Heby</a:t>
            </a:r>
          </a:p>
          <a:p>
            <a:pPr marL="0" indent="0">
              <a:buNone/>
            </a:pPr>
            <a:r>
              <a:rPr lang="sv-SE" dirty="0" smtClean="0"/>
              <a:t>Louise Frändberg</a:t>
            </a:r>
          </a:p>
          <a:p>
            <a:pPr marL="0" indent="0">
              <a:buNone/>
            </a:pPr>
            <a:r>
              <a:rPr lang="sv-SE" dirty="0" smtClean="0">
                <a:hlinkClick r:id="rId5"/>
              </a:rPr>
              <a:t>Louise.frandberg@heby.se</a:t>
            </a:r>
            <a:r>
              <a:rPr lang="sv-SE" dirty="0" smtClean="0"/>
              <a:t> </a:t>
            </a:r>
          </a:p>
          <a:p>
            <a:pPr marL="0" indent="0">
              <a:buNone/>
            </a:pPr>
            <a:endParaRPr lang="sv-SE" dirty="0"/>
          </a:p>
        </p:txBody>
      </p:sp>
    </p:spTree>
    <p:extLst>
      <p:ext uri="{BB962C8B-B14F-4D97-AF65-F5344CB8AC3E}">
        <p14:creationId xmlns:p14="http://schemas.microsoft.com/office/powerpoint/2010/main" val="82327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Plattform för individsstöd i </a:t>
            </a:r>
            <a:r>
              <a:rPr lang="sv-SE" b="1" dirty="0" smtClean="0"/>
              <a:t>samverkan</a:t>
            </a:r>
            <a:r>
              <a:rPr lang="sv-SE" b="1" i="1" dirty="0" smtClean="0"/>
              <a:t> </a:t>
            </a:r>
            <a:br>
              <a:rPr lang="sv-SE" b="1" i="1" dirty="0" smtClean="0"/>
            </a:br>
            <a:r>
              <a:rPr lang="sv-SE" b="1" i="1" dirty="0" smtClean="0"/>
              <a:t>2021-2024</a:t>
            </a:r>
            <a:endParaRPr lang="sv-SE" b="1" dirty="0"/>
          </a:p>
        </p:txBody>
      </p:sp>
      <p:sp>
        <p:nvSpPr>
          <p:cNvPr id="5" name="AutoShape 4" descr="Workshop Kreativ Vår. Lördagen den 2 mars. 8.45-16.00 — Livsstil &amp; Lavendel"/>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spcBef>
                <a:spcPct val="20000"/>
              </a:spcBef>
              <a:buNone/>
              <a:defRPr/>
            </a:pPr>
            <a:endParaRPr lang="sv-SE" sz="3500" dirty="0"/>
          </a:p>
          <a:p>
            <a:endParaRPr lang="sv-SE" dirty="0"/>
          </a:p>
        </p:txBody>
      </p:sp>
      <p:pic>
        <p:nvPicPr>
          <p:cNvPr id="3" name="Bildobjekt 2"/>
          <p:cNvPicPr>
            <a:picLocks noChangeAspect="1"/>
          </p:cNvPicPr>
          <p:nvPr/>
        </p:nvPicPr>
        <p:blipFill>
          <a:blip r:embed="rId2"/>
          <a:stretch>
            <a:fillRect/>
          </a:stretch>
        </p:blipFill>
        <p:spPr>
          <a:xfrm>
            <a:off x="2210810" y="2918691"/>
            <a:ext cx="6854705" cy="3187750"/>
          </a:xfrm>
          <a:prstGeom prst="rect">
            <a:avLst/>
          </a:prstGeom>
        </p:spPr>
      </p:pic>
    </p:spTree>
    <p:extLst>
      <p:ext uri="{BB962C8B-B14F-4D97-AF65-F5344CB8AC3E}">
        <p14:creationId xmlns:p14="http://schemas.microsoft.com/office/powerpoint/2010/main" val="32450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Bakgrund</a:t>
            </a:r>
            <a:endParaRPr lang="sv-SE" b="1" dirty="0"/>
          </a:p>
        </p:txBody>
      </p:sp>
      <p:sp>
        <p:nvSpPr>
          <p:cNvPr id="3" name="Platshållare för innehåll 2"/>
          <p:cNvSpPr>
            <a:spLocks noGrp="1"/>
          </p:cNvSpPr>
          <p:nvPr>
            <p:ph idx="1"/>
          </p:nvPr>
        </p:nvSpPr>
        <p:spPr/>
        <p:txBody>
          <a:bodyPr>
            <a:normAutofit fontScale="70000" lnSpcReduction="20000"/>
          </a:bodyPr>
          <a:lstStyle/>
          <a:p>
            <a:r>
              <a:rPr lang="sv-SE" dirty="0"/>
              <a:t>Upphovet till ansökan är ett gemensamt identifierat behov av att ytterligare stärka och vidareutveckla nära operativa samverkansformer lokalt. </a:t>
            </a:r>
            <a:endParaRPr lang="sv-SE" dirty="0" smtClean="0"/>
          </a:p>
          <a:p>
            <a:r>
              <a:rPr lang="sv-SE" dirty="0"/>
              <a:t>Nuvarande läge och efterföljningar i och med </a:t>
            </a:r>
            <a:r>
              <a:rPr lang="sv-SE" dirty="0" smtClean="0"/>
              <a:t>Covid-19 </a:t>
            </a:r>
            <a:r>
              <a:rPr lang="sv-SE" dirty="0"/>
              <a:t>påverkar och kommer givetvis påverka alla våra enheters arbete under lång tid och det är därav extra viktigt att stärka tidig samverkan för de som behöver det allra mest. </a:t>
            </a:r>
          </a:p>
          <a:p>
            <a:r>
              <a:rPr lang="sv-SE" dirty="0"/>
              <a:t>Heby kommun </a:t>
            </a:r>
            <a:r>
              <a:rPr lang="sv-SE" dirty="0" smtClean="0"/>
              <a:t>har bland </a:t>
            </a:r>
            <a:r>
              <a:rPr lang="sv-SE" dirty="0"/>
              <a:t>det högsta ohälsotalet i Uppsala län och vi ser därför ett gemensamt behov av att i samverkan göra vad vi kan för att främja hälsa. </a:t>
            </a:r>
            <a:endParaRPr lang="sv-SE" dirty="0" smtClean="0"/>
          </a:p>
          <a:p>
            <a:r>
              <a:rPr lang="sv-SE" dirty="0"/>
              <a:t>Heby kommun är inne i ett aktivt internt utvecklingsarbete både rörande skapande av nya insatser men även avseende intern förvaltningsövergripande samverkan. Det är därav väldigt angeläget att i kombination med denna utveckling parallellt vidareutveckla den externa samverkan med alla parter lokalt</a:t>
            </a:r>
            <a:r>
              <a:rPr lang="sv-SE" dirty="0" smtClean="0"/>
              <a:t>.</a:t>
            </a:r>
          </a:p>
          <a:p>
            <a:r>
              <a:rPr lang="sv-SE" dirty="0"/>
              <a:t>Vi ser fortsatt behov av stöd på både individ- och strukturell nivå. I både Socialstyrelsens skrift Samordna den arbetsinriktade rehabiliteringen vid psykisk sjukdom eller funktionsnedsättning (2011) och i nationella överenskommelser om samverkan betonas vikten av lokala arenor för samverkan. En avsikt för att möta de lokala behoven är att samla olika professioner runt individen och samverka kring insatser. </a:t>
            </a:r>
          </a:p>
        </p:txBody>
      </p:sp>
    </p:spTree>
    <p:extLst>
      <p:ext uri="{BB962C8B-B14F-4D97-AF65-F5344CB8AC3E}">
        <p14:creationId xmlns:p14="http://schemas.microsoft.com/office/powerpoint/2010/main" val="22398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Syfte</a:t>
            </a:r>
            <a:endParaRPr lang="sv-SE" b="1" dirty="0"/>
          </a:p>
        </p:txBody>
      </p:sp>
      <p:sp>
        <p:nvSpPr>
          <p:cNvPr id="3" name="Platshållare för innehåll 2"/>
          <p:cNvSpPr>
            <a:spLocks noGrp="1"/>
          </p:cNvSpPr>
          <p:nvPr>
            <p:ph idx="1"/>
          </p:nvPr>
        </p:nvSpPr>
        <p:spPr/>
        <p:txBody>
          <a:bodyPr>
            <a:normAutofit lnSpcReduction="10000"/>
          </a:bodyPr>
          <a:lstStyle/>
          <a:p>
            <a:pPr marL="342900" lvl="0" indent="-342900" defTabSz="457200">
              <a:buClr>
                <a:srgbClr val="90C226"/>
              </a:buClr>
              <a:buSzPct val="80000"/>
              <a:buFont typeface="Wingdings 3" charset="2"/>
              <a:buChar char=""/>
            </a:pPr>
            <a:r>
              <a:rPr lang="sv-SE" dirty="0"/>
              <a:t>Öka andelen individer som </a:t>
            </a:r>
            <a:r>
              <a:rPr lang="sv-SE" u="sng" dirty="0"/>
              <a:t>tillgodogör</a:t>
            </a:r>
            <a:r>
              <a:rPr lang="sv-SE" dirty="0"/>
              <a:t> sig arbetslivsinriktad rehabilitering och </a:t>
            </a:r>
            <a:r>
              <a:rPr lang="sv-SE" u="sng" dirty="0"/>
              <a:t>kommer vidare </a:t>
            </a:r>
            <a:r>
              <a:rPr lang="sv-SE" dirty="0"/>
              <a:t>i rehabiliteringsprocessen</a:t>
            </a:r>
          </a:p>
          <a:p>
            <a:pPr marL="0" lvl="0" indent="0" defTabSz="457200">
              <a:buClr>
                <a:srgbClr val="90C226"/>
              </a:buClr>
              <a:buSzPct val="80000"/>
              <a:buNone/>
            </a:pPr>
            <a:endParaRPr lang="sv-SE" dirty="0"/>
          </a:p>
          <a:p>
            <a:pPr marL="342900" lvl="0" indent="-342900" defTabSz="457200">
              <a:buClr>
                <a:srgbClr val="90C226"/>
              </a:buClr>
              <a:buSzPct val="80000"/>
              <a:buFont typeface="Wingdings 3" charset="2"/>
              <a:buChar char=""/>
            </a:pPr>
            <a:r>
              <a:rPr lang="sv-SE" dirty="0"/>
              <a:t>Underlätta och förbättra möjligheterna för individen att få </a:t>
            </a:r>
            <a:r>
              <a:rPr lang="sv-SE" u="sng" dirty="0"/>
              <a:t>rätt</a:t>
            </a:r>
            <a:r>
              <a:rPr lang="sv-SE" dirty="0"/>
              <a:t> försörjning</a:t>
            </a:r>
          </a:p>
          <a:p>
            <a:pPr lvl="0" defTabSz="457200">
              <a:buClr>
                <a:srgbClr val="90C226"/>
              </a:buClr>
              <a:buSzPct val="80000"/>
            </a:pPr>
            <a:endParaRPr lang="sv-SE" dirty="0"/>
          </a:p>
          <a:p>
            <a:pPr marL="342900" lvl="0" indent="-342900" defTabSz="457200">
              <a:buClr>
                <a:srgbClr val="90C226"/>
              </a:buClr>
              <a:buSzPct val="80000"/>
              <a:buFont typeface="Wingdings 3" charset="2"/>
              <a:buChar char=""/>
            </a:pPr>
            <a:r>
              <a:rPr lang="sv-SE" dirty="0"/>
              <a:t>Genom att utveckla nära samverkan mellan olika verksamheter </a:t>
            </a:r>
            <a:r>
              <a:rPr lang="sv-SE" u="sng" dirty="0"/>
              <a:t>bidra till effektiv användning av gemensamma resurser</a:t>
            </a:r>
          </a:p>
          <a:p>
            <a:pPr lvl="0" defTabSz="457200">
              <a:buClr>
                <a:srgbClr val="90C226"/>
              </a:buClr>
              <a:buSzPct val="80000"/>
            </a:pPr>
            <a:endParaRPr lang="sv-SE" dirty="0"/>
          </a:p>
          <a:p>
            <a:pPr marL="342900" lvl="0" indent="-342900" defTabSz="457200">
              <a:buClr>
                <a:srgbClr val="90C226"/>
              </a:buClr>
              <a:buSzPct val="80000"/>
              <a:buFont typeface="Wingdings 3" charset="2"/>
              <a:buChar char=""/>
            </a:pPr>
            <a:r>
              <a:rPr lang="sv-SE" dirty="0"/>
              <a:t>Skapa en </a:t>
            </a:r>
            <a:r>
              <a:rPr lang="sv-SE" u="sng" dirty="0"/>
              <a:t>god samverkansstruktur - och kultur</a:t>
            </a:r>
          </a:p>
        </p:txBody>
      </p:sp>
    </p:spTree>
    <p:extLst>
      <p:ext uri="{BB962C8B-B14F-4D97-AF65-F5344CB8AC3E}">
        <p14:creationId xmlns:p14="http://schemas.microsoft.com/office/powerpoint/2010/main" val="231442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Struktur- och individinsats</a:t>
            </a:r>
            <a:endParaRPr lang="sv-SE" b="1" dirty="0"/>
          </a:p>
        </p:txBody>
      </p:sp>
      <p:sp>
        <p:nvSpPr>
          <p:cNvPr id="3" name="Platshållare för innehåll 2"/>
          <p:cNvSpPr>
            <a:spLocks noGrp="1"/>
          </p:cNvSpPr>
          <p:nvPr>
            <p:ph idx="1"/>
          </p:nvPr>
        </p:nvSpPr>
        <p:spPr/>
        <p:txBody>
          <a:bodyPr>
            <a:normAutofit fontScale="85000" lnSpcReduction="20000"/>
          </a:bodyPr>
          <a:lstStyle/>
          <a:p>
            <a:r>
              <a:rPr lang="sv-SE" dirty="0"/>
              <a:t>Vi avser att arbeta långsiktigt med utveckling och samordning av insatser så framgångsfaktorer i samverkan kan </a:t>
            </a:r>
            <a:r>
              <a:rPr lang="sv-SE" u="sng" dirty="0"/>
              <a:t>integreras i ordinarie myndighetsstrukturer. </a:t>
            </a:r>
            <a:r>
              <a:rPr lang="sv-SE" dirty="0"/>
              <a:t>Vi arbetar parallellt med individnära insatser även på strukturell nivå där allt arbete </a:t>
            </a:r>
            <a:r>
              <a:rPr lang="sv-SE" u="sng" dirty="0"/>
              <a:t>fokuserar på funktioner och inte personer </a:t>
            </a:r>
            <a:r>
              <a:rPr lang="sv-SE" dirty="0"/>
              <a:t>för att kunna skapa en hållbarhet och implementera arbetssätt. Genom samordning och processtöd i samverkan skapas ett kontinuerligt lärande via kunskapsöverföring under insatsens gång</a:t>
            </a:r>
            <a:r>
              <a:rPr lang="sv-SE" dirty="0" smtClean="0"/>
              <a:t>.</a:t>
            </a:r>
          </a:p>
          <a:p>
            <a:pPr marL="0" indent="0">
              <a:buNone/>
            </a:pPr>
            <a:endParaRPr lang="sv-SE" dirty="0"/>
          </a:p>
          <a:p>
            <a:r>
              <a:rPr lang="sv-SE" dirty="0"/>
              <a:t>En viktig del i vald insatsform är det parallella och kompletterande stödet som </a:t>
            </a:r>
            <a:r>
              <a:rPr lang="sv-SE" u="sng" dirty="0"/>
              <a:t>coacherna utför som fortsatt kommer att bidra till ett kontinuerligt lärande </a:t>
            </a:r>
            <a:r>
              <a:rPr lang="sv-SE" dirty="0"/>
              <a:t>om samverkan och dess framgångsfaktorer. Genom att coacherna arbetar parallellt med ordinarie handläggare kommer de att möta ett stort antal handläggare/funktioner och på så sätt kunna bidra till att fler person får stöd i samordning och anpassning av sina insatser så att det möter upp det individuella behovet. </a:t>
            </a:r>
          </a:p>
          <a:p>
            <a:endParaRPr lang="sv-SE" dirty="0"/>
          </a:p>
        </p:txBody>
      </p:sp>
    </p:spTree>
    <p:extLst>
      <p:ext uri="{BB962C8B-B14F-4D97-AF65-F5344CB8AC3E}">
        <p14:creationId xmlns:p14="http://schemas.microsoft.com/office/powerpoint/2010/main" val="368289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Målgrupp</a:t>
            </a:r>
            <a:endParaRPr lang="sv-SE" b="1" dirty="0"/>
          </a:p>
        </p:txBody>
      </p:sp>
      <p:sp>
        <p:nvSpPr>
          <p:cNvPr id="3" name="Platshållare för innehåll 2"/>
          <p:cNvSpPr>
            <a:spLocks noGrp="1"/>
          </p:cNvSpPr>
          <p:nvPr>
            <p:ph idx="1"/>
          </p:nvPr>
        </p:nvSpPr>
        <p:spPr/>
        <p:txBody>
          <a:bodyPr>
            <a:normAutofit fontScale="92500" lnSpcReduction="10000"/>
          </a:bodyPr>
          <a:lstStyle/>
          <a:p>
            <a:r>
              <a:rPr lang="sv-SE" dirty="0"/>
              <a:t>Individer i tydligt behov av stöd i samordning innan och/eller under arbetslivsinriktad </a:t>
            </a:r>
            <a:r>
              <a:rPr lang="sv-SE" dirty="0" smtClean="0"/>
              <a:t>rehabilitering </a:t>
            </a:r>
            <a:endParaRPr lang="sv-SE" dirty="0"/>
          </a:p>
          <a:p>
            <a:r>
              <a:rPr lang="sv-SE" dirty="0"/>
              <a:t>Vid stort inflöde och därav behov av prioritering av vilka som tas in i insatsen ska följande målgrupper prioriteras:</a:t>
            </a:r>
          </a:p>
          <a:p>
            <a:pPr marL="0" lvl="0" indent="0">
              <a:buNone/>
            </a:pPr>
            <a:r>
              <a:rPr lang="sv-SE" dirty="0"/>
              <a:t>	</a:t>
            </a:r>
            <a:r>
              <a:rPr lang="sv-SE" sz="2400" b="1" dirty="0" smtClean="0"/>
              <a:t>1. </a:t>
            </a:r>
            <a:r>
              <a:rPr lang="sv-SE" sz="2400" dirty="0" smtClean="0"/>
              <a:t>Unga </a:t>
            </a:r>
            <a:r>
              <a:rPr lang="sv-SE" sz="2400" dirty="0"/>
              <a:t>med psykisk ohälsa och/eller funktionsnedsättning </a:t>
            </a:r>
            <a:r>
              <a:rPr lang="sv-SE" sz="2400" dirty="0" smtClean="0"/>
              <a:t>(</a:t>
            </a:r>
            <a:r>
              <a:rPr lang="sv-SE" sz="2400" dirty="0"/>
              <a:t>16-29 år)</a:t>
            </a:r>
          </a:p>
          <a:p>
            <a:pPr marL="0" lvl="0" indent="0">
              <a:buNone/>
            </a:pPr>
            <a:r>
              <a:rPr lang="sv-SE" sz="2400" dirty="0" smtClean="0"/>
              <a:t>	</a:t>
            </a:r>
            <a:r>
              <a:rPr lang="sv-SE" sz="2400" b="1" dirty="0" smtClean="0"/>
              <a:t>2. </a:t>
            </a:r>
            <a:r>
              <a:rPr lang="sv-SE" sz="2400" dirty="0" smtClean="0"/>
              <a:t>Personer </a:t>
            </a:r>
            <a:r>
              <a:rPr lang="sv-SE" sz="2400" dirty="0"/>
              <a:t>med långvarigt bidrags- och/eller </a:t>
            </a:r>
            <a:r>
              <a:rPr lang="sv-SE" sz="2400" dirty="0" smtClean="0"/>
              <a:t>ersättningsberoende </a:t>
            </a:r>
            <a:r>
              <a:rPr lang="sv-SE" sz="2400" dirty="0"/>
              <a:t>och de </a:t>
            </a:r>
            <a:r>
              <a:rPr lang="sv-SE" sz="2400" dirty="0" smtClean="0"/>
              <a:t>	som </a:t>
            </a:r>
            <a:r>
              <a:rPr lang="sv-SE" sz="2400" dirty="0"/>
              <a:t>riskerar att hamna i långvarigt </a:t>
            </a:r>
            <a:r>
              <a:rPr lang="sv-SE" sz="2400" dirty="0" smtClean="0"/>
              <a:t>bidrags- </a:t>
            </a:r>
            <a:r>
              <a:rPr lang="sv-SE" sz="2400" dirty="0"/>
              <a:t>och/eller ersättningsberoende 	</a:t>
            </a:r>
            <a:r>
              <a:rPr lang="sv-SE" sz="2400" dirty="0" smtClean="0"/>
              <a:t>(</a:t>
            </a:r>
            <a:r>
              <a:rPr lang="sv-SE" sz="2400" dirty="0"/>
              <a:t>18-64 år)</a:t>
            </a:r>
          </a:p>
          <a:p>
            <a:r>
              <a:rPr lang="sv-SE" dirty="0"/>
              <a:t>Sekundär </a:t>
            </a:r>
            <a:r>
              <a:rPr lang="sv-SE" dirty="0" smtClean="0"/>
              <a:t>målgrupp</a:t>
            </a:r>
            <a:endParaRPr lang="sv-SE" dirty="0"/>
          </a:p>
          <a:p>
            <a:pPr lvl="1"/>
            <a:r>
              <a:rPr lang="sv-SE" dirty="0" smtClean="0"/>
              <a:t>Funktioner/handläggare </a:t>
            </a:r>
            <a:r>
              <a:rPr lang="sv-SE" dirty="0"/>
              <a:t>inom parterna som arbetar med målgruppen och som kommer att delta i rådgivande dialog, samverkansteam, nätverksträffar och kompetenshöjande </a:t>
            </a:r>
            <a:r>
              <a:rPr lang="sv-SE" dirty="0" smtClean="0"/>
              <a:t>insatser</a:t>
            </a:r>
            <a:endParaRPr lang="sv-SE" dirty="0"/>
          </a:p>
          <a:p>
            <a:endParaRPr lang="sv-SE" dirty="0"/>
          </a:p>
        </p:txBody>
      </p:sp>
    </p:spTree>
    <p:extLst>
      <p:ext uri="{BB962C8B-B14F-4D97-AF65-F5344CB8AC3E}">
        <p14:creationId xmlns:p14="http://schemas.microsoft.com/office/powerpoint/2010/main" val="79344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Metod</a:t>
            </a:r>
            <a:endParaRPr lang="sv-SE" b="1" dirty="0"/>
          </a:p>
        </p:txBody>
      </p:sp>
      <p:pic>
        <p:nvPicPr>
          <p:cNvPr id="4" name="Platshållare för innehåll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80262" y="472441"/>
            <a:ext cx="6619058" cy="5612388"/>
          </a:xfrm>
          <a:prstGeom prst="rect">
            <a:avLst/>
          </a:prstGeom>
          <a:noFill/>
        </p:spPr>
      </p:pic>
      <p:sp>
        <p:nvSpPr>
          <p:cNvPr id="5" name="Rektangel 4"/>
          <p:cNvSpPr/>
          <p:nvPr/>
        </p:nvSpPr>
        <p:spPr>
          <a:xfrm>
            <a:off x="6414655" y="3294149"/>
            <a:ext cx="3079865" cy="622531"/>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ln w="0"/>
                <a:solidFill>
                  <a:schemeClr val="tx1"/>
                </a:solidFill>
                <a:effectLst>
                  <a:outerShdw blurRad="38100" dist="19050" dir="2700000" algn="tl" rotWithShape="0">
                    <a:schemeClr val="dk1">
                      <a:alpha val="40000"/>
                    </a:schemeClr>
                  </a:outerShdw>
                </a:effectLst>
              </a:rPr>
              <a:t>Portalen för livslångt lärande</a:t>
            </a:r>
            <a:endParaRPr lang="sv-SE" b="1" dirty="0">
              <a:ln w="0"/>
              <a:solidFill>
                <a:schemeClr val="tx1"/>
              </a:solidFill>
              <a:effectLst>
                <a:outerShdw blurRad="38100" dist="19050" dir="2700000" algn="tl" rotWithShape="0">
                  <a:schemeClr val="dk1">
                    <a:alpha val="40000"/>
                  </a:schemeClr>
                </a:outerShdw>
              </a:effectLst>
            </a:endParaRPr>
          </a:p>
        </p:txBody>
      </p:sp>
      <p:sp>
        <p:nvSpPr>
          <p:cNvPr id="6" name="Rektangel 5"/>
          <p:cNvSpPr/>
          <p:nvPr/>
        </p:nvSpPr>
        <p:spPr>
          <a:xfrm>
            <a:off x="5567771" y="2750502"/>
            <a:ext cx="1844040" cy="489989"/>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ysClr val="windowText" lastClr="000000"/>
                </a:solidFill>
              </a:rPr>
              <a:t>Processledare</a:t>
            </a:r>
            <a:endParaRPr lang="sv-SE" b="1" dirty="0">
              <a:solidFill>
                <a:sysClr val="windowText" lastClr="000000"/>
              </a:solidFill>
            </a:endParaRPr>
          </a:p>
        </p:txBody>
      </p:sp>
    </p:spTree>
    <p:extLst>
      <p:ext uri="{BB962C8B-B14F-4D97-AF65-F5344CB8AC3E}">
        <p14:creationId xmlns:p14="http://schemas.microsoft.com/office/powerpoint/2010/main" val="17362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Samverkansteamet</a:t>
            </a:r>
            <a:endParaRPr lang="sv-SE" b="1" dirty="0"/>
          </a:p>
        </p:txBody>
      </p:sp>
      <p:pic>
        <p:nvPicPr>
          <p:cNvPr id="4" name="Platshållare för innehåll 3"/>
          <p:cNvPicPr>
            <a:picLocks noGrp="1"/>
          </p:cNvPicPr>
          <p:nvPr>
            <p:ph idx="1"/>
          </p:nvPr>
        </p:nvPicPr>
        <p:blipFill rotWithShape="1">
          <a:blip r:embed="rId3"/>
          <a:srcRect l="30773" t="23877" r="28571" b="9461"/>
          <a:stretch/>
        </p:blipFill>
        <p:spPr bwMode="auto">
          <a:xfrm>
            <a:off x="5382982" y="548640"/>
            <a:ext cx="5528858" cy="5308283"/>
          </a:xfrm>
          <a:prstGeom prst="rect">
            <a:avLst/>
          </a:prstGeom>
          <a:ln>
            <a:noFill/>
          </a:ln>
          <a:extLst>
            <a:ext uri="{53640926-AAD7-44D8-BBD7-CCE9431645EC}">
              <a14:shadowObscured xmlns:a14="http://schemas.microsoft.com/office/drawing/2010/main"/>
            </a:ext>
          </a:extLst>
        </p:spPr>
      </p:pic>
      <p:sp>
        <p:nvSpPr>
          <p:cNvPr id="5" name="Rektangel med rundade hörn 4"/>
          <p:cNvSpPr/>
          <p:nvPr/>
        </p:nvSpPr>
        <p:spPr>
          <a:xfrm>
            <a:off x="7514951" y="3413760"/>
            <a:ext cx="1264920" cy="3600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ln w="0"/>
                <a:solidFill>
                  <a:schemeClr val="tx1"/>
                </a:solidFill>
                <a:effectLst>
                  <a:outerShdw blurRad="38100" dist="19050" dir="2700000" algn="tl" rotWithShape="0">
                    <a:schemeClr val="dk1">
                      <a:alpha val="40000"/>
                    </a:schemeClr>
                  </a:outerShdw>
                </a:effectLst>
              </a:rPr>
              <a:t>Processledare</a:t>
            </a:r>
            <a:endParaRPr lang="sv-SE" sz="1400" dirty="0">
              <a:ln w="0"/>
              <a:solidFill>
                <a:schemeClr val="tx1"/>
              </a:solidFill>
              <a:effectLst>
                <a:outerShdw blurRad="38100" dist="19050" dir="2700000" algn="tl" rotWithShape="0">
                  <a:schemeClr val="dk1">
                    <a:alpha val="40000"/>
                  </a:schemeClr>
                </a:outerShdw>
              </a:effectLst>
            </a:endParaRPr>
          </a:p>
        </p:txBody>
      </p:sp>
      <p:sp>
        <p:nvSpPr>
          <p:cNvPr id="6" name="Ellips 5"/>
          <p:cNvSpPr/>
          <p:nvPr/>
        </p:nvSpPr>
        <p:spPr>
          <a:xfrm rot="19828781">
            <a:off x="8959765" y="3445164"/>
            <a:ext cx="1847272" cy="988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9199418" y="3916218"/>
            <a:ext cx="1274618" cy="261610"/>
          </a:xfrm>
          <a:prstGeom prst="rect">
            <a:avLst/>
          </a:prstGeom>
          <a:noFill/>
        </p:spPr>
        <p:txBody>
          <a:bodyPr wrap="square" rtlCol="0">
            <a:spAutoFit/>
          </a:bodyPr>
          <a:lstStyle/>
          <a:p>
            <a:r>
              <a:rPr lang="sv-SE" sz="1100" b="1" dirty="0" smtClean="0"/>
              <a:t>Rehabsamordnare</a:t>
            </a:r>
            <a:endParaRPr lang="sv-SE" sz="1100" b="1" dirty="0"/>
          </a:p>
        </p:txBody>
      </p:sp>
      <p:sp>
        <p:nvSpPr>
          <p:cNvPr id="3" name="Rektangel med rundade hörn 2"/>
          <p:cNvSpPr/>
          <p:nvPr/>
        </p:nvSpPr>
        <p:spPr>
          <a:xfrm>
            <a:off x="6281665" y="4177828"/>
            <a:ext cx="1865746" cy="9144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ln w="0"/>
                <a:solidFill>
                  <a:schemeClr val="tx1"/>
                </a:solidFill>
                <a:effectLst>
                  <a:outerShdw blurRad="38100" dist="19050" dir="2700000" algn="tl" rotWithShape="0">
                    <a:schemeClr val="dk1">
                      <a:alpha val="40000"/>
                    </a:schemeClr>
                  </a:outerShdw>
                </a:effectLst>
              </a:rPr>
              <a:t>Utbildning &amp; Arbetsmarknads-</a:t>
            </a:r>
          </a:p>
          <a:p>
            <a:pPr algn="ctr"/>
            <a:r>
              <a:rPr lang="sv-SE" sz="1200" dirty="0" smtClean="0">
                <a:ln w="0"/>
                <a:solidFill>
                  <a:schemeClr val="tx1"/>
                </a:solidFill>
                <a:effectLst>
                  <a:outerShdw blurRad="38100" dist="19050" dir="2700000" algn="tl" rotWithShape="0">
                    <a:schemeClr val="dk1">
                      <a:alpha val="40000"/>
                    </a:schemeClr>
                  </a:outerShdw>
                </a:effectLst>
              </a:rPr>
              <a:t>konsulent</a:t>
            </a:r>
            <a:endParaRPr lang="sv-SE"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3339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Rehabcoachens uppdrag</a:t>
            </a:r>
            <a:endParaRPr lang="sv-SE" b="1" dirty="0"/>
          </a:p>
        </p:txBody>
      </p:sp>
      <p:pic>
        <p:nvPicPr>
          <p:cNvPr id="4" name="Platshållare för innehåll 3"/>
          <p:cNvPicPr>
            <a:picLocks noGrp="1" noChangeAspect="1"/>
          </p:cNvPicPr>
          <p:nvPr>
            <p:ph idx="1"/>
          </p:nvPr>
        </p:nvPicPr>
        <p:blipFill>
          <a:blip r:embed="rId3"/>
          <a:stretch>
            <a:fillRect/>
          </a:stretch>
        </p:blipFill>
        <p:spPr>
          <a:xfrm>
            <a:off x="9145875" y="365125"/>
            <a:ext cx="2619375" cy="1743075"/>
          </a:xfrm>
          <a:prstGeom prst="rect">
            <a:avLst/>
          </a:prstGeom>
        </p:spPr>
      </p:pic>
      <p:sp>
        <p:nvSpPr>
          <p:cNvPr id="5" name="textruta 4"/>
          <p:cNvSpPr txBox="1"/>
          <p:nvPr/>
        </p:nvSpPr>
        <p:spPr>
          <a:xfrm>
            <a:off x="969818" y="1865744"/>
            <a:ext cx="7915564" cy="369332"/>
          </a:xfrm>
          <a:prstGeom prst="rect">
            <a:avLst/>
          </a:prstGeom>
          <a:noFill/>
        </p:spPr>
        <p:txBody>
          <a:bodyPr wrap="square" rtlCol="0">
            <a:spAutoFit/>
          </a:bodyPr>
          <a:lstStyle/>
          <a:p>
            <a:r>
              <a:rPr lang="sv-SE" dirty="0" smtClean="0"/>
              <a:t> </a:t>
            </a:r>
            <a:endParaRPr lang="sv-SE" dirty="0"/>
          </a:p>
        </p:txBody>
      </p:sp>
      <p:sp>
        <p:nvSpPr>
          <p:cNvPr id="6" name="textruta 5"/>
          <p:cNvSpPr txBox="1"/>
          <p:nvPr/>
        </p:nvSpPr>
        <p:spPr>
          <a:xfrm>
            <a:off x="969818" y="1690687"/>
            <a:ext cx="7764607" cy="4154984"/>
          </a:xfrm>
          <a:prstGeom prst="rect">
            <a:avLst/>
          </a:prstGeom>
          <a:noFill/>
        </p:spPr>
        <p:txBody>
          <a:bodyPr wrap="square" rtlCol="0">
            <a:spAutoFit/>
          </a:bodyPr>
          <a:lstStyle/>
          <a:p>
            <a:pPr marL="285750" indent="-285750">
              <a:buFont typeface="Arial" panose="020B0604020202020204" pitchFamily="34" charset="0"/>
              <a:buChar char="•"/>
            </a:pPr>
            <a:r>
              <a:rPr lang="sv-SE" sz="2400" dirty="0" smtClean="0"/>
              <a:t>Fördjupat stöd till kommuninvånare</a:t>
            </a:r>
          </a:p>
          <a:p>
            <a:pPr marL="285750" indent="-285750">
              <a:buFont typeface="Arial" panose="020B0604020202020204" pitchFamily="34" charset="0"/>
              <a:buChar char="•"/>
            </a:pPr>
            <a:endParaRPr lang="sv-SE" sz="2400" dirty="0" smtClean="0"/>
          </a:p>
          <a:p>
            <a:pPr marL="285750" indent="-285750">
              <a:buFont typeface="Arial" panose="020B0604020202020204" pitchFamily="34" charset="0"/>
              <a:buChar char="•"/>
            </a:pPr>
            <a:r>
              <a:rPr lang="sv-SE" sz="2400" dirty="0" smtClean="0"/>
              <a:t>Behov av arbetslivsinriktad rehabilitering</a:t>
            </a:r>
          </a:p>
          <a:p>
            <a:pPr marL="285750" indent="-285750">
              <a:buFont typeface="Arial" panose="020B0604020202020204" pitchFamily="34" charset="0"/>
              <a:buChar char="•"/>
            </a:pPr>
            <a:endParaRPr lang="sv-SE" sz="2400" dirty="0" smtClean="0"/>
          </a:p>
          <a:p>
            <a:pPr marL="285750" indent="-285750">
              <a:buFont typeface="Arial" panose="020B0604020202020204" pitchFamily="34" charset="0"/>
              <a:buChar char="•"/>
            </a:pPr>
            <a:r>
              <a:rPr lang="sv-SE" sz="2400" dirty="0" smtClean="0"/>
              <a:t>Kartläggning av tidigare och pågående insatser och aktiviteter</a:t>
            </a:r>
          </a:p>
          <a:p>
            <a:pPr marL="285750" indent="-285750">
              <a:buFont typeface="Arial" panose="020B0604020202020204" pitchFamily="34" charset="0"/>
              <a:buChar char="•"/>
            </a:pPr>
            <a:endParaRPr lang="sv-SE" sz="2400" dirty="0" smtClean="0"/>
          </a:p>
          <a:p>
            <a:pPr marL="285750" indent="-285750">
              <a:buFont typeface="Arial" panose="020B0604020202020204" pitchFamily="34" charset="0"/>
              <a:buChar char="•"/>
            </a:pPr>
            <a:r>
              <a:rPr lang="sv-SE" sz="2400" dirty="0" smtClean="0"/>
              <a:t>Stöd till samordning av parter, aktiviteter och insatser- Samsyn!</a:t>
            </a:r>
          </a:p>
          <a:p>
            <a:pPr marL="285750" indent="-285750">
              <a:buFont typeface="Arial" panose="020B0604020202020204" pitchFamily="34" charset="0"/>
              <a:buChar char="•"/>
            </a:pPr>
            <a:endParaRPr lang="sv-SE" sz="2400" dirty="0" smtClean="0"/>
          </a:p>
          <a:p>
            <a:pPr marL="285750" indent="-285750">
              <a:buFont typeface="Arial" panose="020B0604020202020204" pitchFamily="34" charset="0"/>
              <a:buChar char="•"/>
            </a:pPr>
            <a:r>
              <a:rPr lang="sv-SE" sz="2400" dirty="0" smtClean="0"/>
              <a:t>Stöd till ”Rätt ersättning”</a:t>
            </a:r>
            <a:endParaRPr lang="sv-SE" sz="2400" dirty="0"/>
          </a:p>
        </p:txBody>
      </p:sp>
    </p:spTree>
    <p:extLst>
      <p:ext uri="{BB962C8B-B14F-4D97-AF65-F5344CB8AC3E}">
        <p14:creationId xmlns:p14="http://schemas.microsoft.com/office/powerpoint/2010/main" val="15948518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1182</Words>
  <Application>Microsoft Office PowerPoint</Application>
  <PresentationFormat>Bredbild</PresentationFormat>
  <Paragraphs>125</Paragraphs>
  <Slides>19</Slides>
  <Notes>3</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26" baseType="lpstr">
      <vt:lpstr>Arial</vt:lpstr>
      <vt:lpstr>Calibri</vt:lpstr>
      <vt:lpstr>Calibri Light</vt:lpstr>
      <vt:lpstr>Wingdings</vt:lpstr>
      <vt:lpstr>Wingdings 3</vt:lpstr>
      <vt:lpstr>Office-tema</vt:lpstr>
      <vt:lpstr>Dokument</vt:lpstr>
      <vt:lpstr>PowerPoint-presentation</vt:lpstr>
      <vt:lpstr>Plattform för individsstöd i samverkan  2021-2024</vt:lpstr>
      <vt:lpstr>Bakgrund</vt:lpstr>
      <vt:lpstr>Syfte</vt:lpstr>
      <vt:lpstr>Struktur- och individinsats</vt:lpstr>
      <vt:lpstr>Målgrupp</vt:lpstr>
      <vt:lpstr>Metod</vt:lpstr>
      <vt:lpstr>Samverkansteamet</vt:lpstr>
      <vt:lpstr>Rehabcoachens uppdrag</vt:lpstr>
      <vt:lpstr>Grundtankar i insatsens arbetssätt</vt:lpstr>
      <vt:lpstr>Portalen för livslångt lärande - CLL/AME Heby kommun</vt:lpstr>
      <vt:lpstr>Uppdrag; Utbildning &amp; Arbetsmarknads konsulent</vt:lpstr>
      <vt:lpstr>PowerPoint-presentation</vt:lpstr>
      <vt:lpstr>PowerPoint-presentation</vt:lpstr>
      <vt:lpstr>Covid-19</vt:lpstr>
      <vt:lpstr>Utväxling &amp; Utveckling</vt:lpstr>
      <vt:lpstr>Strukturarbete- ”Vi måste rita kartan”</vt:lpstr>
      <vt:lpstr>Frågor?</vt:lpstr>
      <vt:lpstr>Kontaktuppgifter</vt:lpstr>
    </vt:vector>
  </TitlesOfParts>
  <Company>Heby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Plattform- Individstöd i samverkan</dc:title>
  <dc:creator>Johanna Stålhand</dc:creator>
  <cp:lastModifiedBy>Johanna Stålhand</cp:lastModifiedBy>
  <cp:revision>44</cp:revision>
  <dcterms:created xsi:type="dcterms:W3CDTF">2021-04-16T05:28:09Z</dcterms:created>
  <dcterms:modified xsi:type="dcterms:W3CDTF">2021-04-19T12:32:35Z</dcterms:modified>
</cp:coreProperties>
</file>