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59" r:id="rId3"/>
    <p:sldId id="273" r:id="rId4"/>
    <p:sldId id="286" r:id="rId5"/>
    <p:sldId id="274" r:id="rId6"/>
    <p:sldId id="280" r:id="rId7"/>
    <p:sldId id="276" r:id="rId8"/>
    <p:sldId id="275" r:id="rId9"/>
    <p:sldId id="261" r:id="rId10"/>
    <p:sldId id="270" r:id="rId11"/>
    <p:sldId id="268" r:id="rId12"/>
    <p:sldId id="291" r:id="rId13"/>
    <p:sldId id="289" r:id="rId14"/>
    <p:sldId id="290" r:id="rId15"/>
    <p:sldId id="288" r:id="rId16"/>
    <p:sldId id="284" r:id="rId17"/>
  </p:sldIdLst>
  <p:sldSz cx="9906000" cy="6858000" type="A4"/>
  <p:notesSz cx="9623425" cy="68881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34" y="58"/>
      </p:cViewPr>
      <p:guideLst>
        <p:guide orient="horz" pos="67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F9785C9C-FDF7-429C-86EE-CB80E31863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036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B546C3A-172D-4A27-9C5A-7F7C041C34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3063" y="0"/>
            <a:ext cx="417036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9EE1193C-86B9-4055-AB93-AF4DA4D85B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05575"/>
            <a:ext cx="417036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B396EA2F-88F4-4E6C-9F01-1F5F3149A2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3063" y="6505575"/>
            <a:ext cx="4170362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DC07B4FB-FC3C-4405-915D-D516AA11C984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B3FE432-A7D1-4574-B536-206CCD763B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03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617632-A965-4A59-9E91-094FC03C8B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51475" y="0"/>
            <a:ext cx="41703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ECCA215-7225-4A79-83B0-D293BF90B93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44813" y="515938"/>
            <a:ext cx="3733800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AEB7AA-6879-4900-B6F0-73756BAE3A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3271838"/>
            <a:ext cx="7699375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A1F0F02-CF50-4137-A154-BA91D4852E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088"/>
            <a:ext cx="41703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BB00244-F6F7-4ED3-8104-849DCF89D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51475" y="6542088"/>
            <a:ext cx="41703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7C35DF-8DED-44A8-9510-CEE68885F535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74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216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408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076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201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6883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223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3621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127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2463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sidostycke_ewa liggande copy">
            <a:extLst>
              <a:ext uri="{FF2B5EF4-FFF2-40B4-BE49-F238E27FC236}">
                <a16:creationId xmlns:a16="http://schemas.microsoft.com/office/drawing/2014/main" id="{6EEBB2C7-75F6-4DDB-8875-3765EFDC08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7" r="52103"/>
          <a:stretch>
            <a:fillRect/>
          </a:stretch>
        </p:blipFill>
        <p:spPr bwMode="auto">
          <a:xfrm>
            <a:off x="9372600" y="6362700"/>
            <a:ext cx="22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idostycke_ewa liggande copy">
            <a:extLst>
              <a:ext uri="{FF2B5EF4-FFF2-40B4-BE49-F238E27FC236}">
                <a16:creationId xmlns:a16="http://schemas.microsoft.com/office/drawing/2014/main" id="{9DEE7D48-519B-43C8-8DB3-153599AC6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5"/>
          <a:stretch>
            <a:fillRect/>
          </a:stretch>
        </p:blipFill>
        <p:spPr bwMode="auto">
          <a:xfrm>
            <a:off x="304800" y="6362700"/>
            <a:ext cx="5562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5" descr="sidostycke_ewa liggande copy">
            <a:extLst>
              <a:ext uri="{FF2B5EF4-FFF2-40B4-BE49-F238E27FC236}">
                <a16:creationId xmlns:a16="http://schemas.microsoft.com/office/drawing/2014/main" id="{412F7E93-0088-4336-9CF2-D2DE41A7D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7" r="52103"/>
          <a:stretch>
            <a:fillRect/>
          </a:stretch>
        </p:blipFill>
        <p:spPr bwMode="auto">
          <a:xfrm>
            <a:off x="304800" y="381000"/>
            <a:ext cx="22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3" descr="sidostycke_ewa liggande copy">
            <a:extLst>
              <a:ext uri="{FF2B5EF4-FFF2-40B4-BE49-F238E27FC236}">
                <a16:creationId xmlns:a16="http://schemas.microsoft.com/office/drawing/2014/main" id="{63470543-0491-4FF6-9F08-27BE12D231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7"/>
          <a:stretch>
            <a:fillRect/>
          </a:stretch>
        </p:blipFill>
        <p:spPr bwMode="auto">
          <a:xfrm>
            <a:off x="4683125" y="381000"/>
            <a:ext cx="4918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0" descr="sidostycke kapat">
            <a:extLst>
              <a:ext uri="{FF2B5EF4-FFF2-40B4-BE49-F238E27FC236}">
                <a16:creationId xmlns:a16="http://schemas.microsoft.com/office/drawing/2014/main" id="{5BDCF8F3-311B-473E-BF42-FC3873BF7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81000"/>
            <a:ext cx="762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2" descr="sidostycke kapat">
            <a:extLst>
              <a:ext uri="{FF2B5EF4-FFF2-40B4-BE49-F238E27FC236}">
                <a16:creationId xmlns:a16="http://schemas.microsoft.com/office/drawing/2014/main" id="{8342D111-5F82-4A99-9571-C9F6338C2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/>
          <a:stretch>
            <a:fillRect/>
          </a:stretch>
        </p:blipFill>
        <p:spPr bwMode="auto">
          <a:xfrm>
            <a:off x="304800" y="381000"/>
            <a:ext cx="76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9">
            <a:extLst>
              <a:ext uri="{FF2B5EF4-FFF2-40B4-BE49-F238E27FC236}">
                <a16:creationId xmlns:a16="http://schemas.microsoft.com/office/drawing/2014/main" id="{5A9A0372-50C6-497F-AE41-D88EE669A2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875" y="277813"/>
            <a:ext cx="2362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Projekt Växtverket</a:t>
            </a:r>
            <a:endParaRPr lang="sv-SE" altLang="sv-SE" sz="1200" dirty="0"/>
          </a:p>
        </p:txBody>
      </p:sp>
      <p:sp>
        <p:nvSpPr>
          <p:cNvPr id="1033" name="Text Box 30">
            <a:extLst>
              <a:ext uri="{FF2B5EF4-FFF2-40B4-BE49-F238E27FC236}">
                <a16:creationId xmlns:a16="http://schemas.microsoft.com/office/drawing/2014/main" id="{7FF394C9-DA43-4CE5-B486-086D0CC95E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11575" y="277813"/>
            <a:ext cx="990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sv-SE" altLang="sv-SE" sz="1200" b="1" dirty="0">
                <a:latin typeface="Arial" panose="020B0604020202020204" pitchFamily="34" charset="0"/>
                <a:cs typeface="Times New Roman" panose="02020603050405020304" pitchFamily="18" charset="0"/>
              </a:rPr>
              <a:t>210419</a:t>
            </a:r>
            <a:endParaRPr lang="sv-SE" altLang="sv-SE" sz="1200" dirty="0"/>
          </a:p>
        </p:txBody>
      </p:sp>
      <p:pic>
        <p:nvPicPr>
          <p:cNvPr id="1034" name="Picture 35" descr="logga_vapnet">
            <a:extLst>
              <a:ext uri="{FF2B5EF4-FFF2-40B4-BE49-F238E27FC236}">
                <a16:creationId xmlns:a16="http://schemas.microsoft.com/office/drawing/2014/main" id="{21CF2E7B-A6CD-4BA5-A017-266220CD2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6054725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39">
            <a:extLst>
              <a:ext uri="{FF2B5EF4-FFF2-40B4-BE49-F238E27FC236}">
                <a16:creationId xmlns:a16="http://schemas.microsoft.com/office/drawing/2014/main" id="{3EB2DECA-66E1-4C2C-860C-5619181E03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51613" y="6280150"/>
            <a:ext cx="1873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v-SE" altLang="sv-SE" sz="1200" dirty="0">
                <a:latin typeface="Frutiger 57Cn" pitchFamily="34" charset="0"/>
              </a:rPr>
              <a:t>Christina och Helena</a:t>
            </a:r>
            <a:br>
              <a:rPr lang="sv-SE" altLang="sv-SE" sz="1200" dirty="0">
                <a:latin typeface="Frutiger 57Cn" pitchFamily="34" charset="0"/>
              </a:rPr>
            </a:br>
            <a:r>
              <a:rPr lang="sv-SE" altLang="sv-SE" sz="1200" dirty="0">
                <a:latin typeface="Frutiger 57Cn" pitchFamily="34" charset="0"/>
              </a:rPr>
              <a:t>Projektansvariga </a:t>
            </a:r>
          </a:p>
        </p:txBody>
      </p:sp>
      <p:pic>
        <p:nvPicPr>
          <p:cNvPr id="1036" name="Picture 41" descr="logga_text">
            <a:extLst>
              <a:ext uri="{FF2B5EF4-FFF2-40B4-BE49-F238E27FC236}">
                <a16:creationId xmlns:a16="http://schemas.microsoft.com/office/drawing/2014/main" id="{05130735-3FEC-4D09-8A75-148DCE711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061075"/>
            <a:ext cx="1885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skants@tierp.se" TargetMode="External"/><Relationship Id="rId2" Type="http://schemas.openxmlformats.org/officeDocument/2006/relationships/hyperlink" Target="mailto:christina.akerlund@tierp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1">
            <a:extLst>
              <a:ext uri="{FF2B5EF4-FFF2-40B4-BE49-F238E27FC236}">
                <a16:creationId xmlns:a16="http://schemas.microsoft.com/office/drawing/2014/main" id="{AC389F75-6A27-4D56-894F-F62119AE7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26888"/>
          <a:stretch>
            <a:fillRect/>
          </a:stretch>
        </p:blipFill>
        <p:spPr bwMode="auto">
          <a:xfrm>
            <a:off x="1062038" y="2114550"/>
            <a:ext cx="7747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ruta 3">
            <a:extLst>
              <a:ext uri="{FF2B5EF4-FFF2-40B4-BE49-F238E27FC236}">
                <a16:creationId xmlns:a16="http://schemas.microsoft.com/office/drawing/2014/main" id="{7E31DB66-41A5-4E12-A47B-EBE606F3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923925"/>
            <a:ext cx="683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v-SE" altLang="sv-SE" sz="3600"/>
              <a:t>Välkommen till projekt Växtverket!</a:t>
            </a:r>
          </a:p>
          <a:p>
            <a:pPr algn="ctr"/>
            <a:r>
              <a:rPr lang="sv-SE" altLang="sv-SE"/>
              <a:t>190901 - 211231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92626-FBAE-4591-AF8F-00D829520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4895850"/>
            <a:ext cx="5899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v-SE" altLang="sv-SE"/>
              <a:t>Insatsen finansieras av Samordningsförbundet. </a:t>
            </a:r>
          </a:p>
          <a:p>
            <a:endParaRPr lang="sv-SE" alt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>
            <a:extLst>
              <a:ext uri="{FF2B5EF4-FFF2-40B4-BE49-F238E27FC236}">
                <a16:creationId xmlns:a16="http://schemas.microsoft.com/office/drawing/2014/main" id="{A83CA80F-386C-4719-BCFE-3E244706D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550863"/>
            <a:ext cx="8543925" cy="125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2800"/>
              <a:t>… en lösning i väntan på växthuset …</a:t>
            </a:r>
            <a:br>
              <a:rPr lang="sv-SE" altLang="sv-SE" sz="2800"/>
            </a:br>
            <a:r>
              <a:rPr lang="sv-SE" altLang="sv-SE" sz="3600"/>
              <a:t>Ärtskott och krasse</a:t>
            </a:r>
          </a:p>
        </p:txBody>
      </p:sp>
      <p:pic>
        <p:nvPicPr>
          <p:cNvPr id="12291" name="Platshållare för innehåll 4">
            <a:extLst>
              <a:ext uri="{FF2B5EF4-FFF2-40B4-BE49-F238E27FC236}">
                <a16:creationId xmlns:a16="http://schemas.microsoft.com/office/drawing/2014/main" id="{BA73429F-5495-4516-84CF-39C984F30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03413"/>
            <a:ext cx="3148012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latshållare för innehåll 5">
            <a:extLst>
              <a:ext uri="{FF2B5EF4-FFF2-40B4-BE49-F238E27FC236}">
                <a16:creationId xmlns:a16="http://schemas.microsoft.com/office/drawing/2014/main" id="{17AE769C-C086-4DC0-A774-0A14973A7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03413"/>
            <a:ext cx="3148013" cy="393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tshållare för innehåll 4">
            <a:extLst>
              <a:ext uri="{FF2B5EF4-FFF2-40B4-BE49-F238E27FC236}">
                <a16:creationId xmlns:a16="http://schemas.microsoft.com/office/drawing/2014/main" id="{4DD4FB39-87DE-44D4-ABD8-760F230C7A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427288"/>
            <a:ext cx="4195762" cy="314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latshållare för innehåll 5">
            <a:extLst>
              <a:ext uri="{FF2B5EF4-FFF2-40B4-BE49-F238E27FC236}">
                <a16:creationId xmlns:a16="http://schemas.microsoft.com/office/drawing/2014/main" id="{E474C24F-A63D-405B-9BB7-0EDA1B0531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03413"/>
            <a:ext cx="3148013" cy="401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CCA7CE2-4743-450B-B0AC-FAEC5D3F89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757238"/>
            <a:ext cx="8543925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Chili och smultron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>
            <a:extLst>
              <a:ext uri="{FF2B5EF4-FFF2-40B4-BE49-F238E27FC236}">
                <a16:creationId xmlns:a16="http://schemas.microsoft.com/office/drawing/2014/main" id="{A9AB66B6-2BC8-4851-B8EF-A121E6E063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776288"/>
            <a:ext cx="85439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Vi förbereder morgonfika</a:t>
            </a:r>
          </a:p>
        </p:txBody>
      </p:sp>
      <p:pic>
        <p:nvPicPr>
          <p:cNvPr id="15363" name="Platshållare för innehåll 3">
            <a:extLst>
              <a:ext uri="{FF2B5EF4-FFF2-40B4-BE49-F238E27FC236}">
                <a16:creationId xmlns:a16="http://schemas.microsoft.com/office/drawing/2014/main" id="{8AF95C77-0E96-4F3E-ADB7-D93F9E87B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25625"/>
            <a:ext cx="5800725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objekt 1">
            <a:extLst>
              <a:ext uri="{FF2B5EF4-FFF2-40B4-BE49-F238E27FC236}">
                <a16:creationId xmlns:a16="http://schemas.microsoft.com/office/drawing/2014/main" id="{AA366579-BE8B-4D30-85CC-2FEFB23EC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30225"/>
            <a:ext cx="8128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00896A3E-3D4F-4E76-98B7-CE86D1C06B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677863"/>
            <a:ext cx="8543925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Förberedelserna är i full gång …</a:t>
            </a:r>
          </a:p>
        </p:txBody>
      </p:sp>
      <p:pic>
        <p:nvPicPr>
          <p:cNvPr id="17411" name="Platshållare för innehåll 4">
            <a:extLst>
              <a:ext uri="{FF2B5EF4-FFF2-40B4-BE49-F238E27FC236}">
                <a16:creationId xmlns:a16="http://schemas.microsoft.com/office/drawing/2014/main" id="{A7F4D698-0FE6-4FF0-8D3C-4E00E8D0A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03413"/>
            <a:ext cx="3148012" cy="419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latshållare för innehåll 5">
            <a:extLst>
              <a:ext uri="{FF2B5EF4-FFF2-40B4-BE49-F238E27FC236}">
                <a16:creationId xmlns:a16="http://schemas.microsoft.com/office/drawing/2014/main" id="{566F9BFE-15AC-4902-884E-DB6D9CC43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825625"/>
            <a:ext cx="3262313" cy="416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objekt 1">
            <a:extLst>
              <a:ext uri="{FF2B5EF4-FFF2-40B4-BE49-F238E27FC236}">
                <a16:creationId xmlns:a16="http://schemas.microsoft.com/office/drawing/2014/main" id="{56B7AE6F-B5EF-4CA8-B996-230CFD4EC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09600"/>
            <a:ext cx="60960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>
            <a:extLst>
              <a:ext uri="{FF2B5EF4-FFF2-40B4-BE49-F238E27FC236}">
                <a16:creationId xmlns:a16="http://schemas.microsoft.com/office/drawing/2014/main" id="{2D9DD5FF-C089-40E7-B290-53AE977290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FF8E8E-7E86-481C-B8D5-DF3626C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543050"/>
            <a:ext cx="8543925" cy="4522788"/>
          </a:xfrm>
        </p:spPr>
        <p:txBody>
          <a:bodyPr/>
          <a:lstStyle/>
          <a:p>
            <a:pPr>
              <a:defRPr/>
            </a:pPr>
            <a:r>
              <a:rPr lang="sv-SE" sz="2800" dirty="0"/>
              <a:t>Christina Åkerlund</a:t>
            </a:r>
          </a:p>
          <a:p>
            <a:pPr marL="0" indent="0">
              <a:buFontTx/>
              <a:buNone/>
              <a:defRPr/>
            </a:pPr>
            <a:r>
              <a:rPr lang="sv-SE" sz="2800" dirty="0">
                <a:hlinkClick r:id="rId2"/>
              </a:rPr>
              <a:t>Mail: christina.akerlund@tierp.se</a:t>
            </a:r>
            <a:endParaRPr lang="sv-SE" sz="2800" dirty="0"/>
          </a:p>
          <a:p>
            <a:pPr marL="0" indent="0">
              <a:buFontTx/>
              <a:buNone/>
              <a:defRPr/>
            </a:pPr>
            <a:r>
              <a:rPr lang="sv-SE" sz="2800" dirty="0"/>
              <a:t>Mobil: 070 - 276 7773</a:t>
            </a:r>
          </a:p>
          <a:p>
            <a:pPr marL="0" indent="0">
              <a:buFontTx/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sz="2800" dirty="0"/>
              <a:t>Helena Pedersen Skantz</a:t>
            </a:r>
          </a:p>
          <a:p>
            <a:pPr marL="0" indent="0">
              <a:buFontTx/>
              <a:buNone/>
              <a:defRPr/>
            </a:pPr>
            <a:r>
              <a:rPr lang="sv-SE" sz="2800" dirty="0">
                <a:hlinkClick r:id="rId3"/>
              </a:rPr>
              <a:t>Mail: helena.skantz@tierp.se</a:t>
            </a:r>
            <a:endParaRPr lang="sv-SE" sz="2800" dirty="0"/>
          </a:p>
          <a:p>
            <a:pPr marL="0" indent="0">
              <a:buFontTx/>
              <a:buNone/>
              <a:defRPr/>
            </a:pPr>
            <a:r>
              <a:rPr lang="sv-SE" sz="2800" dirty="0"/>
              <a:t>Mobil: 070 - 086 8637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85D2E3B5-C5CC-41F3-AD7F-04099214D7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569913"/>
            <a:ext cx="8543925" cy="80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altLang="sv-SE" sz="3600"/>
              <a:t>Syfte och Mål</a:t>
            </a:r>
          </a:p>
        </p:txBody>
      </p:sp>
      <p:sp>
        <p:nvSpPr>
          <p:cNvPr id="6147" name="Platshållare för innehåll 2">
            <a:extLst>
              <a:ext uri="{FF2B5EF4-FFF2-40B4-BE49-F238E27FC236}">
                <a16:creationId xmlns:a16="http://schemas.microsoft.com/office/drawing/2014/main" id="{2C99DFB0-17D5-4294-AF84-43ED49E886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1038" y="1376363"/>
            <a:ext cx="8543925" cy="48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-"/>
              <a:defRPr/>
            </a:pPr>
            <a:r>
              <a:rPr lang="sv-SE" sz="2800" dirty="0"/>
              <a:t>Individinsats, med syfte att skapa en arena där individer (18–64 år) som står långt från arbetsmarknaden erbjuds aktivering, för att </a:t>
            </a:r>
            <a:r>
              <a:rPr lang="sv-SE" altLang="sv-SE" sz="2800" dirty="0"/>
              <a:t>stärkas i att *</a:t>
            </a:r>
            <a:r>
              <a:rPr lang="sv-SE" altLang="sv-SE" sz="2800" i="1" dirty="0"/>
              <a:t>ta nästa steg </a:t>
            </a:r>
            <a:r>
              <a:rPr lang="sv-SE" altLang="sv-SE" sz="2800" dirty="0"/>
              <a:t>närmre arbetsmarknaden och egen försörjning. 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sz="2800" dirty="0"/>
              <a:t>    (*</a:t>
            </a:r>
            <a:r>
              <a:rPr lang="sv-SE" sz="2800" i="1" dirty="0"/>
              <a:t>arbetsprövning, studier, annan insats</a:t>
            </a:r>
            <a:r>
              <a:rPr lang="sv-SE" sz="2800" dirty="0"/>
              <a:t>)</a:t>
            </a:r>
          </a:p>
          <a:p>
            <a:pPr eaLnBrk="1" hangingPunct="1">
              <a:buFontTx/>
              <a:buChar char="-"/>
              <a:defRPr/>
            </a:pPr>
            <a:endParaRPr lang="sv-SE" altLang="sv-SE" sz="2800" dirty="0"/>
          </a:p>
          <a:p>
            <a:pPr eaLnBrk="1" hangingPunct="1">
              <a:buFontTx/>
              <a:buChar char="-"/>
              <a:defRPr/>
            </a:pPr>
            <a:r>
              <a:rPr lang="sv-SE" altLang="sv-SE" sz="2800" dirty="0"/>
              <a:t>att bygga ett växthus för grön rehabilitering samt utveckla ett jobbtorg.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altLang="sv-SE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43787119-E3F5-458C-A51E-E3F384057C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569913"/>
            <a:ext cx="8543925" cy="112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Begreppstrappan</a:t>
            </a:r>
          </a:p>
        </p:txBody>
      </p:sp>
      <p:pic>
        <p:nvPicPr>
          <p:cNvPr id="6147" name="Platshållare för innehåll 3">
            <a:extLst>
              <a:ext uri="{FF2B5EF4-FFF2-40B4-BE49-F238E27FC236}">
                <a16:creationId xmlns:a16="http://schemas.microsoft.com/office/drawing/2014/main" id="{FE4EC4CE-ABD6-4445-9680-1F83A53DB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01750"/>
            <a:ext cx="8220075" cy="469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6D47A-142D-487C-9D81-86A9F25829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698500"/>
            <a:ext cx="8543925" cy="99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Varifrån kommer våra deltagare?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B37CF1-72BF-4516-B53C-B49934BF4E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1038" y="1816100"/>
            <a:ext cx="8543925" cy="435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altLang="sv-SE" sz="2800" dirty="0"/>
              <a:t>Tierps kommun IFO (insatsägare)</a:t>
            </a:r>
          </a:p>
          <a:p>
            <a:pPr>
              <a:defRPr/>
            </a:pPr>
            <a:endParaRPr lang="sv-SE" altLang="sv-SE" sz="2800" dirty="0"/>
          </a:p>
          <a:p>
            <a:pPr marL="0" indent="0">
              <a:buFontTx/>
              <a:buNone/>
              <a:defRPr/>
            </a:pPr>
            <a:r>
              <a:rPr lang="sv-SE" altLang="sv-SE" sz="2800" dirty="0"/>
              <a:t>Samverkanspartners:</a:t>
            </a:r>
          </a:p>
          <a:p>
            <a:pPr>
              <a:defRPr/>
            </a:pPr>
            <a:r>
              <a:rPr lang="sv-SE" altLang="sv-SE" sz="2800" dirty="0"/>
              <a:t>Region Uppsala</a:t>
            </a:r>
          </a:p>
          <a:p>
            <a:pPr>
              <a:defRPr/>
            </a:pPr>
            <a:r>
              <a:rPr lang="sv-SE" altLang="sv-SE" sz="2800" dirty="0"/>
              <a:t>Försäkringskassan</a:t>
            </a:r>
          </a:p>
          <a:p>
            <a:pPr>
              <a:defRPr/>
            </a:pPr>
            <a:r>
              <a:rPr lang="sv-SE" altLang="sv-SE" sz="2800" dirty="0"/>
              <a:t>Arbetsförmedlingen </a:t>
            </a:r>
          </a:p>
          <a:p>
            <a:pPr>
              <a:defRPr/>
            </a:pPr>
            <a:endParaRPr lang="sv-SE" alt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EC65C6-DEA3-4934-B772-B7D218A3A9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1963" y="708025"/>
            <a:ext cx="8763000" cy="98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Växthus och Jobbtorg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1C2416-8C28-4DD1-9CE6-2E3896E176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25625"/>
            <a:ext cx="3262312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latshållare för innehåll 2">
            <a:extLst>
              <a:ext uri="{FF2B5EF4-FFF2-40B4-BE49-F238E27FC236}">
                <a16:creationId xmlns:a16="http://schemas.microsoft.com/office/drawing/2014/main" id="{DAEED7AE-FD32-4121-AF73-69EDD07F37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7288"/>
            <a:ext cx="4195763" cy="314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8AF20-8FE2-401A-8ED8-9D539E19FE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698500"/>
            <a:ext cx="8543925" cy="99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Hur kan en vecka se ut 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F31291-6CB4-493A-8A1B-90A118B5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083050"/>
          </a:xfrm>
        </p:spPr>
        <p:txBody>
          <a:bodyPr/>
          <a:lstStyle/>
          <a:p>
            <a:pPr>
              <a:defRPr/>
            </a:pPr>
            <a:r>
              <a:rPr lang="sv-SE" sz="2800" dirty="0"/>
              <a:t>Gruppföreläsning i jobbtorget</a:t>
            </a:r>
          </a:p>
          <a:p>
            <a:pPr>
              <a:defRPr/>
            </a:pPr>
            <a:r>
              <a:rPr lang="sv-SE" sz="2800" dirty="0"/>
              <a:t>Individuellt samtal</a:t>
            </a:r>
          </a:p>
          <a:p>
            <a:pPr marL="0" indent="0">
              <a:buFontTx/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sz="2800" dirty="0"/>
              <a:t>Därefter planering i växthuset och jobbtorget utifrån deltagarens behov.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3F667811-B8AA-49B4-BD97-DFE6F8D664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579438"/>
            <a:ext cx="8543925" cy="757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Att mäta progression</a:t>
            </a:r>
          </a:p>
        </p:txBody>
      </p:sp>
      <p:sp>
        <p:nvSpPr>
          <p:cNvPr id="6147" name="Platshållare för innehåll 2">
            <a:extLst>
              <a:ext uri="{FF2B5EF4-FFF2-40B4-BE49-F238E27FC236}">
                <a16:creationId xmlns:a16="http://schemas.microsoft.com/office/drawing/2014/main" id="{F911CB4D-1C90-4996-B049-B57B9D6DFD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81038" y="1444625"/>
            <a:ext cx="8543925" cy="473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2800" b="1"/>
              <a:t>Kasam</a:t>
            </a:r>
            <a:r>
              <a:rPr lang="sv-SE" altLang="sv-SE" sz="2800"/>
              <a:t> – känsla av sammanhang</a:t>
            </a:r>
          </a:p>
          <a:p>
            <a:r>
              <a:rPr lang="sv-SE" altLang="sv-SE" sz="2800" b="1"/>
              <a:t>Bedömning av arbetsförmåga. </a:t>
            </a:r>
            <a:r>
              <a:rPr lang="sv-SE" altLang="sv-SE" sz="2800"/>
              <a:t>Metoderna är evidensbaserade och uppgifterna mäter inom processarbete, motorik och kommunikation samt interaktion. (via Spetsa, Linköpings universitet)</a:t>
            </a:r>
          </a:p>
          <a:p>
            <a:r>
              <a:rPr lang="sv-SE" altLang="sv-SE" sz="2800"/>
              <a:t>Vi kommer även att gå en utbildning i det evidensbaserade mätverktyget </a:t>
            </a:r>
            <a:r>
              <a:rPr lang="sv-SE" altLang="sv-SE" sz="2800" b="1"/>
              <a:t>BIP</a:t>
            </a:r>
            <a:r>
              <a:rPr lang="sv-SE" altLang="sv-SE" sz="2800"/>
              <a:t>, som vi framöver även kommer att tillämpas.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4113E054-5ACE-41A0-B366-56B31F5A4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1038" y="677863"/>
            <a:ext cx="8543925" cy="86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z="3600"/>
              <a:t>Vad har vi kunnat göra hittills?</a:t>
            </a:r>
          </a:p>
        </p:txBody>
      </p:sp>
      <p:pic>
        <p:nvPicPr>
          <p:cNvPr id="10243" name="Platshållare för innehåll 4">
            <a:extLst>
              <a:ext uri="{FF2B5EF4-FFF2-40B4-BE49-F238E27FC236}">
                <a16:creationId xmlns:a16="http://schemas.microsoft.com/office/drawing/2014/main" id="{D19C14DF-5781-4D5D-999E-1B5CB6BAE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690688"/>
            <a:ext cx="3262312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latshållare för innehåll 5">
            <a:extLst>
              <a:ext uri="{FF2B5EF4-FFF2-40B4-BE49-F238E27FC236}">
                <a16:creationId xmlns:a16="http://schemas.microsoft.com/office/drawing/2014/main" id="{B01EF48E-A5C6-4971-8DD8-E0BE43D81B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690688"/>
            <a:ext cx="3262312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1">
            <a:extLst>
              <a:ext uri="{FF2B5EF4-FFF2-40B4-BE49-F238E27FC236}">
                <a16:creationId xmlns:a16="http://schemas.microsoft.com/office/drawing/2014/main" id="{35A283E4-48D6-4D56-934D-1F9E44C1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66738"/>
            <a:ext cx="50736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_mall röd_knappar Landskap">
  <a:themeElements>
    <a:clrScheme name="PP_mall röd_knappar Landska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_mall röd_knappar Landska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_mall röd_knappar Landska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all röd_knappar Landska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 röd_knappar Landska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 röd_knappar Landska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 röd_knappar Landska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 röd_knappar Landska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all röd_knappar Landska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I:\Dok\Mallar\Stefan\PP_mall röd_knappar Landskap.pot</Template>
  <TotalTime>1838</TotalTime>
  <Words>240</Words>
  <Application>Microsoft Office PowerPoint</Application>
  <PresentationFormat>A4 (210 x 297 mm)</PresentationFormat>
  <Paragraphs>40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Frutiger 57Cn</vt:lpstr>
      <vt:lpstr>PP_mall röd_knappar Landskap</vt:lpstr>
      <vt:lpstr>PowerPoint-presentation</vt:lpstr>
      <vt:lpstr>Syfte och Mål</vt:lpstr>
      <vt:lpstr>Begreppstrappan</vt:lpstr>
      <vt:lpstr>Varifrån kommer våra deltagare?</vt:lpstr>
      <vt:lpstr>Växthus och Jobbtorg</vt:lpstr>
      <vt:lpstr>Hur kan en vecka se ut …</vt:lpstr>
      <vt:lpstr>Att mäta progression</vt:lpstr>
      <vt:lpstr>Vad har vi kunnat göra hittills?</vt:lpstr>
      <vt:lpstr>PowerPoint-presentation</vt:lpstr>
      <vt:lpstr>… en lösning i väntan på växthuset … Ärtskott och krasse</vt:lpstr>
      <vt:lpstr>Chili och smultron</vt:lpstr>
      <vt:lpstr>Vi förbereder morgonfika</vt:lpstr>
      <vt:lpstr>PowerPoint-presentation</vt:lpstr>
      <vt:lpstr>Förberedelserna är i full gång …</vt:lpstr>
      <vt:lpstr>PowerPoint-presentation</vt:lpstr>
      <vt:lpstr>Kontaktuppgifter</vt:lpstr>
    </vt:vector>
  </TitlesOfParts>
  <Company>Tierps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Tierps kommun</dc:creator>
  <cp:lastModifiedBy>Kristina Ulfsdotter</cp:lastModifiedBy>
  <cp:revision>62</cp:revision>
  <dcterms:created xsi:type="dcterms:W3CDTF">2002-01-15T15:22:41Z</dcterms:created>
  <dcterms:modified xsi:type="dcterms:W3CDTF">2021-04-26T11:01:34Z</dcterms:modified>
</cp:coreProperties>
</file>