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12"/>
  </p:notesMasterIdLst>
  <p:handoutMasterIdLst>
    <p:handoutMasterId r:id="rId13"/>
  </p:handoutMasterIdLst>
  <p:sldIdLst>
    <p:sldId id="256" r:id="rId2"/>
    <p:sldId id="434" r:id="rId3"/>
    <p:sldId id="346" r:id="rId4"/>
    <p:sldId id="342" r:id="rId5"/>
    <p:sldId id="413" r:id="rId6"/>
    <p:sldId id="435" r:id="rId7"/>
    <p:sldId id="414" r:id="rId8"/>
    <p:sldId id="348" r:id="rId9"/>
    <p:sldId id="436" r:id="rId10"/>
    <p:sldId id="437" r:id="rId11"/>
  </p:sldIdLst>
  <p:sldSz cx="12193588" cy="7621588"/>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609676" algn="l" rtl="0" fontAlgn="base">
      <a:spcBef>
        <a:spcPct val="0"/>
      </a:spcBef>
      <a:spcAft>
        <a:spcPct val="0"/>
      </a:spcAft>
      <a:defRPr kern="1200">
        <a:solidFill>
          <a:schemeClr val="tx1"/>
        </a:solidFill>
        <a:latin typeface="Arial" charset="0"/>
        <a:ea typeface="+mn-ea"/>
        <a:cs typeface="Arial" charset="0"/>
      </a:defRPr>
    </a:lvl2pPr>
    <a:lvl3pPr marL="1219352" algn="l" rtl="0" fontAlgn="base">
      <a:spcBef>
        <a:spcPct val="0"/>
      </a:spcBef>
      <a:spcAft>
        <a:spcPct val="0"/>
      </a:spcAft>
      <a:defRPr kern="1200">
        <a:solidFill>
          <a:schemeClr val="tx1"/>
        </a:solidFill>
        <a:latin typeface="Arial" charset="0"/>
        <a:ea typeface="+mn-ea"/>
        <a:cs typeface="Arial" charset="0"/>
      </a:defRPr>
    </a:lvl3pPr>
    <a:lvl4pPr marL="1829029" algn="l" rtl="0" fontAlgn="base">
      <a:spcBef>
        <a:spcPct val="0"/>
      </a:spcBef>
      <a:spcAft>
        <a:spcPct val="0"/>
      </a:spcAft>
      <a:defRPr kern="1200">
        <a:solidFill>
          <a:schemeClr val="tx1"/>
        </a:solidFill>
        <a:latin typeface="Arial" charset="0"/>
        <a:ea typeface="+mn-ea"/>
        <a:cs typeface="Arial" charset="0"/>
      </a:defRPr>
    </a:lvl4pPr>
    <a:lvl5pPr marL="2438705" algn="l" rtl="0" fontAlgn="base">
      <a:spcBef>
        <a:spcPct val="0"/>
      </a:spcBef>
      <a:spcAft>
        <a:spcPct val="0"/>
      </a:spcAft>
      <a:defRPr kern="1200">
        <a:solidFill>
          <a:schemeClr val="tx1"/>
        </a:solidFill>
        <a:latin typeface="Arial" charset="0"/>
        <a:ea typeface="+mn-ea"/>
        <a:cs typeface="Arial" charset="0"/>
      </a:defRPr>
    </a:lvl5pPr>
    <a:lvl6pPr marL="3048381" algn="l" defTabSz="1219352" rtl="0" eaLnBrk="1" latinLnBrk="0" hangingPunct="1">
      <a:defRPr kern="1200">
        <a:solidFill>
          <a:schemeClr val="tx1"/>
        </a:solidFill>
        <a:latin typeface="Arial" charset="0"/>
        <a:ea typeface="+mn-ea"/>
        <a:cs typeface="Arial" charset="0"/>
      </a:defRPr>
    </a:lvl6pPr>
    <a:lvl7pPr marL="3658057" algn="l" defTabSz="1219352" rtl="0" eaLnBrk="1" latinLnBrk="0" hangingPunct="1">
      <a:defRPr kern="1200">
        <a:solidFill>
          <a:schemeClr val="tx1"/>
        </a:solidFill>
        <a:latin typeface="Arial" charset="0"/>
        <a:ea typeface="+mn-ea"/>
        <a:cs typeface="Arial" charset="0"/>
      </a:defRPr>
    </a:lvl7pPr>
    <a:lvl8pPr marL="4267733" algn="l" defTabSz="1219352" rtl="0" eaLnBrk="1" latinLnBrk="0" hangingPunct="1">
      <a:defRPr kern="1200">
        <a:solidFill>
          <a:schemeClr val="tx1"/>
        </a:solidFill>
        <a:latin typeface="Arial" charset="0"/>
        <a:ea typeface="+mn-ea"/>
        <a:cs typeface="Arial" charset="0"/>
      </a:defRPr>
    </a:lvl8pPr>
    <a:lvl9pPr marL="4877410" algn="l" defTabSz="1219352"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01"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man Sanna (5040)" initials="BS(" lastIdx="1" clrIdx="0">
    <p:extLst>
      <p:ext uri="{19B8F6BF-5375-455C-9EA6-DF929625EA0E}">
        <p15:presenceInfo xmlns:p15="http://schemas.microsoft.com/office/powerpoint/2012/main" userId="S-1-5-21-807759482-1032737249-925700815-20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F0"/>
    <a:srgbClr val="B3CCAC"/>
    <a:srgbClr val="B0D0A6"/>
    <a:srgbClr val="FBE1E8"/>
    <a:srgbClr val="C6DAC0"/>
    <a:srgbClr val="E6CCE1"/>
    <a:srgbClr val="E96191"/>
    <a:srgbClr val="E2CFA3"/>
    <a:srgbClr val="DA002F"/>
    <a:srgbClr val="A66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2019" autoAdjust="0"/>
  </p:normalViewPr>
  <p:slideViewPr>
    <p:cSldViewPr>
      <p:cViewPr varScale="1">
        <p:scale>
          <a:sx n="102" d="100"/>
          <a:sy n="102" d="100"/>
        </p:scale>
        <p:origin x="940" y="76"/>
      </p:cViewPr>
      <p:guideLst>
        <p:guide orient="horz" pos="2401"/>
        <p:guide pos="3841"/>
      </p:guideLst>
    </p:cSldViewPr>
  </p:slideViewPr>
  <p:notesTextViewPr>
    <p:cViewPr>
      <p:scale>
        <a:sx n="1" d="1"/>
        <a:sy n="1" d="1"/>
      </p:scale>
      <p:origin x="0" y="0"/>
    </p:cViewPr>
  </p:notesTextViewPr>
  <p:sorterViewPr>
    <p:cViewPr varScale="1">
      <p:scale>
        <a:sx n="100" d="100"/>
        <a:sy n="100" d="100"/>
      </p:scale>
      <p:origin x="0" y="1800"/>
    </p:cViewPr>
  </p:sorterViewPr>
  <p:notesViewPr>
    <p:cSldViewPr>
      <p:cViewPr varScale="1">
        <p:scale>
          <a:sx n="85" d="100"/>
          <a:sy n="85" d="100"/>
        </p:scale>
        <p:origin x="-318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8CC96780-9840-45C8-B3FF-D2CB0F162603}" type="datetimeFigureOut">
              <a:rPr lang="sv-SE"/>
              <a:pPr>
                <a:defRPr/>
              </a:pPr>
              <a:t>2021-11-29</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04C63394-F0ED-4F13-AD7C-755F7FC4D112}" type="slidenum">
              <a:rPr lang="sv-SE"/>
              <a:pPr>
                <a:defRPr/>
              </a:pPr>
              <a:t>‹#›</a:t>
            </a:fld>
            <a:endParaRPr lang="sv-SE"/>
          </a:p>
        </p:txBody>
      </p:sp>
    </p:spTree>
    <p:extLst>
      <p:ext uri="{BB962C8B-B14F-4D97-AF65-F5344CB8AC3E}">
        <p14:creationId xmlns:p14="http://schemas.microsoft.com/office/powerpoint/2010/main" val="406648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FDAF1-C826-4273-AFD9-16DD9780718F}" type="datetimeFigureOut">
              <a:rPr lang="sv-SE" smtClean="0"/>
              <a:t>2021-11-29</a:t>
            </a:fld>
            <a:endParaRPr lang="sv-SE"/>
          </a:p>
        </p:txBody>
      </p:sp>
      <p:sp>
        <p:nvSpPr>
          <p:cNvPr id="4" name="Platshållare för bildobjekt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9E3C7-28AE-4353-AAA8-F0D47A823C63}" type="slidenum">
              <a:rPr lang="sv-SE" smtClean="0"/>
              <a:t>‹#›</a:t>
            </a:fld>
            <a:endParaRPr lang="sv-SE"/>
          </a:p>
        </p:txBody>
      </p:sp>
    </p:spTree>
    <p:extLst>
      <p:ext uri="{BB962C8B-B14F-4D97-AF65-F5344CB8AC3E}">
        <p14:creationId xmlns:p14="http://schemas.microsoft.com/office/powerpoint/2010/main" val="172843338"/>
      </p:ext>
    </p:extLst>
  </p:cSld>
  <p:clrMap bg1="lt1" tx1="dk1" bg2="lt2" tx2="dk2" accent1="accent1" accent2="accent2" accent3="accent3" accent4="accent4" accent5="accent5" accent6="accent6" hlink="hlink" folHlink="folHlink"/>
  <p:notesStyle>
    <a:lvl1pPr marL="0" algn="l" defTabSz="1219352" rtl="0" eaLnBrk="1" latinLnBrk="0" hangingPunct="1">
      <a:defRPr sz="1600" kern="1200">
        <a:solidFill>
          <a:schemeClr val="tx1"/>
        </a:solidFill>
        <a:latin typeface="+mn-lt"/>
        <a:ea typeface="+mn-ea"/>
        <a:cs typeface="+mn-cs"/>
      </a:defRPr>
    </a:lvl1pPr>
    <a:lvl2pPr marL="609676" algn="l" defTabSz="1219352" rtl="0" eaLnBrk="1" latinLnBrk="0" hangingPunct="1">
      <a:defRPr sz="1600" kern="1200">
        <a:solidFill>
          <a:schemeClr val="tx1"/>
        </a:solidFill>
        <a:latin typeface="+mn-lt"/>
        <a:ea typeface="+mn-ea"/>
        <a:cs typeface="+mn-cs"/>
      </a:defRPr>
    </a:lvl2pPr>
    <a:lvl3pPr marL="1219352" algn="l" defTabSz="1219352" rtl="0" eaLnBrk="1" latinLnBrk="0" hangingPunct="1">
      <a:defRPr sz="1600" kern="1200">
        <a:solidFill>
          <a:schemeClr val="tx1"/>
        </a:solidFill>
        <a:latin typeface="+mn-lt"/>
        <a:ea typeface="+mn-ea"/>
        <a:cs typeface="+mn-cs"/>
      </a:defRPr>
    </a:lvl3pPr>
    <a:lvl4pPr marL="1829029" algn="l" defTabSz="1219352" rtl="0" eaLnBrk="1" latinLnBrk="0" hangingPunct="1">
      <a:defRPr sz="1600" kern="1200">
        <a:solidFill>
          <a:schemeClr val="tx1"/>
        </a:solidFill>
        <a:latin typeface="+mn-lt"/>
        <a:ea typeface="+mn-ea"/>
        <a:cs typeface="+mn-cs"/>
      </a:defRPr>
    </a:lvl4pPr>
    <a:lvl5pPr marL="2438705" algn="l" defTabSz="1219352" rtl="0" eaLnBrk="1" latinLnBrk="0" hangingPunct="1">
      <a:defRPr sz="1600" kern="1200">
        <a:solidFill>
          <a:schemeClr val="tx1"/>
        </a:solidFill>
        <a:latin typeface="+mn-lt"/>
        <a:ea typeface="+mn-ea"/>
        <a:cs typeface="+mn-cs"/>
      </a:defRPr>
    </a:lvl5pPr>
    <a:lvl6pPr marL="3048381" algn="l" defTabSz="1219352" rtl="0" eaLnBrk="1" latinLnBrk="0" hangingPunct="1">
      <a:defRPr sz="1600" kern="1200">
        <a:solidFill>
          <a:schemeClr val="tx1"/>
        </a:solidFill>
        <a:latin typeface="+mn-lt"/>
        <a:ea typeface="+mn-ea"/>
        <a:cs typeface="+mn-cs"/>
      </a:defRPr>
    </a:lvl6pPr>
    <a:lvl7pPr marL="3658057" algn="l" defTabSz="1219352" rtl="0" eaLnBrk="1" latinLnBrk="0" hangingPunct="1">
      <a:defRPr sz="1600" kern="1200">
        <a:solidFill>
          <a:schemeClr val="tx1"/>
        </a:solidFill>
        <a:latin typeface="+mn-lt"/>
        <a:ea typeface="+mn-ea"/>
        <a:cs typeface="+mn-cs"/>
      </a:defRPr>
    </a:lvl7pPr>
    <a:lvl8pPr marL="4267733" algn="l" defTabSz="1219352" rtl="0" eaLnBrk="1" latinLnBrk="0" hangingPunct="1">
      <a:defRPr sz="1600" kern="1200">
        <a:solidFill>
          <a:schemeClr val="tx1"/>
        </a:solidFill>
        <a:latin typeface="+mn-lt"/>
        <a:ea typeface="+mn-ea"/>
        <a:cs typeface="+mn-cs"/>
      </a:defRPr>
    </a:lvl8pPr>
    <a:lvl9pPr marL="4877410" algn="l" defTabSz="121935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Vem kan få aktivitetsersättning?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u="none" kern="1200" dirty="0">
                <a:solidFill>
                  <a:schemeClr val="tx1"/>
                </a:solidFill>
                <a:effectLst/>
                <a:latin typeface="+mn-lt"/>
                <a:ea typeface="+mn-ea"/>
                <a:cs typeface="+mn-cs"/>
              </a:rPr>
              <a:t>Aktivitetsersättning är en</a:t>
            </a:r>
            <a:r>
              <a:rPr lang="sv-SE" sz="1200" b="0" u="none" kern="1200" baseline="0" dirty="0">
                <a:solidFill>
                  <a:schemeClr val="tx1"/>
                </a:solidFill>
                <a:effectLst/>
                <a:latin typeface="+mn-lt"/>
                <a:ea typeface="+mn-ea"/>
                <a:cs typeface="+mn-cs"/>
              </a:rPr>
              <a:t> bosättningsbaserad försäkring men en person kan också vara försäkrad genom arbete i Sverige.</a:t>
            </a:r>
            <a:endParaRPr lang="sv-SE" sz="1200" b="0" u="none" kern="1200" dirty="0">
              <a:solidFill>
                <a:schemeClr val="tx1"/>
              </a:solidFill>
              <a:effectLst/>
              <a:latin typeface="+mn-lt"/>
              <a:ea typeface="+mn-ea"/>
              <a:cs typeface="+mn-cs"/>
            </a:endParaRP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Ersättningen finns i två varianter. Man kan få aktivitetsersättning om</a:t>
            </a:r>
            <a:r>
              <a:rPr lang="sv-SE" baseline="0" dirty="0"/>
              <a:t> man inte kan arbeta </a:t>
            </a:r>
            <a:r>
              <a:rPr lang="sv-SE" dirty="0"/>
              <a:t>heltid på grund av sjukdom, skada eller funktionsnedsättning under minst ett år. Arbetsförmågan ska vara nedsatt med minst en fjärdedel i alla arbeten på hela arbetsmarknaden.</a:t>
            </a:r>
          </a:p>
          <a:p>
            <a:r>
              <a:rPr lang="sv-SE" dirty="0"/>
              <a:t>Man kan också få aktivitetsersättning om man behöver längre tid för att bli klar med skolgång på grund av funktionsnedsättning.</a:t>
            </a:r>
            <a:r>
              <a:rPr lang="sv-SE" baseline="0" dirty="0"/>
              <a:t> Då görs ingen prövning av arbetsförmågan. </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är för personer som inte har fyllt 30 och man kan få den tidigast från och med juli det år man fyller 19 år. </a:t>
            </a:r>
            <a:endParaRPr lang="sv-SE" sz="1200" b="1"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rPr>
              <a:t>Aktivitetsersättning</a:t>
            </a:r>
            <a:r>
              <a:rPr lang="sv-SE" sz="1200" b="1" kern="1200" baseline="0" dirty="0">
                <a:solidFill>
                  <a:schemeClr val="tx1"/>
                </a:solidFill>
              </a:rPr>
              <a:t> vid nedsatt arbetsförmåga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Är en ersättning för personer</a:t>
            </a:r>
            <a:r>
              <a:rPr lang="sv-SE" baseline="0" dirty="0"/>
              <a:t> </a:t>
            </a:r>
            <a:r>
              <a:rPr lang="sv-SE" dirty="0"/>
              <a:t>som inte kommer att kunna arbeta heltid på grund av sjukdom, skada eller funktionsnedsättning under minst ett år.</a:t>
            </a:r>
            <a:endParaRPr lang="sv-SE" sz="1200" b="1"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rPr>
              <a:t>Aktivitetsersättning</a:t>
            </a:r>
            <a:r>
              <a:rPr lang="sv-SE" sz="1200" b="1" kern="1200" baseline="0" dirty="0">
                <a:solidFill>
                  <a:schemeClr val="tx1"/>
                </a:solidFill>
              </a:rPr>
              <a:t> vid förlängd skolgång</a:t>
            </a:r>
            <a:endParaRPr lang="sv-SE" sz="1200" b="1"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rPr>
              <a:t>Är</a:t>
            </a:r>
            <a:r>
              <a:rPr lang="sv-SE" sz="1200" kern="1200" baseline="0" dirty="0">
                <a:solidFill>
                  <a:schemeClr val="tx1"/>
                </a:solidFill>
              </a:rPr>
              <a:t> e</a:t>
            </a:r>
            <a:r>
              <a:rPr lang="sv-SE" sz="1200" kern="1200" dirty="0">
                <a:solidFill>
                  <a:schemeClr val="tx1"/>
                </a:solidFill>
              </a:rPr>
              <a:t>n ersättning för unga personer som på grund av funktionsnedsättning måste förlänga sin skolgång för att slutföra grundskola eller gymnasium.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Bestämmelserna</a:t>
            </a:r>
            <a:r>
              <a:rPr lang="sv-SE" baseline="0" dirty="0"/>
              <a:t> om aktivitetsersättning finns i Socialförsäkringsbalken kapitel 33. </a:t>
            </a:r>
          </a:p>
          <a:p>
            <a:endParaRPr lang="sv-SE" b="1"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2</a:t>
            </a:fld>
            <a:endParaRPr lang="sv-SE"/>
          </a:p>
        </p:txBody>
      </p:sp>
    </p:spTree>
    <p:extLst>
      <p:ext uri="{BB962C8B-B14F-4D97-AF65-F5344CB8AC3E}">
        <p14:creationId xmlns:p14="http://schemas.microsoft.com/office/powerpoint/2010/main" val="391163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v-SE" altLang="sv-SE"/>
          </a:p>
          <a:p>
            <a:pPr eaLnBrk="1" hangingPunct="1"/>
            <a:r>
              <a:rPr lang="sv-SE" altLang="sv-SE"/>
              <a:t>En ansökan kan prövas för minst 1 månad och högst 36 månader.</a:t>
            </a:r>
          </a:p>
        </p:txBody>
      </p:sp>
      <p:sp>
        <p:nvSpPr>
          <p:cNvPr id="16589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E26C41-9DEF-4C6F-8180-30026C84F60D}" type="slidenum">
              <a:rPr lang="sv-SE" altLang="sv-SE" smtClean="0">
                <a:latin typeface="Arial" panose="020B0604020202020204" pitchFamily="34" charset="0"/>
              </a:rPr>
              <a:pPr>
                <a:spcBef>
                  <a:spcPct val="0"/>
                </a:spcBef>
              </a:pPr>
              <a:t>3</a:t>
            </a:fld>
            <a:endParaRPr lang="sv-SE" altLang="sv-SE">
              <a:latin typeface="Arial" panose="020B0604020202020204" pitchFamily="34" charset="0"/>
            </a:endParaRPr>
          </a:p>
        </p:txBody>
      </p:sp>
    </p:spTree>
    <p:extLst>
      <p:ext uri="{BB962C8B-B14F-4D97-AF65-F5344CB8AC3E}">
        <p14:creationId xmlns:p14="http://schemas.microsoft.com/office/powerpoint/2010/main" val="360128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638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E6AD40-79CD-47D1-9D2B-92C60F2CB85A}" type="slidenum">
              <a:rPr lang="sv-SE" altLang="sv-SE" smtClean="0">
                <a:latin typeface="Arial" panose="020B0604020202020204" pitchFamily="34" charset="0"/>
              </a:rPr>
              <a:pPr>
                <a:spcBef>
                  <a:spcPct val="0"/>
                </a:spcBef>
              </a:pPr>
              <a:t>4</a:t>
            </a:fld>
            <a:endParaRPr lang="sv-SE" altLang="sv-SE">
              <a:latin typeface="Arial" panose="020B0604020202020204" pitchFamily="34" charset="0"/>
            </a:endParaRPr>
          </a:p>
        </p:txBody>
      </p:sp>
    </p:spTree>
    <p:extLst>
      <p:ext uri="{BB962C8B-B14F-4D97-AF65-F5344CB8AC3E}">
        <p14:creationId xmlns:p14="http://schemas.microsoft.com/office/powerpoint/2010/main" val="255162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det en </a:t>
            </a:r>
            <a:r>
              <a:rPr lang="sv-SE" b="1" dirty="0"/>
              <a:t>diagnos</a:t>
            </a:r>
            <a:r>
              <a:rPr lang="sv-SE" b="0" baseline="0" dirty="0"/>
              <a:t> i det medicinska underlaget? Finns</a:t>
            </a:r>
            <a:r>
              <a:rPr lang="sv-SE" dirty="0"/>
              <a:t> det </a:t>
            </a:r>
            <a:r>
              <a:rPr lang="sv-SE" b="1" dirty="0"/>
              <a:t>funktionsnedsättningar </a:t>
            </a:r>
            <a:r>
              <a:rPr lang="sv-SE" dirty="0"/>
              <a:t>beskrivna från vården?</a:t>
            </a:r>
          </a:p>
          <a:p>
            <a:r>
              <a:rPr lang="sv-SE" dirty="0"/>
              <a:t>Finns det </a:t>
            </a:r>
            <a:r>
              <a:rPr lang="sv-SE" b="1" dirty="0"/>
              <a:t>aktivitetsbegränsningar</a:t>
            </a:r>
            <a:r>
              <a:rPr lang="sv-SE" b="0" baseline="0" dirty="0"/>
              <a:t> beskrivna? </a:t>
            </a:r>
            <a:r>
              <a:rPr lang="sv-SE" dirty="0"/>
              <a:t>Finns det en logisk följd mellan dessa? Och hur påverkar D-F-A kedjan de försäkringsmässiga begrepp som</a:t>
            </a:r>
            <a:r>
              <a:rPr lang="sv-SE" baseline="0" dirty="0"/>
              <a:t> Försäkringskassan enligt regelverket ska ta ställning till</a:t>
            </a:r>
            <a:r>
              <a:rPr lang="sv-SE" dirty="0"/>
              <a:t>?</a:t>
            </a:r>
            <a:endParaRPr lang="sv-SE" dirty="0">
              <a:solidFill>
                <a:srgbClr val="FF0000"/>
              </a:solidFill>
            </a:endParaRPr>
          </a:p>
          <a:p>
            <a:endParaRPr lang="sv-SE" dirty="0">
              <a:solidFill>
                <a:srgbClr val="FF0000"/>
              </a:solidFill>
            </a:endParaRPr>
          </a:p>
          <a:p>
            <a:r>
              <a:rPr lang="sv-SE" baseline="0" dirty="0">
                <a:solidFill>
                  <a:srgbClr val="FF0000"/>
                </a:solidFill>
              </a:rPr>
              <a:t>Medicinska begrepp som sjukvården använder för att beskriva en patients sjukdom/funktionsnedsättning och dess konsekvenser är centrala som underlag till Försäkringskassans bedömning. </a:t>
            </a:r>
          </a:p>
          <a:p>
            <a:endParaRPr lang="sv-SE" baseline="0" dirty="0">
              <a:solidFill>
                <a:srgbClr val="FF0000"/>
              </a:solidFill>
            </a:endParaRPr>
          </a:p>
          <a:p>
            <a:r>
              <a:rPr lang="sv-SE" baseline="0" dirty="0">
                <a:solidFill>
                  <a:srgbClr val="FF0000"/>
                </a:solidFill>
              </a:rPr>
              <a:t>För de ersättningar som vi pratar om här som riktar sig till personer med funktionsnedsättning så ska sjukvården inte göra en bedömning av om en persons funktionsförmåga är nedsatt i sådan omfattning att personen har rätt till en ersättning. Läkaren och annan sjukvårdspersonal ska endast beskriva patientens sjukdom/funktionsnedsättning och dess konsekvenser (aktivitetsbegränsningar) hur länge dessa förväntas kvarstå samt vilken medicinsk behandling patienten får på ett sådant sätt att Försäkringskassan kan göra en rättssäker bedömning av patientens rätt till en ersättning. </a:t>
            </a:r>
            <a:endParaRPr lang="sv-SE" dirty="0">
              <a:solidFill>
                <a:srgbClr val="FF0000"/>
              </a:solidFill>
            </a:endParaRPr>
          </a:p>
          <a:p>
            <a:endParaRPr lang="sv-SE" dirty="0">
              <a:solidFill>
                <a:srgbClr val="FF0000"/>
              </a:solidFill>
            </a:endParaRPr>
          </a:p>
          <a:p>
            <a:r>
              <a:rPr lang="sv-SE" dirty="0">
                <a:solidFill>
                  <a:srgbClr val="FF0000"/>
                </a:solidFill>
              </a:rPr>
              <a:t>Det är Försäkringskassan som ska bedöma</a:t>
            </a:r>
            <a:r>
              <a:rPr lang="sv-SE" baseline="0" dirty="0">
                <a:solidFill>
                  <a:srgbClr val="FF0000"/>
                </a:solidFill>
              </a:rPr>
              <a:t> rätten till en ersättning och då använder vi oss av de begrepp som finns i lagstiftningen (SFB, LSS mm) som är kriterier för att kunna beviljas en ersättning. Dessa begrepp ska inte användas av läkaren i ett utlåtande. Det är till exempel begrepp som hjälpbehov, tillsyn, merkostnader och ingående kunskaper.  </a:t>
            </a:r>
          </a:p>
          <a:p>
            <a:endParaRPr lang="sv-SE" baseline="0" dirty="0">
              <a:solidFill>
                <a:srgbClr val="FF0000"/>
              </a:solidFill>
            </a:endParaRPr>
          </a:p>
          <a:p>
            <a:endParaRPr lang="sv-SE"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5</a:t>
            </a:fld>
            <a:endParaRPr lang="sv-SE"/>
          </a:p>
        </p:txBody>
      </p:sp>
    </p:spTree>
    <p:extLst>
      <p:ext uri="{BB962C8B-B14F-4D97-AF65-F5344CB8AC3E}">
        <p14:creationId xmlns:p14="http://schemas.microsoft.com/office/powerpoint/2010/main" val="153710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På Försäkringskassan finns olika yrkesroller med olika funktion. Försäkringsutredare</a:t>
            </a:r>
            <a:r>
              <a:rPr lang="sv-SE" i="0" baseline="0" dirty="0"/>
              <a:t> handlägger ansökningar om de ersättningar som vi kommer att prata om här. De utreder, informerar, beslutar eller lämnar förslag till beslut om ersättning. Särskilt utsedda beslutsfattare är tjänstemän som kvalitetssäkrar förslag till beslut och beslutar i vissa förmåner. </a:t>
            </a:r>
            <a:r>
              <a:rPr lang="sv-SE" i="0" dirty="0"/>
              <a:t>Försäkringshandläggare</a:t>
            </a:r>
            <a:r>
              <a:rPr lang="sv-SE" i="0" baseline="0" dirty="0"/>
              <a:t> är handläggare som bland annat administrerar och betalar ut beslutad ersättning. </a:t>
            </a:r>
          </a:p>
          <a:p>
            <a:endParaRPr lang="sv-SE" i="0" baseline="0" dirty="0"/>
          </a:p>
          <a:p>
            <a:r>
              <a:rPr lang="sv-SE" i="0" baseline="0" dirty="0"/>
              <a:t>Specialist är en stödfunktion som bland annat ger stöd till handläggare. Försäkringsmedicinska rådgivare är läkare anställda hos Försäkringskassan som bland annat ger stöd till handläggare med att tolka medicinska underlag. Samverkansansvarig ansvarar </a:t>
            </a:r>
            <a:r>
              <a:rPr lang="sv-SE" i="0" baseline="0" dirty="0" err="1"/>
              <a:t>bla</a:t>
            </a:r>
            <a:r>
              <a:rPr lang="sv-SE" i="0" baseline="0" dirty="0"/>
              <a:t> för samverkan med andra aktörer såsom hälso- och sjukvården på regional och lokal nivå. </a:t>
            </a:r>
            <a:endParaRPr lang="sv-SE" i="0"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7</a:t>
            </a:fld>
            <a:endParaRPr lang="sv-SE"/>
          </a:p>
        </p:txBody>
      </p:sp>
    </p:spTree>
    <p:extLst>
      <p:ext uri="{BB962C8B-B14F-4D97-AF65-F5344CB8AC3E}">
        <p14:creationId xmlns:p14="http://schemas.microsoft.com/office/powerpoint/2010/main" val="421199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7715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5E36D0-BAE6-4408-B00D-0D849272595F}" type="slidenum">
              <a:rPr lang="sv-SE" altLang="sv-SE" smtClean="0">
                <a:latin typeface="Arial" panose="020B0604020202020204" pitchFamily="34" charset="0"/>
              </a:rPr>
              <a:pPr>
                <a:spcBef>
                  <a:spcPct val="0"/>
                </a:spcBef>
              </a:pPr>
              <a:t>8</a:t>
            </a:fld>
            <a:endParaRPr lang="sv-SE" altLang="sv-SE">
              <a:latin typeface="Arial" panose="020B0604020202020204" pitchFamily="34" charset="0"/>
            </a:endParaRPr>
          </a:p>
        </p:txBody>
      </p:sp>
    </p:spTree>
    <p:extLst>
      <p:ext uri="{BB962C8B-B14F-4D97-AF65-F5344CB8AC3E}">
        <p14:creationId xmlns:p14="http://schemas.microsoft.com/office/powerpoint/2010/main" val="319223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0" name="Platshållare för text 9" title="Liten rubrik startsida"/>
          <p:cNvSpPr>
            <a:spLocks noGrp="1"/>
          </p:cNvSpPr>
          <p:nvPr>
            <p:ph type="body" sz="quarter" idx="10" hasCustomPrompt="1"/>
          </p:nvPr>
        </p:nvSpPr>
        <p:spPr>
          <a:xfrm>
            <a:off x="2351892" y="1969274"/>
            <a:ext cx="7489807" cy="575853"/>
          </a:xfrm>
        </p:spPr>
        <p:txBody>
          <a:bodyPr/>
          <a:lstStyle>
            <a:lvl1pPr marL="0" indent="0" algn="ctr">
              <a:buNone/>
              <a:defRPr sz="2667" b="0" spc="0" baseline="0">
                <a:solidFill>
                  <a:schemeClr val="tx1">
                    <a:lumMod val="90000"/>
                    <a:lumOff val="10000"/>
                  </a:schemeClr>
                </a:solidFill>
              </a:defRPr>
            </a:lvl1pPr>
          </a:lstStyle>
          <a:p>
            <a:pPr lvl="0"/>
            <a:r>
              <a:rPr lang="sv-SE" dirty="0"/>
              <a:t>Liten rubrik</a:t>
            </a:r>
          </a:p>
        </p:txBody>
      </p:sp>
      <p:sp>
        <p:nvSpPr>
          <p:cNvPr id="2" name="Rubrik 1" title="Rubrik titelsida"/>
          <p:cNvSpPr>
            <a:spLocks noGrp="1"/>
          </p:cNvSpPr>
          <p:nvPr>
            <p:ph type="ctrTitle"/>
          </p:nvPr>
        </p:nvSpPr>
        <p:spPr>
          <a:xfrm>
            <a:off x="914519" y="2753277"/>
            <a:ext cx="10364550" cy="1633702"/>
          </a:xfrm>
        </p:spPr>
        <p:txBody>
          <a:bodyPr/>
          <a:lstStyle>
            <a:lvl1pPr algn="ctr">
              <a:defRPr sz="4801" baseline="0"/>
            </a:lvl1pPr>
          </a:lstStyle>
          <a:p>
            <a:r>
              <a:rPr lang="sv-SE"/>
              <a:t>Klicka här för att ändra mall för rubrikformat</a:t>
            </a:r>
            <a:endParaRPr lang="sv-SE" dirty="0"/>
          </a:p>
        </p:txBody>
      </p:sp>
      <p:sp>
        <p:nvSpPr>
          <p:cNvPr id="3" name="Underrubrik 2" title="Underrubrik titelsida"/>
          <p:cNvSpPr>
            <a:spLocks noGrp="1"/>
          </p:cNvSpPr>
          <p:nvPr>
            <p:ph type="subTitle" idx="1" hasCustomPrompt="1"/>
          </p:nvPr>
        </p:nvSpPr>
        <p:spPr>
          <a:xfrm>
            <a:off x="1829038" y="4675070"/>
            <a:ext cx="8535512" cy="1947739"/>
          </a:xfrm>
        </p:spPr>
        <p:txBody>
          <a:bodyPr/>
          <a:lstStyle>
            <a:lvl1pPr marL="0" indent="0" algn="ctr">
              <a:spcBef>
                <a:spcPts val="800"/>
              </a:spcBef>
              <a:buNone/>
              <a:defRPr sz="2134" spc="0" baseline="0">
                <a:solidFill>
                  <a:schemeClr val="tx1">
                    <a:lumMod val="75000"/>
                    <a:lumOff val="25000"/>
                  </a:schemeClr>
                </a:solidFill>
              </a:defRPr>
            </a:lvl1pPr>
            <a:lvl2pPr marL="609676" indent="0" algn="ctr">
              <a:buNone/>
              <a:defRPr/>
            </a:lvl2pPr>
            <a:lvl3pPr marL="1219352" indent="0" algn="ctr">
              <a:buNone/>
              <a:defRPr/>
            </a:lvl3pPr>
            <a:lvl4pPr marL="1829029" indent="0" algn="ctr">
              <a:buNone/>
              <a:defRPr/>
            </a:lvl4pPr>
            <a:lvl5pPr marL="2438705" indent="0" algn="ctr">
              <a:buNone/>
              <a:defRPr/>
            </a:lvl5pPr>
            <a:lvl6pPr marL="3048381" indent="0" algn="ctr">
              <a:buNone/>
              <a:defRPr/>
            </a:lvl6pPr>
            <a:lvl7pPr marL="3658057" indent="0" algn="ctr">
              <a:buNone/>
              <a:defRPr/>
            </a:lvl7pPr>
            <a:lvl8pPr marL="4267733" indent="0" algn="ctr">
              <a:buNone/>
              <a:defRPr/>
            </a:lvl8pPr>
            <a:lvl9pPr marL="4877410" indent="0" algn="ctr">
              <a:buNone/>
              <a:defRPr/>
            </a:lvl9pPr>
          </a:lstStyle>
          <a:p>
            <a:r>
              <a:rPr lang="sv-SE" dirty="0"/>
              <a:t>Underrubrik</a:t>
            </a:r>
          </a:p>
        </p:txBody>
      </p:sp>
      <p:cxnSp>
        <p:nvCxnSpPr>
          <p:cNvPr id="5" name="Rak 4">
            <a:extLst>
              <a:ext uri="{FF2B5EF4-FFF2-40B4-BE49-F238E27FC236}">
                <a16:creationId xmlns:a16="http://schemas.microsoft.com/office/drawing/2014/main" id="{9D80730E-9B74-8B42-84F2-18F6E03553E3}"/>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6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d och rubrik">
    <p:spTree>
      <p:nvGrpSpPr>
        <p:cNvPr id="1" name=""/>
        <p:cNvGrpSpPr/>
        <p:nvPr/>
      </p:nvGrpSpPr>
      <p:grpSpPr>
        <a:xfrm>
          <a:off x="0" y="0"/>
          <a:ext cx="0" cy="0"/>
          <a:chOff x="0" y="0"/>
          <a:chExt cx="0" cy="0"/>
        </a:xfrm>
      </p:grpSpPr>
      <p:sp>
        <p:nvSpPr>
          <p:cNvPr id="8" name="Platshållare för bild 7" title="Fotografi"/>
          <p:cNvSpPr>
            <a:spLocks noGrp="1"/>
          </p:cNvSpPr>
          <p:nvPr>
            <p:ph type="pic" sz="quarter" idx="12"/>
          </p:nvPr>
        </p:nvSpPr>
        <p:spPr>
          <a:xfrm>
            <a:off x="0" y="0"/>
            <a:ext cx="12193589" cy="7048799"/>
          </a:xfrm>
        </p:spPr>
        <p:txBody>
          <a:bodyPr/>
          <a:lstStyle>
            <a:lvl1pPr marL="0" marR="0" indent="0" algn="l" defTabSz="1219352" rtl="0" eaLnBrk="1" fontAlgn="base" latinLnBrk="0" hangingPunct="1">
              <a:lnSpc>
                <a:spcPct val="100000"/>
              </a:lnSpc>
              <a:spcBef>
                <a:spcPts val="1067"/>
              </a:spcBef>
              <a:spcAft>
                <a:spcPts val="400"/>
              </a:spcAft>
              <a:buClr>
                <a:srgbClr val="52A259"/>
              </a:buClr>
              <a:buSzPct val="120000"/>
              <a:buFontTx/>
              <a:buNone/>
              <a:tabLst/>
              <a:defRPr>
                <a:solidFill>
                  <a:schemeClr val="bg1"/>
                </a:solidFill>
              </a:defRPr>
            </a:lvl1pPr>
          </a:lstStyle>
          <a:p>
            <a:pPr marL="288036" marR="0" lvl="0" indent="-288036" algn="l" defTabSz="1219352" rtl="0" eaLnBrk="1" fontAlgn="base" latinLnBrk="0" hangingPunct="1">
              <a:lnSpc>
                <a:spcPct val="100000"/>
              </a:lnSpc>
              <a:spcBef>
                <a:spcPts val="1067"/>
              </a:spcBef>
              <a:spcAft>
                <a:spcPts val="400"/>
              </a:spcAft>
              <a:buClr>
                <a:srgbClr val="52A259"/>
              </a:buClr>
              <a:buSzPct val="120000"/>
              <a:buFontTx/>
              <a:buChar char="•"/>
              <a:tabLst/>
              <a:defRPr/>
            </a:pPr>
            <a:r>
              <a:rPr kumimoji="0" lang="sv-SE" sz="2667" b="0" i="0" u="none" strike="noStrike" kern="0" cap="none" spc="0" normalizeH="0" baseline="0" noProof="0">
                <a:ln>
                  <a:noFill/>
                </a:ln>
                <a:solidFill>
                  <a:srgbClr val="1E1E1E">
                    <a:lumMod val="90000"/>
                    <a:lumOff val="10000"/>
                  </a:srgbClr>
                </a:solidFill>
                <a:effectLst/>
                <a:uLnTx/>
                <a:uFillTx/>
                <a:latin typeface="+mn-lt"/>
                <a:ea typeface="+mn-ea"/>
                <a:cs typeface="+mn-cs"/>
              </a:rPr>
              <a:t>Klicka på ikonen för att lägga till en bild</a:t>
            </a:r>
            <a:endParaRPr kumimoji="0" lang="sv-SE" sz="2667" b="0" i="0" u="none" strike="noStrike" kern="0" cap="none" spc="0" normalizeH="0" baseline="0" noProof="0" dirty="0">
              <a:ln>
                <a:noFill/>
              </a:ln>
              <a:solidFill>
                <a:srgbClr val="1E1E1E">
                  <a:lumMod val="90000"/>
                  <a:lumOff val="10000"/>
                </a:srgbClr>
              </a:solidFill>
              <a:effectLst/>
              <a:uLnTx/>
              <a:uFillTx/>
              <a:latin typeface="+mn-lt"/>
              <a:ea typeface="+mn-ea"/>
              <a:cs typeface="+mn-cs"/>
            </a:endParaRPr>
          </a:p>
        </p:txBody>
      </p:sp>
      <p:sp>
        <p:nvSpPr>
          <p:cNvPr id="2" name="Rubrik 1" title="Rubrik"/>
          <p:cNvSpPr>
            <a:spLocks noGrp="1"/>
          </p:cNvSpPr>
          <p:nvPr>
            <p:ph type="ctrTitle" hasCustomPrompt="1"/>
          </p:nvPr>
        </p:nvSpPr>
        <p:spPr>
          <a:xfrm>
            <a:off x="-1071" y="5513454"/>
            <a:ext cx="12193588" cy="820031"/>
          </a:xfrm>
          <a:solidFill>
            <a:schemeClr val="bg2">
              <a:alpha val="83000"/>
            </a:schemeClr>
          </a:solidFill>
        </p:spPr>
        <p:txBody>
          <a:bodyPr tIns="108000" bIns="108000">
            <a:spAutoFit/>
          </a:bodyPr>
          <a:lstStyle>
            <a:lvl1pPr algn="ctr">
              <a:defRPr sz="4267" baseline="0">
                <a:solidFill>
                  <a:schemeClr val="tx1"/>
                </a:solidFill>
              </a:defRPr>
            </a:lvl1pPr>
          </a:lstStyle>
          <a:p>
            <a:r>
              <a:rPr lang="sv-SE" dirty="0"/>
              <a:t>Rubrik</a:t>
            </a:r>
          </a:p>
        </p:txBody>
      </p:sp>
      <p:cxnSp>
        <p:nvCxnSpPr>
          <p:cNvPr id="4" name="Rak 3">
            <a:extLst>
              <a:ext uri="{FF2B5EF4-FFF2-40B4-BE49-F238E27FC236}">
                <a16:creationId xmlns:a16="http://schemas.microsoft.com/office/drawing/2014/main" id="{8096C541-0BF2-3941-B1E2-088A7CF0CFAB}"/>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782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skärmsbild">
    <p:spTree>
      <p:nvGrpSpPr>
        <p:cNvPr id="1" name=""/>
        <p:cNvGrpSpPr/>
        <p:nvPr/>
      </p:nvGrpSpPr>
      <p:grpSpPr>
        <a:xfrm>
          <a:off x="0" y="0"/>
          <a:ext cx="0" cy="0"/>
          <a:chOff x="0" y="0"/>
          <a:chExt cx="0" cy="0"/>
        </a:xfrm>
      </p:grpSpPr>
      <p:sp>
        <p:nvSpPr>
          <p:cNvPr id="7" name="Platshållare för bild 6" title="Fotografi"/>
          <p:cNvSpPr>
            <a:spLocks noGrp="1"/>
          </p:cNvSpPr>
          <p:nvPr>
            <p:ph type="pic" sz="quarter" idx="12"/>
          </p:nvPr>
        </p:nvSpPr>
        <p:spPr>
          <a:xfrm>
            <a:off x="0" y="0"/>
            <a:ext cx="12193588" cy="7056321"/>
          </a:xfrm>
        </p:spPr>
        <p:txBody>
          <a:bodyPr bIns="432000" anchor="b"/>
          <a:lstStyle>
            <a:lvl1pPr marL="0" indent="0" algn="ctr">
              <a:buNone/>
              <a:defRPr/>
            </a:lvl1pPr>
          </a:lstStyle>
          <a:p>
            <a:r>
              <a:rPr lang="sv-SE"/>
              <a:t>Klicka på ikonen för att lägga till en bild</a:t>
            </a:r>
            <a:endParaRPr lang="sv-SE" dirty="0"/>
          </a:p>
        </p:txBody>
      </p:sp>
      <p:cxnSp>
        <p:nvCxnSpPr>
          <p:cNvPr id="3" name="Rak 2">
            <a:extLst>
              <a:ext uri="{FF2B5EF4-FFF2-40B4-BE49-F238E27FC236}">
                <a16:creationId xmlns:a16="http://schemas.microsoft.com/office/drawing/2014/main" id="{350E0BE8-47BC-054D-9A84-408379D4AFB7}"/>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171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1 bild">
    <p:spTree>
      <p:nvGrpSpPr>
        <p:cNvPr id="1" name=""/>
        <p:cNvGrpSpPr/>
        <p:nvPr/>
      </p:nvGrpSpPr>
      <p:grpSpPr>
        <a:xfrm>
          <a:off x="0" y="0"/>
          <a:ext cx="0" cy="0"/>
          <a:chOff x="0" y="0"/>
          <a:chExt cx="0" cy="0"/>
        </a:xfrm>
      </p:grpSpPr>
      <p:sp>
        <p:nvSpPr>
          <p:cNvPr id="3" name="Platshållare för innehåll 2" title="Bildmaterial"/>
          <p:cNvSpPr>
            <a:spLocks noGrp="1"/>
          </p:cNvSpPr>
          <p:nvPr>
            <p:ph sz="quarter" idx="15" hasCustomPrompt="1"/>
          </p:nvPr>
        </p:nvSpPr>
        <p:spPr>
          <a:xfrm>
            <a:off x="623888" y="1506538"/>
            <a:ext cx="10945812" cy="5377238"/>
          </a:xfrm>
        </p:spPr>
        <p:txBody>
          <a:bodyPr/>
          <a:lstStyle>
            <a:lvl1pPr>
              <a:defRPr/>
            </a:lvl1pPr>
          </a:lstStyle>
          <a:p>
            <a:pPr lvl="0"/>
            <a:r>
              <a:rPr lang="sv-SE" noProof="0" dirty="0"/>
              <a:t>Klicka på en ikon för att lägga till bildmaterial</a:t>
            </a:r>
          </a:p>
        </p:txBody>
      </p:sp>
      <p:cxnSp>
        <p:nvCxnSpPr>
          <p:cNvPr id="4" name="Rak 3">
            <a:extLst>
              <a:ext uri="{FF2B5EF4-FFF2-40B4-BE49-F238E27FC236}">
                <a16:creationId xmlns:a16="http://schemas.microsoft.com/office/drawing/2014/main" id="{B49C9A3A-CED5-F748-886F-1B275BF3D306}"/>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ubrik 1" title="Rubrik">
            <a:extLst>
              <a:ext uri="{FF2B5EF4-FFF2-40B4-BE49-F238E27FC236}">
                <a16:creationId xmlns:a16="http://schemas.microsoft.com/office/drawing/2014/main" id="{C2194841-4E5B-B64B-A71B-A510103F49DD}"/>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1845671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2 bilder">
    <p:spTree>
      <p:nvGrpSpPr>
        <p:cNvPr id="1" name=""/>
        <p:cNvGrpSpPr/>
        <p:nvPr/>
      </p:nvGrpSpPr>
      <p:grpSpPr>
        <a:xfrm>
          <a:off x="0" y="0"/>
          <a:ext cx="0" cy="0"/>
          <a:chOff x="0" y="0"/>
          <a:chExt cx="0" cy="0"/>
        </a:xfrm>
      </p:grpSpPr>
      <p:cxnSp>
        <p:nvCxnSpPr>
          <p:cNvPr id="5" name="Rak 4">
            <a:extLst>
              <a:ext uri="{FF2B5EF4-FFF2-40B4-BE49-F238E27FC236}">
                <a16:creationId xmlns:a16="http://schemas.microsoft.com/office/drawing/2014/main" id="{24BDC1BA-61DA-5F41-9FAA-9D1F4FA46F2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6EEE6F58-AF26-6E40-BB20-5752DD11CDB3}"/>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9" name="Platshållare för text 6" title="Text">
            <a:extLst>
              <a:ext uri="{FF2B5EF4-FFF2-40B4-BE49-F238E27FC236}">
                <a16:creationId xmlns:a16="http://schemas.microsoft.com/office/drawing/2014/main" id="{16401DE6-0A42-6D4F-83DE-CF580E1FEB61}"/>
              </a:ext>
            </a:extLst>
          </p:cNvPr>
          <p:cNvSpPr>
            <a:spLocks noGrp="1"/>
          </p:cNvSpPr>
          <p:nvPr>
            <p:ph type="body" sz="quarter" idx="13"/>
          </p:nvPr>
        </p:nvSpPr>
        <p:spPr>
          <a:xfrm>
            <a:off x="607937" y="1506538"/>
            <a:ext cx="541684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
        <p:nvSpPr>
          <p:cNvPr id="10" name="Platshållare för text 6" title="Text">
            <a:extLst>
              <a:ext uri="{FF2B5EF4-FFF2-40B4-BE49-F238E27FC236}">
                <a16:creationId xmlns:a16="http://schemas.microsoft.com/office/drawing/2014/main" id="{B30B6FB9-231C-C240-827C-20F1AEE666AB}"/>
              </a:ext>
            </a:extLst>
          </p:cNvPr>
          <p:cNvSpPr>
            <a:spLocks noGrp="1"/>
          </p:cNvSpPr>
          <p:nvPr>
            <p:ph type="body" sz="quarter" idx="14"/>
          </p:nvPr>
        </p:nvSpPr>
        <p:spPr>
          <a:xfrm>
            <a:off x="6152553" y="1506538"/>
            <a:ext cx="541684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1659328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3 bilder">
    <p:spTree>
      <p:nvGrpSpPr>
        <p:cNvPr id="1" name=""/>
        <p:cNvGrpSpPr/>
        <p:nvPr/>
      </p:nvGrpSpPr>
      <p:grpSpPr>
        <a:xfrm>
          <a:off x="0" y="0"/>
          <a:ext cx="0" cy="0"/>
          <a:chOff x="0" y="0"/>
          <a:chExt cx="0" cy="0"/>
        </a:xfrm>
      </p:grpSpPr>
      <p:sp>
        <p:nvSpPr>
          <p:cNvPr id="12" name="Platshållare för innehåll 11" title="Bildmaterial"/>
          <p:cNvSpPr>
            <a:spLocks noGrp="1"/>
          </p:cNvSpPr>
          <p:nvPr>
            <p:ph sz="quarter" idx="14" hasCustomPrompt="1"/>
          </p:nvPr>
        </p:nvSpPr>
        <p:spPr>
          <a:xfrm>
            <a:off x="623887" y="1506538"/>
            <a:ext cx="6971773" cy="5281207"/>
          </a:xfrm>
        </p:spPr>
        <p:txBody>
          <a:bodyPr/>
          <a:lstStyle/>
          <a:p>
            <a:pPr lvl="0"/>
            <a:r>
              <a:rPr lang="sv-SE" noProof="0" dirty="0"/>
              <a:t>Klicka på en ikon för att lägga till bildmaterial</a:t>
            </a:r>
          </a:p>
        </p:txBody>
      </p:sp>
      <p:sp>
        <p:nvSpPr>
          <p:cNvPr id="5" name="Platshållare för bild 3" title="Bildmaterial"/>
          <p:cNvSpPr>
            <a:spLocks noGrp="1"/>
          </p:cNvSpPr>
          <p:nvPr>
            <p:ph type="pic" sz="quarter" idx="11"/>
          </p:nvPr>
        </p:nvSpPr>
        <p:spPr>
          <a:xfrm>
            <a:off x="7710025" y="1506537"/>
            <a:ext cx="3859675" cy="2563555"/>
          </a:xfrm>
        </p:spPr>
        <p:txBody>
          <a:bodyPr/>
          <a:lstStyle/>
          <a:p>
            <a:pPr lvl="0"/>
            <a:r>
              <a:rPr lang="sv-SE" noProof="0"/>
              <a:t>Klicka på ikonen för att lägga till en bild</a:t>
            </a:r>
            <a:endParaRPr lang="sv-SE" noProof="0" dirty="0"/>
          </a:p>
        </p:txBody>
      </p:sp>
      <p:sp>
        <p:nvSpPr>
          <p:cNvPr id="9" name="Platshållare för bild 3" title="Bildmaterial"/>
          <p:cNvSpPr>
            <a:spLocks noGrp="1"/>
          </p:cNvSpPr>
          <p:nvPr>
            <p:ph type="pic" sz="quarter" idx="12"/>
          </p:nvPr>
        </p:nvSpPr>
        <p:spPr>
          <a:xfrm>
            <a:off x="7710025" y="4202705"/>
            <a:ext cx="3859675" cy="2585040"/>
          </a:xfrm>
        </p:spPr>
        <p:txBody>
          <a:bodyPr/>
          <a:lstStyle/>
          <a:p>
            <a:pPr lvl="0"/>
            <a:r>
              <a:rPr lang="sv-SE" noProof="0"/>
              <a:t>Klicka på ikonen för att lägga till en bild</a:t>
            </a:r>
            <a:endParaRPr lang="sv-SE" noProof="0" dirty="0"/>
          </a:p>
        </p:txBody>
      </p:sp>
      <p:cxnSp>
        <p:nvCxnSpPr>
          <p:cNvPr id="6" name="Rak 5">
            <a:extLst>
              <a:ext uri="{FF2B5EF4-FFF2-40B4-BE49-F238E27FC236}">
                <a16:creationId xmlns:a16="http://schemas.microsoft.com/office/drawing/2014/main" id="{C35DF01B-94AC-3B49-8464-A1F720385AE4}"/>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22560BC4-5C53-1440-A51F-837FA38DC280}"/>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228019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607507" y="1506058"/>
            <a:ext cx="3663325" cy="5257064"/>
          </a:xfrm>
        </p:spPr>
        <p:txBody>
          <a:bodyPr/>
          <a:lstStyle/>
          <a:p>
            <a:pPr lvl="0"/>
            <a:r>
              <a:rPr lang="sv-SE" noProof="0"/>
              <a:t>Klicka på ikonen för att lägga till en bild</a:t>
            </a:r>
            <a:endParaRPr lang="sv-SE" noProof="0" dirty="0"/>
          </a:p>
        </p:txBody>
      </p:sp>
      <p:sp>
        <p:nvSpPr>
          <p:cNvPr id="5" name="Platshållare för bild 3"/>
          <p:cNvSpPr>
            <a:spLocks noGrp="1"/>
          </p:cNvSpPr>
          <p:nvPr>
            <p:ph type="pic" sz="quarter" idx="11"/>
          </p:nvPr>
        </p:nvSpPr>
        <p:spPr>
          <a:xfrm>
            <a:off x="4389873" y="1506059"/>
            <a:ext cx="3408444" cy="2287235"/>
          </a:xfrm>
        </p:spPr>
        <p:txBody>
          <a:bodyPr/>
          <a:lstStyle/>
          <a:p>
            <a:pPr lvl="0"/>
            <a:r>
              <a:rPr lang="sv-SE" noProof="0"/>
              <a:t>Klicka på ikonen för att lägga till en bild</a:t>
            </a:r>
            <a:endParaRPr lang="sv-SE" noProof="0" dirty="0"/>
          </a:p>
        </p:txBody>
      </p:sp>
      <p:sp>
        <p:nvSpPr>
          <p:cNvPr id="12" name="Platshållare för bild 3"/>
          <p:cNvSpPr>
            <a:spLocks noGrp="1"/>
          </p:cNvSpPr>
          <p:nvPr>
            <p:ph type="pic" sz="quarter" idx="14"/>
          </p:nvPr>
        </p:nvSpPr>
        <p:spPr>
          <a:xfrm>
            <a:off x="4389873" y="3923762"/>
            <a:ext cx="3408444" cy="2839360"/>
          </a:xfrm>
        </p:spPr>
        <p:txBody>
          <a:bodyPr/>
          <a:lstStyle/>
          <a:p>
            <a:pPr lvl="0"/>
            <a:r>
              <a:rPr lang="sv-SE" noProof="0"/>
              <a:t>Klicka på ikonen för att lägga till en bild</a:t>
            </a:r>
            <a:endParaRPr lang="sv-SE" noProof="0" dirty="0"/>
          </a:p>
        </p:txBody>
      </p:sp>
      <p:sp>
        <p:nvSpPr>
          <p:cNvPr id="13" name="Platshållare för bild 3"/>
          <p:cNvSpPr>
            <a:spLocks noGrp="1"/>
          </p:cNvSpPr>
          <p:nvPr>
            <p:ph type="pic" sz="quarter" idx="15"/>
          </p:nvPr>
        </p:nvSpPr>
        <p:spPr>
          <a:xfrm>
            <a:off x="7908863" y="1506058"/>
            <a:ext cx="3660838" cy="5257064"/>
          </a:xfrm>
        </p:spPr>
        <p:txBody>
          <a:bodyPr/>
          <a:lstStyle/>
          <a:p>
            <a:pPr lvl="0"/>
            <a:r>
              <a:rPr lang="sv-SE" noProof="0"/>
              <a:t>Klicka på ikonen för att lägga till en bild</a:t>
            </a:r>
            <a:endParaRPr lang="sv-SE" noProof="0" dirty="0"/>
          </a:p>
        </p:txBody>
      </p:sp>
      <p:cxnSp>
        <p:nvCxnSpPr>
          <p:cNvPr id="7" name="Rak 6">
            <a:extLst>
              <a:ext uri="{FF2B5EF4-FFF2-40B4-BE49-F238E27FC236}">
                <a16:creationId xmlns:a16="http://schemas.microsoft.com/office/drawing/2014/main" id="{D1595F28-83AF-8844-BDCC-9B46A4391188}"/>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ubrik 1" title="Rubrik">
            <a:extLst>
              <a:ext uri="{FF2B5EF4-FFF2-40B4-BE49-F238E27FC236}">
                <a16:creationId xmlns:a16="http://schemas.microsoft.com/office/drawing/2014/main" id="{10DFC882-19AE-334C-B23B-E474E3958248}"/>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903743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grön avsnittsrubrik">
    <p:bg>
      <p:bgPr>
        <a:solidFill>
          <a:schemeClr val="accent6"/>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79788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grön avsnittsrubrik">
    <p:bg>
      <p:bgPr>
        <a:solidFill>
          <a:schemeClr val="accent1"/>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415565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rön avsnittsrubrik">
    <p:bg>
      <p:bgPr>
        <a:solidFill>
          <a:schemeClr val="tx2"/>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bg1"/>
                </a:solidFill>
              </a:defRPr>
            </a:lvl1pPr>
          </a:lstStyle>
          <a:p>
            <a:r>
              <a:rPr lang="sv-SE" dirty="0"/>
              <a:t>Rubrik</a:t>
            </a:r>
          </a:p>
        </p:txBody>
      </p:sp>
    </p:spTree>
    <p:extLst>
      <p:ext uri="{BB962C8B-B14F-4D97-AF65-F5344CB8AC3E}">
        <p14:creationId xmlns:p14="http://schemas.microsoft.com/office/powerpoint/2010/main" val="3688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Rubrik, innehåll och stående bild">
    <p:spTree>
      <p:nvGrpSpPr>
        <p:cNvPr id="1" name=""/>
        <p:cNvGrpSpPr/>
        <p:nvPr/>
      </p:nvGrpSpPr>
      <p:grpSpPr>
        <a:xfrm>
          <a:off x="0" y="0"/>
          <a:ext cx="0" cy="0"/>
          <a:chOff x="0" y="0"/>
          <a:chExt cx="0" cy="0"/>
        </a:xfrm>
      </p:grpSpPr>
      <p:sp>
        <p:nvSpPr>
          <p:cNvPr id="11" name="Platshållare för text 10"/>
          <p:cNvSpPr>
            <a:spLocks noGrp="1"/>
          </p:cNvSpPr>
          <p:nvPr>
            <p:ph type="body" sz="quarter" idx="14"/>
          </p:nvPr>
        </p:nvSpPr>
        <p:spPr>
          <a:xfrm>
            <a:off x="431856" y="1465038"/>
            <a:ext cx="7392363" cy="5227140"/>
          </a:xfrm>
        </p:spPr>
        <p:txBody>
          <a:body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quarter" idx="12" hasCustomPrompt="1"/>
          </p:nvPr>
        </p:nvSpPr>
        <p:spPr>
          <a:xfrm>
            <a:off x="8038032" y="1619588"/>
            <a:ext cx="3552229" cy="4496737"/>
          </a:xfrm>
        </p:spPr>
        <p:txBody>
          <a:bodyPr/>
          <a:lstStyle>
            <a:lvl1pPr>
              <a:defRPr/>
            </a:lvl1pPr>
          </a:lstStyle>
          <a:p>
            <a:pPr lvl="0"/>
            <a:r>
              <a:rPr lang="sv-SE" noProof="0" dirty="0"/>
              <a:t>Klicka på en ikon för att lägga till stående bildmaterial</a:t>
            </a:r>
          </a:p>
        </p:txBody>
      </p:sp>
      <p:sp>
        <p:nvSpPr>
          <p:cNvPr id="2" name="Rubrik 1"/>
          <p:cNvSpPr>
            <a:spLocks noGrp="1"/>
          </p:cNvSpPr>
          <p:nvPr>
            <p:ph type="title" hasCustomPrompt="1"/>
          </p:nvPr>
        </p:nvSpPr>
        <p:spPr>
          <a:xfrm>
            <a:off x="431427" y="124063"/>
            <a:ext cx="11281469" cy="1270265"/>
          </a:xfrm>
        </p:spPr>
        <p:txBody>
          <a:bodyPr/>
          <a:lstStyle/>
          <a:p>
            <a:r>
              <a:rPr lang="sv-SE" dirty="0"/>
              <a:t>Rubrik</a:t>
            </a:r>
          </a:p>
        </p:txBody>
      </p:sp>
      <p:cxnSp>
        <p:nvCxnSpPr>
          <p:cNvPr id="6" name="Rak 5"/>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27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title="Rubrik"/>
          <p:cNvSpPr>
            <a:spLocks noGrp="1"/>
          </p:cNvSpPr>
          <p:nvPr>
            <p:ph type="title" hasCustomPrompt="1"/>
          </p:nvPr>
        </p:nvSpPr>
        <p:spPr>
          <a:xfrm>
            <a:off x="607507" y="124063"/>
            <a:ext cx="10889887" cy="1270265"/>
          </a:xfrm>
        </p:spPr>
        <p:txBody>
          <a:bodyPr/>
          <a:lstStyle>
            <a:lvl1pPr>
              <a:defRPr baseline="0"/>
            </a:lvl1pPr>
          </a:lstStyle>
          <a:p>
            <a:r>
              <a:rPr lang="sv-SE" dirty="0"/>
              <a:t>Rubrik</a:t>
            </a:r>
          </a:p>
        </p:txBody>
      </p:sp>
      <p:sp>
        <p:nvSpPr>
          <p:cNvPr id="7" name="Platshållare för text 6" title="Text"/>
          <p:cNvSpPr>
            <a:spLocks noGrp="1"/>
          </p:cNvSpPr>
          <p:nvPr>
            <p:ph type="body" sz="quarter" idx="12"/>
          </p:nvPr>
        </p:nvSpPr>
        <p:spPr>
          <a:xfrm>
            <a:off x="607937" y="1506538"/>
            <a:ext cx="864135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cxnSp>
        <p:nvCxnSpPr>
          <p:cNvPr id="4" name="Rak 3">
            <a:extLst>
              <a:ext uri="{FF2B5EF4-FFF2-40B4-BE49-F238E27FC236}">
                <a16:creationId xmlns:a16="http://schemas.microsoft.com/office/drawing/2014/main" id="{DB3A38F6-B6DC-D847-8C4B-612F817A8C7F}"/>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4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cxnSp>
        <p:nvCxnSpPr>
          <p:cNvPr id="6" name="Rak 5">
            <a:extLst>
              <a:ext uri="{FF2B5EF4-FFF2-40B4-BE49-F238E27FC236}">
                <a16:creationId xmlns:a16="http://schemas.microsoft.com/office/drawing/2014/main" id="{293F6F8B-6323-A145-A493-43DA47A99E41}"/>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DE0DE361-D559-CC40-AF24-0169782F41A2}"/>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10" name="Platshållare för text 6" title="Text">
            <a:extLst>
              <a:ext uri="{FF2B5EF4-FFF2-40B4-BE49-F238E27FC236}">
                <a16:creationId xmlns:a16="http://schemas.microsoft.com/office/drawing/2014/main" id="{8390DEE6-F18F-514C-8348-25DC82432D8C}"/>
              </a:ext>
            </a:extLst>
          </p:cNvPr>
          <p:cNvSpPr>
            <a:spLocks noGrp="1"/>
          </p:cNvSpPr>
          <p:nvPr>
            <p:ph type="body" sz="quarter" idx="12"/>
          </p:nvPr>
        </p:nvSpPr>
        <p:spPr>
          <a:xfrm>
            <a:off x="607937" y="2154238"/>
            <a:ext cx="864135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
        <p:nvSpPr>
          <p:cNvPr id="12" name="Platshållare för text 12">
            <a:extLst>
              <a:ext uri="{FF2B5EF4-FFF2-40B4-BE49-F238E27FC236}">
                <a16:creationId xmlns:a16="http://schemas.microsoft.com/office/drawing/2014/main" id="{841B0CD3-E4C9-2842-A82C-12536631AC86}"/>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3868679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underrubrik">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id="{03B7FA0E-1019-974A-AE27-EA2544F03E0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6EDC7DCB-3E51-4F4A-8FDC-283B790A6314}"/>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9" name="Platshållare för text 12">
            <a:extLst>
              <a:ext uri="{FF2B5EF4-FFF2-40B4-BE49-F238E27FC236}">
                <a16:creationId xmlns:a16="http://schemas.microsoft.com/office/drawing/2014/main" id="{683CAA3C-A172-1746-9CEF-822656725F29}"/>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4222280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cxnSp>
        <p:nvCxnSpPr>
          <p:cNvPr id="3" name="Rak 2">
            <a:extLst>
              <a:ext uri="{FF2B5EF4-FFF2-40B4-BE49-F238E27FC236}">
                <a16:creationId xmlns:a16="http://schemas.microsoft.com/office/drawing/2014/main" id="{74610EF0-951C-C647-B91B-E8AA352E1791}"/>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ubrik 1" title="Rubrik">
            <a:extLst>
              <a:ext uri="{FF2B5EF4-FFF2-40B4-BE49-F238E27FC236}">
                <a16:creationId xmlns:a16="http://schemas.microsoft.com/office/drawing/2014/main" id="{5A5B65EA-9B29-0E4F-A264-E4F25E32111B}"/>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110189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layout">
    <p:spTree>
      <p:nvGrpSpPr>
        <p:cNvPr id="1" name=""/>
        <p:cNvGrpSpPr/>
        <p:nvPr/>
      </p:nvGrpSpPr>
      <p:grpSpPr>
        <a:xfrm>
          <a:off x="0" y="0"/>
          <a:ext cx="0" cy="0"/>
          <a:chOff x="0" y="0"/>
          <a:chExt cx="0" cy="0"/>
        </a:xfrm>
      </p:grpSpPr>
      <p:cxnSp>
        <p:nvCxnSpPr>
          <p:cNvPr id="2" name="Rak 1">
            <a:extLst>
              <a:ext uri="{FF2B5EF4-FFF2-40B4-BE49-F238E27FC236}">
                <a16:creationId xmlns:a16="http://schemas.microsoft.com/office/drawing/2014/main" id="{8CD6B4D6-B5AB-FD41-B8E5-4E72A9993917}"/>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845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ligga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6888544" y="1506538"/>
            <a:ext cx="4703846" cy="3457236"/>
          </a:xfrm>
        </p:spPr>
        <p:txBody>
          <a:bodyPr/>
          <a:lstStyle>
            <a:lvl1pPr>
              <a:defRPr/>
            </a:lvl1pPr>
          </a:lstStyle>
          <a:p>
            <a:pPr lvl="0"/>
            <a:r>
              <a:rPr lang="sv-SE" noProof="0" dirty="0"/>
              <a:t>Klicka på en ikon för att lägga till liggande bildmaterial</a:t>
            </a:r>
          </a:p>
        </p:txBody>
      </p:sp>
      <p:cxnSp>
        <p:nvCxnSpPr>
          <p:cNvPr id="6" name="Rak 5">
            <a:extLst>
              <a:ext uri="{FF2B5EF4-FFF2-40B4-BE49-F238E27FC236}">
                <a16:creationId xmlns:a16="http://schemas.microsoft.com/office/drawing/2014/main" id="{A45E828D-8472-E947-9F9B-D263F40A0CE4}"/>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ubrik 1" title="Rubrik">
            <a:extLst>
              <a:ext uri="{FF2B5EF4-FFF2-40B4-BE49-F238E27FC236}">
                <a16:creationId xmlns:a16="http://schemas.microsoft.com/office/drawing/2014/main" id="{487CC6FD-B291-9540-A9EE-8B20378DC2F0}"/>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8" name="Platshållare för text 6" title="Text">
            <a:extLst>
              <a:ext uri="{FF2B5EF4-FFF2-40B4-BE49-F238E27FC236}">
                <a16:creationId xmlns:a16="http://schemas.microsoft.com/office/drawing/2014/main" id="{548F190E-A9C9-5846-B4C3-CCEFB081B6D4}"/>
              </a:ext>
            </a:extLst>
          </p:cNvPr>
          <p:cNvSpPr>
            <a:spLocks noGrp="1"/>
          </p:cNvSpPr>
          <p:nvPr>
            <p:ph type="body" sz="quarter" idx="13"/>
          </p:nvPr>
        </p:nvSpPr>
        <p:spPr>
          <a:xfrm>
            <a:off x="607937" y="1506538"/>
            <a:ext cx="613692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023445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och ståe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8038032" y="1506538"/>
            <a:ext cx="3552229" cy="4496737"/>
          </a:xfrm>
        </p:spPr>
        <p:txBody>
          <a:bodyPr/>
          <a:lstStyle>
            <a:lvl1pPr>
              <a:defRPr/>
            </a:lvl1pPr>
          </a:lstStyle>
          <a:p>
            <a:pPr lvl="0"/>
            <a:r>
              <a:rPr lang="sv-SE" noProof="0" dirty="0"/>
              <a:t>Klicka på en ikon för att lägga till stående bildmaterial</a:t>
            </a:r>
          </a:p>
        </p:txBody>
      </p:sp>
      <p:cxnSp>
        <p:nvCxnSpPr>
          <p:cNvPr id="5" name="Rak 4">
            <a:extLst>
              <a:ext uri="{FF2B5EF4-FFF2-40B4-BE49-F238E27FC236}">
                <a16:creationId xmlns:a16="http://schemas.microsoft.com/office/drawing/2014/main" id="{9DDAE5C9-A4F9-3B4C-86FC-87CC3CF01008}"/>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ubrik 1" title="Rubrik">
            <a:extLst>
              <a:ext uri="{FF2B5EF4-FFF2-40B4-BE49-F238E27FC236}">
                <a16:creationId xmlns:a16="http://schemas.microsoft.com/office/drawing/2014/main" id="{CEF85690-60EF-2B48-8C7D-57605090A511}"/>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7" name="Platshållare för text 6" title="Text">
            <a:extLst>
              <a:ext uri="{FF2B5EF4-FFF2-40B4-BE49-F238E27FC236}">
                <a16:creationId xmlns:a16="http://schemas.microsoft.com/office/drawing/2014/main" id="{4A6018F0-0809-574E-A8CF-5504E37A4539}"/>
              </a:ext>
            </a:extLst>
          </p:cNvPr>
          <p:cNvSpPr>
            <a:spLocks noGrp="1"/>
          </p:cNvSpPr>
          <p:nvPr>
            <p:ph type="body" sz="quarter" idx="13"/>
          </p:nvPr>
        </p:nvSpPr>
        <p:spPr>
          <a:xfrm>
            <a:off x="607937" y="1506538"/>
            <a:ext cx="7073033"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850664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underrubrik, punkter &amp; bild">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id="{03B7FA0E-1019-974A-AE27-EA2544F03E0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latshållare för text 10" title="Text">
            <a:extLst>
              <a:ext uri="{FF2B5EF4-FFF2-40B4-BE49-F238E27FC236}">
                <a16:creationId xmlns:a16="http://schemas.microsoft.com/office/drawing/2014/main" id="{5AB4EBF9-5C4C-DF4D-A473-31FEE85CBA4B}"/>
              </a:ext>
            </a:extLst>
          </p:cNvPr>
          <p:cNvSpPr>
            <a:spLocks noGrp="1"/>
          </p:cNvSpPr>
          <p:nvPr>
            <p:ph type="body" sz="quarter" idx="14" hasCustomPrompt="1"/>
          </p:nvPr>
        </p:nvSpPr>
        <p:spPr>
          <a:xfrm>
            <a:off x="608195" y="2154239"/>
            <a:ext cx="6240746" cy="4536876"/>
          </a:xfrm>
        </p:spPr>
        <p:txBody>
          <a:bodyPr lIns="0" tIns="0" rIns="0" bIns="0"/>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innehåll 3" title="Foto/illustration">
            <a:extLst>
              <a:ext uri="{FF2B5EF4-FFF2-40B4-BE49-F238E27FC236}">
                <a16:creationId xmlns:a16="http://schemas.microsoft.com/office/drawing/2014/main" id="{44A260B7-EA5D-0247-8A30-47821A2683EA}"/>
              </a:ext>
            </a:extLst>
          </p:cNvPr>
          <p:cNvSpPr>
            <a:spLocks noGrp="1"/>
          </p:cNvSpPr>
          <p:nvPr>
            <p:ph sz="quarter" idx="12" hasCustomPrompt="1"/>
          </p:nvPr>
        </p:nvSpPr>
        <p:spPr>
          <a:xfrm>
            <a:off x="7248922" y="2225766"/>
            <a:ext cx="4343038" cy="3457236"/>
          </a:xfrm>
        </p:spPr>
        <p:txBody>
          <a:bodyPr lIns="0" tIns="0" rIns="0" bIns="0"/>
          <a:lstStyle>
            <a:lvl1pPr>
              <a:defRPr/>
            </a:lvl1pPr>
          </a:lstStyle>
          <a:p>
            <a:pPr lvl="0"/>
            <a:r>
              <a:rPr lang="sv-SE" noProof="0" dirty="0"/>
              <a:t>Klicka på en ikon för att lägga till liggande bildmaterial</a:t>
            </a:r>
          </a:p>
        </p:txBody>
      </p:sp>
      <p:sp>
        <p:nvSpPr>
          <p:cNvPr id="9" name="Rubrik 1" title="Rubrik">
            <a:extLst>
              <a:ext uri="{FF2B5EF4-FFF2-40B4-BE49-F238E27FC236}">
                <a16:creationId xmlns:a16="http://schemas.microsoft.com/office/drawing/2014/main" id="{29282C17-0959-D14F-8DBE-B5789E9CAC79}"/>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10" name="Platshållare för text 12">
            <a:extLst>
              <a:ext uri="{FF2B5EF4-FFF2-40B4-BE49-F238E27FC236}">
                <a16:creationId xmlns:a16="http://schemas.microsoft.com/office/drawing/2014/main" id="{DF3B1A68-7188-0E41-9576-1D14C4EABD95}"/>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708401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CC780C3-A024-C44A-8146-90F730DD7D7A}"/>
              </a:ext>
            </a:extLst>
          </p:cNvPr>
          <p:cNvSpPr/>
          <p:nvPr userDrawn="1"/>
        </p:nvSpPr>
        <p:spPr>
          <a:xfrm>
            <a:off x="0" y="7056022"/>
            <a:ext cx="12193588" cy="565566"/>
          </a:xfrm>
          <a:prstGeom prst="rect">
            <a:avLst/>
          </a:prstGeom>
          <a:solidFill>
            <a:schemeClr val="bg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spcAft>
                <a:spcPts val="600"/>
              </a:spcAft>
            </a:pPr>
            <a:endParaRPr lang="sv-SE" sz="1400">
              <a:solidFill>
                <a:schemeClr val="tx1">
                  <a:lumMod val="90000"/>
                  <a:lumOff val="10000"/>
                </a:schemeClr>
              </a:solidFill>
            </a:endParaRPr>
          </a:p>
        </p:txBody>
      </p:sp>
      <p:pic>
        <p:nvPicPr>
          <p:cNvPr id="9" name="Bildobjekt 8">
            <a:extLst>
              <a:ext uri="{FF2B5EF4-FFF2-40B4-BE49-F238E27FC236}">
                <a16:creationId xmlns:a16="http://schemas.microsoft.com/office/drawing/2014/main" id="{E1039843-D46F-4F45-84F8-C72378ABE8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9796333" y="7209600"/>
            <a:ext cx="1779518" cy="251010"/>
          </a:xfrm>
          <a:prstGeom prst="rect">
            <a:avLst/>
          </a:prstGeom>
        </p:spPr>
      </p:pic>
      <p:sp>
        <p:nvSpPr>
          <p:cNvPr id="1026" name="Rectangle 2" title="Rubrik"/>
          <p:cNvSpPr>
            <a:spLocks noGrp="1" noChangeArrowheads="1"/>
          </p:cNvSpPr>
          <p:nvPr>
            <p:ph type="title"/>
          </p:nvPr>
        </p:nvSpPr>
        <p:spPr bwMode="auto">
          <a:xfrm>
            <a:off x="583115" y="140400"/>
            <a:ext cx="10992736" cy="1270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sv-SE" altLang="sv-SE" dirty="0"/>
              <a:t>Klicka här för att ändra format på bakgrundsrubriken</a:t>
            </a:r>
          </a:p>
        </p:txBody>
      </p:sp>
      <p:sp>
        <p:nvSpPr>
          <p:cNvPr id="1027" name="Rectangle 3" title="Text"/>
          <p:cNvSpPr>
            <a:spLocks noGrp="1" noChangeArrowheads="1"/>
          </p:cNvSpPr>
          <p:nvPr>
            <p:ph type="body" idx="1"/>
          </p:nvPr>
        </p:nvSpPr>
        <p:spPr bwMode="auto">
          <a:xfrm>
            <a:off x="601627" y="1506538"/>
            <a:ext cx="10974224" cy="5328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p:txBody>
      </p:sp>
      <p:sp>
        <p:nvSpPr>
          <p:cNvPr id="7" name="Text Box 13" title="Sidnummer"/>
          <p:cNvSpPr txBox="1">
            <a:spLocks noChangeArrowheads="1"/>
          </p:cNvSpPr>
          <p:nvPr/>
        </p:nvSpPr>
        <p:spPr bwMode="white">
          <a:xfrm>
            <a:off x="581925" y="7275944"/>
            <a:ext cx="4316242" cy="184666"/>
          </a:xfrm>
          <a:prstGeom prst="rect">
            <a:avLst/>
          </a:prstGeom>
          <a:noFill/>
          <a:ln>
            <a:noFill/>
          </a:ln>
          <a:effectLst/>
          <a:extLst>
            <a:ext uri="{909E8E84-426E-40dd-AFC4-6F175D3DCCD1}">
              <a14:hiddenFill xmlns="" xmlns:a14="http://schemas.microsoft.com/office/drawing/2010/main">
                <a:solidFill>
                  <a:srgbClr val="D0DE8E"/>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hangingPunct="0"/>
            <a:r>
              <a:rPr lang="sv-SE" altLang="sv-SE" sz="1200" b="0" kern="1200" dirty="0">
                <a:solidFill>
                  <a:schemeClr val="tx1">
                    <a:lumMod val="90000"/>
                    <a:lumOff val="10000"/>
                  </a:schemeClr>
                </a:solidFill>
                <a:latin typeface="Arial" charset="0"/>
                <a:ea typeface="+mn-ea"/>
                <a:cs typeface="Arial" charset="0"/>
              </a:rPr>
              <a:t>Sid </a:t>
            </a:r>
            <a:fld id="{92A271D3-63F0-4971-ADFC-80DA04F2BEB2}" type="slidenum">
              <a:rPr lang="sv-SE" altLang="sv-SE" sz="1200" b="0" kern="1200" smtClean="0">
                <a:solidFill>
                  <a:schemeClr val="tx1">
                    <a:lumMod val="90000"/>
                    <a:lumOff val="10000"/>
                  </a:schemeClr>
                </a:solidFill>
                <a:latin typeface="Arial" charset="0"/>
                <a:ea typeface="+mn-ea"/>
                <a:cs typeface="Arial" charset="0"/>
              </a:rPr>
              <a:pPr eaLnBrk="0" hangingPunct="0"/>
              <a:t>‹#›</a:t>
            </a:fld>
            <a:endParaRPr lang="sv-SE" altLang="sv-SE" sz="1200" b="0" kern="1200" dirty="0">
              <a:solidFill>
                <a:schemeClr val="tx1">
                  <a:lumMod val="90000"/>
                  <a:lumOff val="10000"/>
                </a:schemeClr>
              </a:solidFill>
              <a:latin typeface="Arial" charset="0"/>
              <a:ea typeface="+mn-ea"/>
              <a:cs typeface="Arial" charset="0"/>
            </a:endParaRPr>
          </a:p>
        </p:txBody>
      </p:sp>
    </p:spTree>
    <p:extLst>
      <p:ext uri="{BB962C8B-B14F-4D97-AF65-F5344CB8AC3E}">
        <p14:creationId xmlns:p14="http://schemas.microsoft.com/office/powerpoint/2010/main" val="106609537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76" r:id="rId9"/>
    <p:sldLayoutId id="2147483764" r:id="rId10"/>
    <p:sldLayoutId id="2147483765" r:id="rId11"/>
    <p:sldLayoutId id="2147483766" r:id="rId12"/>
    <p:sldLayoutId id="2147483767" r:id="rId13"/>
    <p:sldLayoutId id="2147483768" r:id="rId14"/>
    <p:sldLayoutId id="2147483769" r:id="rId15"/>
    <p:sldLayoutId id="2147483774" r:id="rId16"/>
    <p:sldLayoutId id="2147483778" r:id="rId17"/>
    <p:sldLayoutId id="2147483779" r:id="rId18"/>
    <p:sldLayoutId id="2147483780" r:id="rId19"/>
  </p:sldLayoutIdLst>
  <p:hf hdr="0" dt="0"/>
  <p:txStyles>
    <p:titleStyle>
      <a:lvl1pPr algn="l" rtl="0" eaLnBrk="1" fontAlgn="base" hangingPunct="1">
        <a:lnSpc>
          <a:spcPct val="90000"/>
        </a:lnSpc>
        <a:spcBef>
          <a:spcPct val="0"/>
        </a:spcBef>
        <a:spcAft>
          <a:spcPct val="0"/>
        </a:spcAft>
        <a:defRPr sz="4267" b="1" spc="-107" baseline="0">
          <a:solidFill>
            <a:schemeClr val="tx2"/>
          </a:solidFill>
          <a:latin typeface="+mj-lt"/>
          <a:ea typeface="+mj-ea"/>
          <a:cs typeface="+mj-cs"/>
        </a:defRPr>
      </a:lvl1pPr>
      <a:lvl2pPr algn="l" rtl="0" eaLnBrk="1" fontAlgn="base" hangingPunct="1">
        <a:lnSpc>
          <a:spcPct val="90000"/>
        </a:lnSpc>
        <a:spcBef>
          <a:spcPct val="0"/>
        </a:spcBef>
        <a:spcAft>
          <a:spcPct val="0"/>
        </a:spcAft>
        <a:defRPr sz="4267" b="1">
          <a:solidFill>
            <a:schemeClr val="tx2"/>
          </a:solidFill>
          <a:latin typeface="Arial" charset="0"/>
        </a:defRPr>
      </a:lvl2pPr>
      <a:lvl3pPr algn="l" rtl="0" eaLnBrk="1" fontAlgn="base" hangingPunct="1">
        <a:lnSpc>
          <a:spcPct val="90000"/>
        </a:lnSpc>
        <a:spcBef>
          <a:spcPct val="0"/>
        </a:spcBef>
        <a:spcAft>
          <a:spcPct val="0"/>
        </a:spcAft>
        <a:defRPr sz="4267" b="1">
          <a:solidFill>
            <a:schemeClr val="tx2"/>
          </a:solidFill>
          <a:latin typeface="Arial" charset="0"/>
        </a:defRPr>
      </a:lvl3pPr>
      <a:lvl4pPr algn="l" rtl="0" eaLnBrk="1" fontAlgn="base" hangingPunct="1">
        <a:lnSpc>
          <a:spcPct val="90000"/>
        </a:lnSpc>
        <a:spcBef>
          <a:spcPct val="0"/>
        </a:spcBef>
        <a:spcAft>
          <a:spcPct val="0"/>
        </a:spcAft>
        <a:defRPr sz="4267" b="1">
          <a:solidFill>
            <a:schemeClr val="tx2"/>
          </a:solidFill>
          <a:latin typeface="Arial" charset="0"/>
        </a:defRPr>
      </a:lvl4pPr>
      <a:lvl5pPr algn="l" rtl="0" eaLnBrk="1" fontAlgn="base" hangingPunct="1">
        <a:lnSpc>
          <a:spcPct val="90000"/>
        </a:lnSpc>
        <a:spcBef>
          <a:spcPct val="0"/>
        </a:spcBef>
        <a:spcAft>
          <a:spcPct val="0"/>
        </a:spcAft>
        <a:defRPr sz="4267" b="1">
          <a:solidFill>
            <a:schemeClr val="tx2"/>
          </a:solidFill>
          <a:latin typeface="Arial" charset="0"/>
        </a:defRPr>
      </a:lvl5pPr>
      <a:lvl6pPr marL="609676" algn="l" rtl="0" eaLnBrk="1" fontAlgn="base" hangingPunct="1">
        <a:lnSpc>
          <a:spcPct val="90000"/>
        </a:lnSpc>
        <a:spcBef>
          <a:spcPct val="0"/>
        </a:spcBef>
        <a:spcAft>
          <a:spcPct val="0"/>
        </a:spcAft>
        <a:defRPr sz="5867" b="1">
          <a:solidFill>
            <a:srgbClr val="00601D"/>
          </a:solidFill>
          <a:latin typeface="Arial" charset="0"/>
        </a:defRPr>
      </a:lvl6pPr>
      <a:lvl7pPr marL="1219352" algn="l" rtl="0" eaLnBrk="1" fontAlgn="base" hangingPunct="1">
        <a:lnSpc>
          <a:spcPct val="90000"/>
        </a:lnSpc>
        <a:spcBef>
          <a:spcPct val="0"/>
        </a:spcBef>
        <a:spcAft>
          <a:spcPct val="0"/>
        </a:spcAft>
        <a:defRPr sz="5867" b="1">
          <a:solidFill>
            <a:srgbClr val="00601D"/>
          </a:solidFill>
          <a:latin typeface="Arial" charset="0"/>
        </a:defRPr>
      </a:lvl7pPr>
      <a:lvl8pPr marL="1829029" algn="l" rtl="0" eaLnBrk="1" fontAlgn="base" hangingPunct="1">
        <a:lnSpc>
          <a:spcPct val="90000"/>
        </a:lnSpc>
        <a:spcBef>
          <a:spcPct val="0"/>
        </a:spcBef>
        <a:spcAft>
          <a:spcPct val="0"/>
        </a:spcAft>
        <a:defRPr sz="5867" b="1">
          <a:solidFill>
            <a:srgbClr val="00601D"/>
          </a:solidFill>
          <a:latin typeface="Arial" charset="0"/>
        </a:defRPr>
      </a:lvl8pPr>
      <a:lvl9pPr marL="2438705" algn="l" rtl="0" eaLnBrk="1" fontAlgn="base" hangingPunct="1">
        <a:lnSpc>
          <a:spcPct val="90000"/>
        </a:lnSpc>
        <a:spcBef>
          <a:spcPct val="0"/>
        </a:spcBef>
        <a:spcAft>
          <a:spcPct val="0"/>
        </a:spcAft>
        <a:defRPr sz="5867" b="1">
          <a:solidFill>
            <a:srgbClr val="00601D"/>
          </a:solidFill>
          <a:latin typeface="Arial" charset="0"/>
        </a:defRPr>
      </a:lvl9pPr>
    </p:titleStyle>
    <p:bodyStyle>
      <a:lvl1pPr marL="288036" indent="-288036" algn="l" rtl="0" eaLnBrk="1" fontAlgn="base" hangingPunct="1">
        <a:spcBef>
          <a:spcPts val="1067"/>
        </a:spcBef>
        <a:spcAft>
          <a:spcPts val="400"/>
        </a:spcAft>
        <a:buClr>
          <a:schemeClr val="accent1"/>
        </a:buClr>
        <a:buSzPct val="120000"/>
        <a:buFont typeface="Arial" panose="020B0604020202020204" pitchFamily="34" charset="0"/>
        <a:buChar char="•"/>
        <a:defRPr sz="2667" spc="0" baseline="0">
          <a:solidFill>
            <a:schemeClr val="tx1">
              <a:lumMod val="90000"/>
              <a:lumOff val="10000"/>
            </a:schemeClr>
          </a:solidFill>
          <a:latin typeface="+mn-lt"/>
          <a:ea typeface="+mn-ea"/>
          <a:cs typeface="+mn-cs"/>
        </a:defRPr>
      </a:lvl1pPr>
      <a:lvl2pPr marL="672084" indent="-336042" algn="l" rtl="0" eaLnBrk="1" fontAlgn="base" hangingPunct="1">
        <a:spcBef>
          <a:spcPts val="0"/>
        </a:spcBef>
        <a:spcAft>
          <a:spcPts val="400"/>
        </a:spcAft>
        <a:buClr>
          <a:schemeClr val="tx1">
            <a:lumMod val="75000"/>
            <a:lumOff val="25000"/>
          </a:schemeClr>
        </a:buClr>
        <a:buSzPct val="120000"/>
        <a:buFont typeface="Arial" charset="0"/>
        <a:buChar char="–"/>
        <a:defRPr sz="2000" spc="0" baseline="0">
          <a:solidFill>
            <a:schemeClr val="tx1">
              <a:lumMod val="90000"/>
              <a:lumOff val="10000"/>
            </a:schemeClr>
          </a:solidFill>
          <a:latin typeface="+mn-lt"/>
        </a:defRPr>
      </a:lvl2pPr>
      <a:lvl3pPr marL="1008126" indent="-288036" algn="l" rtl="0" eaLnBrk="1" fontAlgn="base" hangingPunct="1">
        <a:spcBef>
          <a:spcPts val="0"/>
        </a:spcBef>
        <a:spcAft>
          <a:spcPts val="400"/>
        </a:spcAft>
        <a:buClr>
          <a:schemeClr val="tx1">
            <a:lumMod val="50000"/>
            <a:lumOff val="50000"/>
          </a:schemeClr>
        </a:buClr>
        <a:buSzPct val="120000"/>
        <a:buFont typeface="Arial" charset="0"/>
        <a:buChar char="–"/>
        <a:defRPr sz="2000" spc="0" baseline="0">
          <a:solidFill>
            <a:schemeClr val="tx1">
              <a:lumMod val="90000"/>
              <a:lumOff val="10000"/>
            </a:schemeClr>
          </a:solidFill>
          <a:latin typeface="+mn-lt"/>
        </a:defRPr>
      </a:lvl3pPr>
      <a:lvl4pPr marL="2133867" indent="-304838" algn="l" rtl="0" eaLnBrk="1" fontAlgn="base" hangingPunct="1">
        <a:spcBef>
          <a:spcPct val="20000"/>
        </a:spcBef>
        <a:spcAft>
          <a:spcPct val="0"/>
        </a:spcAft>
        <a:buChar char="–"/>
        <a:defRPr sz="2667">
          <a:solidFill>
            <a:schemeClr val="tx1"/>
          </a:solidFill>
          <a:latin typeface="+mn-lt"/>
        </a:defRPr>
      </a:lvl4pPr>
      <a:lvl5pPr marL="2743543" indent="-304838" algn="l" rtl="0" eaLnBrk="1" fontAlgn="base" hangingPunct="1">
        <a:spcBef>
          <a:spcPct val="20000"/>
        </a:spcBef>
        <a:spcAft>
          <a:spcPct val="0"/>
        </a:spcAft>
        <a:buChar char="»"/>
        <a:defRPr sz="2667">
          <a:solidFill>
            <a:schemeClr val="tx1"/>
          </a:solidFill>
          <a:latin typeface="+mn-lt"/>
        </a:defRPr>
      </a:lvl5pPr>
      <a:lvl6pPr marL="3353219" indent="-304838" algn="l" rtl="0" eaLnBrk="1" fontAlgn="base" hangingPunct="1">
        <a:spcBef>
          <a:spcPct val="20000"/>
        </a:spcBef>
        <a:spcAft>
          <a:spcPct val="0"/>
        </a:spcAft>
        <a:buChar char="»"/>
        <a:defRPr sz="2667">
          <a:solidFill>
            <a:schemeClr val="tx1"/>
          </a:solidFill>
          <a:latin typeface="+mn-lt"/>
        </a:defRPr>
      </a:lvl6pPr>
      <a:lvl7pPr marL="3962895" indent="-304838" algn="l" rtl="0" eaLnBrk="1" fontAlgn="base" hangingPunct="1">
        <a:spcBef>
          <a:spcPct val="20000"/>
        </a:spcBef>
        <a:spcAft>
          <a:spcPct val="0"/>
        </a:spcAft>
        <a:buChar char="»"/>
        <a:defRPr sz="2667">
          <a:solidFill>
            <a:schemeClr val="tx1"/>
          </a:solidFill>
          <a:latin typeface="+mn-lt"/>
        </a:defRPr>
      </a:lvl7pPr>
      <a:lvl8pPr marL="4572572" indent="-304838" algn="l" rtl="0" eaLnBrk="1" fontAlgn="base" hangingPunct="1">
        <a:spcBef>
          <a:spcPct val="20000"/>
        </a:spcBef>
        <a:spcAft>
          <a:spcPct val="0"/>
        </a:spcAft>
        <a:buChar char="»"/>
        <a:defRPr sz="2667">
          <a:solidFill>
            <a:schemeClr val="tx1"/>
          </a:solidFill>
          <a:latin typeface="+mn-lt"/>
        </a:defRPr>
      </a:lvl8pPr>
      <a:lvl9pPr marL="5182248" indent="-304838" algn="l" rtl="0" eaLnBrk="1" fontAlgn="base" hangingPunct="1">
        <a:spcBef>
          <a:spcPct val="20000"/>
        </a:spcBef>
        <a:spcAft>
          <a:spcPct val="0"/>
        </a:spcAft>
        <a:buChar char="»"/>
        <a:defRPr sz="2667">
          <a:solidFill>
            <a:schemeClr val="tx1"/>
          </a:solidFill>
          <a:latin typeface="+mn-lt"/>
        </a:defRPr>
      </a:lvl9pPr>
    </p:bodyStyle>
    <p:otherStyle>
      <a:defPPr>
        <a:defRPr lang="sv-SE"/>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oi.socialstyrelsen.se/fm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F3A879B-B952-D14B-86F9-E913A5006AC0}"/>
              </a:ext>
            </a:extLst>
          </p:cNvPr>
          <p:cNvSpPr>
            <a:spLocks noGrp="1"/>
          </p:cNvSpPr>
          <p:nvPr>
            <p:ph type="body" sz="quarter" idx="10"/>
          </p:nvPr>
        </p:nvSpPr>
        <p:spPr/>
        <p:txBody>
          <a:bodyPr/>
          <a:lstStyle/>
          <a:p>
            <a:r>
              <a:rPr lang="sv-SE" dirty="0"/>
              <a:t>Informationstillfälle</a:t>
            </a:r>
          </a:p>
        </p:txBody>
      </p:sp>
      <p:sp>
        <p:nvSpPr>
          <p:cNvPr id="3" name="Rubrik 2">
            <a:extLst>
              <a:ext uri="{FF2B5EF4-FFF2-40B4-BE49-F238E27FC236}">
                <a16:creationId xmlns:a16="http://schemas.microsoft.com/office/drawing/2014/main" id="{D20A02DB-B257-504F-893D-E398B352B0AA}"/>
              </a:ext>
            </a:extLst>
          </p:cNvPr>
          <p:cNvSpPr>
            <a:spLocks noGrp="1"/>
          </p:cNvSpPr>
          <p:nvPr>
            <p:ph type="ctrTitle"/>
          </p:nvPr>
        </p:nvSpPr>
        <p:spPr/>
        <p:txBody>
          <a:bodyPr/>
          <a:lstStyle/>
          <a:p>
            <a:r>
              <a:rPr lang="sv-SE" dirty="0"/>
              <a:t>Försäkringskassans ansvar och uppdrag inom aktivitetsersättning</a:t>
            </a:r>
          </a:p>
        </p:txBody>
      </p:sp>
      <p:sp>
        <p:nvSpPr>
          <p:cNvPr id="4" name="Underrubrik 3">
            <a:extLst>
              <a:ext uri="{FF2B5EF4-FFF2-40B4-BE49-F238E27FC236}">
                <a16:creationId xmlns:a16="http://schemas.microsoft.com/office/drawing/2014/main" id="{8BD7EF1D-8BDC-304C-8E7F-31623750D105}"/>
              </a:ext>
            </a:extLst>
          </p:cNvPr>
          <p:cNvSpPr>
            <a:spLocks noGrp="1"/>
          </p:cNvSpPr>
          <p:nvPr>
            <p:ph type="subTitle" idx="1"/>
          </p:nvPr>
        </p:nvSpPr>
        <p:spPr/>
        <p:txBody>
          <a:bodyPr/>
          <a:lstStyle/>
          <a:p>
            <a:r>
              <a:rPr lang="sv-SE" dirty="0"/>
              <a:t>Rätten till och under tid med</a:t>
            </a:r>
          </a:p>
          <a:p>
            <a:endParaRPr lang="sv-SE" dirty="0"/>
          </a:p>
          <a:p>
            <a:r>
              <a:rPr lang="sv-SE" dirty="0"/>
              <a:t>Vi som presenterar: Enhetschef Laila Alaoui, försäkringsutredare Sanna Bergman och Sofie Bostedt</a:t>
            </a:r>
          </a:p>
        </p:txBody>
      </p:sp>
    </p:spTree>
    <p:extLst>
      <p:ext uri="{BB962C8B-B14F-4D97-AF65-F5344CB8AC3E}">
        <p14:creationId xmlns:p14="http://schemas.microsoft.com/office/powerpoint/2010/main" val="3913269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85A00D-1F7C-43AA-A365-62BFEFC2DE86}"/>
              </a:ext>
            </a:extLst>
          </p:cNvPr>
          <p:cNvSpPr>
            <a:spLocks noGrp="1"/>
          </p:cNvSpPr>
          <p:nvPr>
            <p:ph type="title"/>
          </p:nvPr>
        </p:nvSpPr>
        <p:spPr/>
        <p:txBody>
          <a:bodyPr/>
          <a:lstStyle/>
          <a:p>
            <a:r>
              <a:rPr lang="sv-SE" dirty="0"/>
              <a:t>Försäkringskassans samordningsuppdrag</a:t>
            </a:r>
          </a:p>
        </p:txBody>
      </p:sp>
      <p:sp>
        <p:nvSpPr>
          <p:cNvPr id="3" name="Platshållare för text 2">
            <a:extLst>
              <a:ext uri="{FF2B5EF4-FFF2-40B4-BE49-F238E27FC236}">
                <a16:creationId xmlns:a16="http://schemas.microsoft.com/office/drawing/2014/main" id="{6F795749-9138-41D0-BD24-22DBBEFC53A7}"/>
              </a:ext>
            </a:extLst>
          </p:cNvPr>
          <p:cNvSpPr>
            <a:spLocks noGrp="1"/>
          </p:cNvSpPr>
          <p:nvPr>
            <p:ph type="body" sz="quarter" idx="12"/>
          </p:nvPr>
        </p:nvSpPr>
        <p:spPr>
          <a:xfrm>
            <a:off x="607937" y="1506538"/>
            <a:ext cx="10457409" cy="5227140"/>
          </a:xfrm>
        </p:spPr>
        <p:txBody>
          <a:bodyPr/>
          <a:lstStyle/>
          <a:p>
            <a:r>
              <a:rPr lang="sv-SE" sz="2400" dirty="0"/>
              <a:t>Innebär att samordna och utöva tillsyn över rehabiliteringsinsatserna i syfte att det ska bli en så effektiv rehabilitering som möjligt. </a:t>
            </a:r>
          </a:p>
          <a:p>
            <a:r>
              <a:rPr lang="sv-SE" sz="2400" dirty="0"/>
              <a:t>Försäkringskassan har inga egna rehabiliteringsinsatser att erbjuda. </a:t>
            </a:r>
          </a:p>
          <a:p>
            <a:r>
              <a:rPr lang="sv-SE" sz="2400" dirty="0"/>
              <a:t>Försäkringskassan har vid behov kontakt med den försäkrade och eventuellt andra aktörer för uppföljning av planerade insatser och för planeringen framåt. </a:t>
            </a:r>
          </a:p>
          <a:p>
            <a:r>
              <a:rPr lang="sv-SE" sz="2400" dirty="0"/>
              <a:t>Gemensam kartläggning och förstärkta samarbetet</a:t>
            </a:r>
          </a:p>
          <a:p>
            <a:r>
              <a:rPr lang="sv-SE" sz="2400" dirty="0"/>
              <a:t>Andra projekt, t.ex. Ung Intro, Bryggan, Framsteget, Källan, Jobbcentrum, ESF-projektet Ett hållbart arbetsliv</a:t>
            </a:r>
          </a:p>
          <a:p>
            <a:r>
              <a:rPr lang="sv-SE" sz="2400" dirty="0"/>
              <a:t>Kontakt inför avslut och 30-åringar</a:t>
            </a:r>
          </a:p>
        </p:txBody>
      </p:sp>
    </p:spTree>
    <p:extLst>
      <p:ext uri="{BB962C8B-B14F-4D97-AF65-F5344CB8AC3E}">
        <p14:creationId xmlns:p14="http://schemas.microsoft.com/office/powerpoint/2010/main" val="1479431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431856" y="1465038"/>
            <a:ext cx="7392363" cy="5586116"/>
          </a:xfrm>
        </p:spPr>
        <p:txBody>
          <a:bodyPr/>
          <a:lstStyle/>
          <a:p>
            <a:pPr marL="0" indent="0">
              <a:buNone/>
            </a:pPr>
            <a:r>
              <a:rPr lang="sv-SE" sz="2400" dirty="0"/>
              <a:t>Förutsättningar enligt Socialförsäkringsbalken:</a:t>
            </a:r>
          </a:p>
          <a:p>
            <a:r>
              <a:rPr lang="sv-SE" sz="2400" dirty="0"/>
              <a:t>Försäkrad</a:t>
            </a:r>
          </a:p>
          <a:p>
            <a:r>
              <a:rPr lang="sv-SE" sz="2400" i="1" dirty="0"/>
              <a:t>Aktivitetsersättning vid nedsatt arbetsförmåga                       </a:t>
            </a:r>
            <a:r>
              <a:rPr lang="sv-SE" sz="2400" dirty="0"/>
              <a:t>Om man inte kan arbeta minst en fjärdedel i ett förvärvsarbete på arbetsmarknaden på grund av sjukdom eller annan nedsättning av den psykiska eller fysiska prestationsförmågan. Nedsättning måste antas bestå under minst ett år. </a:t>
            </a:r>
          </a:p>
          <a:p>
            <a:r>
              <a:rPr lang="sv-SE" sz="2400" i="1" dirty="0"/>
              <a:t>Aktivitetsersättning vid förlängd skolgång               </a:t>
            </a:r>
            <a:r>
              <a:rPr lang="sv-SE" sz="2400" dirty="0"/>
              <a:t>Om man på grund av funktionshinder ännu inte har avslutat sin skolgång på grundskolenivå och gymnasial nivå vid ingången av juli det år man fyller 19 år kan man ha rätt till ersättningen. </a:t>
            </a:r>
          </a:p>
        </p:txBody>
      </p:sp>
      <p:sp>
        <p:nvSpPr>
          <p:cNvPr id="4" name="Rubrik 3"/>
          <p:cNvSpPr>
            <a:spLocks noGrp="1"/>
          </p:cNvSpPr>
          <p:nvPr>
            <p:ph type="title"/>
          </p:nvPr>
        </p:nvSpPr>
        <p:spPr/>
        <p:txBody>
          <a:bodyPr/>
          <a:lstStyle/>
          <a:p>
            <a:r>
              <a:rPr lang="sv-SE" dirty="0"/>
              <a:t>Vem kan få aktivitetsersättning?</a:t>
            </a:r>
          </a:p>
        </p:txBody>
      </p:sp>
      <p:pic>
        <p:nvPicPr>
          <p:cNvPr id="7" name="Platshållare för bild 9"/>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3161" t="478" r="345" b="-27633"/>
          <a:stretch/>
        </p:blipFill>
        <p:spPr>
          <a:xfrm>
            <a:off x="8041125" y="1623179"/>
            <a:ext cx="3546040" cy="4489547"/>
          </a:xfrm>
          <a:prstGeom prst="rect">
            <a:avLst/>
          </a:prstGeom>
        </p:spPr>
      </p:pic>
    </p:spTree>
    <p:extLst>
      <p:ext uri="{BB962C8B-B14F-4D97-AF65-F5344CB8AC3E}">
        <p14:creationId xmlns:p14="http://schemas.microsoft.com/office/powerpoint/2010/main" val="386063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Platshållare för innehåll 2"/>
          <p:cNvSpPr>
            <a:spLocks noGrp="1"/>
          </p:cNvSpPr>
          <p:nvPr>
            <p:ph idx="12"/>
          </p:nvPr>
        </p:nvSpPr>
        <p:spPr/>
        <p:txBody>
          <a:bodyPr/>
          <a:lstStyle/>
          <a:p>
            <a:pPr marL="0" indent="0">
              <a:buNone/>
            </a:pPr>
            <a:r>
              <a:rPr lang="sv-SE" dirty="0"/>
              <a:t>Aktivitetsersättning vid förlängd skolgång</a:t>
            </a:r>
          </a:p>
          <a:p>
            <a:r>
              <a:rPr lang="sv-SE" dirty="0"/>
              <a:t>En ersättning för unga mellan 19-29 år som på grund av funktionsnedsättning behöver längre tid än normalt för att avsluta grundskolan eller gymnasiet.</a:t>
            </a:r>
          </a:p>
          <a:p>
            <a:r>
              <a:rPr lang="sv-SE" dirty="0"/>
              <a:t>I samband med ansökan behövs medicinskt underlag som visar på att funktionsnedsättning/sjukdom fanns under skoltiden. Aktuellt läkarutlåtande behövs vid lägre studietakt. </a:t>
            </a:r>
          </a:p>
          <a:p>
            <a:r>
              <a:rPr lang="sv-SE" dirty="0"/>
              <a:t>I samband med ansökan behövs samlat betygsdokument och studieplanering. </a:t>
            </a:r>
          </a:p>
          <a:p>
            <a:r>
              <a:rPr lang="sv-SE" dirty="0"/>
              <a:t>Undantag: Fjärde året på särskolegymnasiet, då behövs bara intyg från särskolan. </a:t>
            </a:r>
          </a:p>
        </p:txBody>
      </p:sp>
      <p:sp>
        <p:nvSpPr>
          <p:cNvPr id="9" name="Rubrik 1"/>
          <p:cNvSpPr>
            <a:spLocks noGrp="1"/>
          </p:cNvSpPr>
          <p:nvPr>
            <p:ph type="title"/>
          </p:nvPr>
        </p:nvSpPr>
        <p:spPr/>
        <p:txBody>
          <a:bodyPr/>
          <a:lstStyle/>
          <a:p>
            <a:r>
              <a:rPr lang="sv-SE" altLang="sv-SE" dirty="0"/>
              <a:t>Aktivitetsersättning</a:t>
            </a:r>
          </a:p>
        </p:txBody>
      </p:sp>
    </p:spTree>
    <p:extLst>
      <p:ext uri="{BB962C8B-B14F-4D97-AF65-F5344CB8AC3E}">
        <p14:creationId xmlns:p14="http://schemas.microsoft.com/office/powerpoint/2010/main" val="4161512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Platshållare för innehåll 2"/>
          <p:cNvSpPr>
            <a:spLocks noGrp="1"/>
          </p:cNvSpPr>
          <p:nvPr>
            <p:ph idx="12"/>
          </p:nvPr>
        </p:nvSpPr>
        <p:spPr/>
        <p:txBody>
          <a:bodyPr/>
          <a:lstStyle/>
          <a:p>
            <a:pPr marL="0" indent="0">
              <a:buNone/>
            </a:pPr>
            <a:r>
              <a:rPr lang="sv-SE" i="1" dirty="0"/>
              <a:t>Aktivitetsersättning på grund av nedsatt arbetsförmåga</a:t>
            </a:r>
          </a:p>
          <a:p>
            <a:r>
              <a:rPr lang="sv-SE" dirty="0"/>
              <a:t>En ersättning för unga mellan 19-29 år som troligen inte kommer att kunna arbeta minst en fjärdedel under minst ett år på grund av en sjukdom, skada eller funktionsnedsättning.</a:t>
            </a:r>
          </a:p>
          <a:p>
            <a:r>
              <a:rPr lang="sv-SE" dirty="0"/>
              <a:t>Arbetsförmågan ska vara nedsatt med minst en fjärdedel i alla arbeten på hela arbetsmarknaden. Inklusive anpassade arbeten och subventionerade anställningar. </a:t>
            </a:r>
          </a:p>
          <a:p>
            <a:r>
              <a:rPr lang="sv-SE" dirty="0"/>
              <a:t>Kan maximalt beviljas i tre års tid. Finns fyra nivåer; en fjärdedel, halv, tre fjärdedelar eller hel ersättning. </a:t>
            </a:r>
          </a:p>
        </p:txBody>
      </p:sp>
      <p:sp>
        <p:nvSpPr>
          <p:cNvPr id="162818" name="Rubrik 1"/>
          <p:cNvSpPr>
            <a:spLocks noGrp="1"/>
          </p:cNvSpPr>
          <p:nvPr>
            <p:ph type="title"/>
          </p:nvPr>
        </p:nvSpPr>
        <p:spPr/>
        <p:txBody>
          <a:bodyPr/>
          <a:lstStyle/>
          <a:p>
            <a:r>
              <a:rPr lang="sv-SE" altLang="sv-SE" dirty="0"/>
              <a:t>Aktivitetsersättning</a:t>
            </a:r>
          </a:p>
        </p:txBody>
      </p:sp>
    </p:spTree>
    <p:extLst>
      <p:ext uri="{BB962C8B-B14F-4D97-AF65-F5344CB8AC3E}">
        <p14:creationId xmlns:p14="http://schemas.microsoft.com/office/powerpoint/2010/main" val="2534535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431858" y="1465222"/>
            <a:ext cx="11065536" cy="5585932"/>
          </a:xfrm>
        </p:spPr>
        <p:txBody>
          <a:bodyPr/>
          <a:lstStyle/>
          <a:p>
            <a:r>
              <a:rPr lang="sv-SE" dirty="0"/>
              <a:t>Finns det diagnos, funktionsnedsättningar och aktivitetsbegränsningar beskrivna i medicinska underlag och övrig utredning?</a:t>
            </a:r>
          </a:p>
          <a:p>
            <a:r>
              <a:rPr lang="sv-SE" dirty="0"/>
              <a:t>Finns det en logisk följd mellan dessa?</a:t>
            </a:r>
          </a:p>
          <a:p>
            <a:r>
              <a:rPr lang="sv-SE" dirty="0"/>
              <a:t>Hur påverkar DFA-kedjan de försäkringsmässiga begrepp som Försäkringskassan enligt regelverket ska ta ställning till?</a:t>
            </a:r>
          </a:p>
          <a:p>
            <a:r>
              <a:rPr lang="sv-SE" dirty="0"/>
              <a:t>Socialstyrelsens försäkringsmedicinska beslutsstöd</a:t>
            </a:r>
          </a:p>
          <a:p>
            <a:pPr marL="0" indent="0">
              <a:buNone/>
            </a:pPr>
            <a:r>
              <a:rPr lang="sv-SE" dirty="0">
                <a:hlinkClick r:id="rId3"/>
              </a:rPr>
              <a:t>Försäkringsmedicinskt beslutsstöd | Rekommendationer och indikatorer (socialstyrelsen.se)</a:t>
            </a:r>
            <a:endParaRPr lang="sv-SE" dirty="0"/>
          </a:p>
        </p:txBody>
      </p:sp>
      <p:sp>
        <p:nvSpPr>
          <p:cNvPr id="3" name="Rubrik 2"/>
          <p:cNvSpPr>
            <a:spLocks noGrp="1"/>
          </p:cNvSpPr>
          <p:nvPr>
            <p:ph type="title"/>
          </p:nvPr>
        </p:nvSpPr>
        <p:spPr/>
        <p:txBody>
          <a:bodyPr/>
          <a:lstStyle/>
          <a:p>
            <a:r>
              <a:rPr lang="sv-SE" dirty="0"/>
              <a:t>Metod för att utreda hos Försäkringskassan</a:t>
            </a:r>
          </a:p>
        </p:txBody>
      </p:sp>
    </p:spTree>
    <p:extLst>
      <p:ext uri="{BB962C8B-B14F-4D97-AF65-F5344CB8AC3E}">
        <p14:creationId xmlns:p14="http://schemas.microsoft.com/office/powerpoint/2010/main" val="2082408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D473A3-D693-41D2-B5B1-A69501052EBD}"/>
              </a:ext>
            </a:extLst>
          </p:cNvPr>
          <p:cNvSpPr>
            <a:spLocks noGrp="1"/>
          </p:cNvSpPr>
          <p:nvPr>
            <p:ph type="title"/>
          </p:nvPr>
        </p:nvSpPr>
        <p:spPr/>
        <p:txBody>
          <a:bodyPr/>
          <a:lstStyle/>
          <a:p>
            <a:r>
              <a:rPr lang="sv-SE" dirty="0"/>
              <a:t>Utredning med den försäkrade och andra aktörer</a:t>
            </a:r>
          </a:p>
        </p:txBody>
      </p:sp>
      <p:sp>
        <p:nvSpPr>
          <p:cNvPr id="3" name="Platshållare för text 2">
            <a:extLst>
              <a:ext uri="{FF2B5EF4-FFF2-40B4-BE49-F238E27FC236}">
                <a16:creationId xmlns:a16="http://schemas.microsoft.com/office/drawing/2014/main" id="{FB799473-D24E-438E-B2AB-00873135A922}"/>
              </a:ext>
            </a:extLst>
          </p:cNvPr>
          <p:cNvSpPr>
            <a:spLocks noGrp="1"/>
          </p:cNvSpPr>
          <p:nvPr>
            <p:ph type="body" sz="quarter" idx="12"/>
          </p:nvPr>
        </p:nvSpPr>
        <p:spPr/>
        <p:txBody>
          <a:bodyPr/>
          <a:lstStyle/>
          <a:p>
            <a:r>
              <a:rPr lang="sv-SE" dirty="0"/>
              <a:t>Försäkringskassan har ett utredningsansvar som innefattar inhämtning av information från den som ansöker om förmånen eller ställföreträdare/ombud med fullmakt. Det kan även vara andra aktörer, exempelvis läkare, psykologer, arbetsterapeuter men även handledare inom sysselsättning och arbetsträning, kuratorer och mentorer i skolan. Även biståndsbedömare, </a:t>
            </a:r>
            <a:r>
              <a:rPr lang="sv-SE" dirty="0" err="1"/>
              <a:t>LSS-samordnare</a:t>
            </a:r>
            <a:r>
              <a:rPr lang="sv-SE" dirty="0"/>
              <a:t>, arbetslivskonsulenter, boendestödjare och Arbetsförmedlingen. </a:t>
            </a:r>
          </a:p>
        </p:txBody>
      </p:sp>
    </p:spTree>
    <p:extLst>
      <p:ext uri="{BB962C8B-B14F-4D97-AF65-F5344CB8AC3E}">
        <p14:creationId xmlns:p14="http://schemas.microsoft.com/office/powerpoint/2010/main" val="2795694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431858" y="1465222"/>
            <a:ext cx="4320613" cy="5226731"/>
          </a:xfrm>
        </p:spPr>
        <p:txBody>
          <a:bodyPr/>
          <a:lstStyle/>
          <a:p>
            <a:r>
              <a:rPr lang="sv-SE" dirty="0"/>
              <a:t>Försäkringsutredare</a:t>
            </a:r>
          </a:p>
          <a:p>
            <a:r>
              <a:rPr lang="sv-SE" dirty="0"/>
              <a:t>Beslutsfattare</a:t>
            </a:r>
          </a:p>
          <a:p>
            <a:r>
              <a:rPr lang="sv-SE" dirty="0"/>
              <a:t>Försäkringshandläggare</a:t>
            </a:r>
          </a:p>
          <a:p>
            <a:r>
              <a:rPr lang="sv-SE" dirty="0"/>
              <a:t>Specialist</a:t>
            </a:r>
          </a:p>
          <a:p>
            <a:r>
              <a:rPr lang="sv-SE" dirty="0"/>
              <a:t>Försäkringsmedicinsk rådgivare</a:t>
            </a:r>
          </a:p>
          <a:p>
            <a:r>
              <a:rPr lang="sv-SE" dirty="0"/>
              <a:t>Samverkansansvarig</a:t>
            </a:r>
          </a:p>
        </p:txBody>
      </p:sp>
      <p:sp>
        <p:nvSpPr>
          <p:cNvPr id="3" name="Rubrik 2"/>
          <p:cNvSpPr>
            <a:spLocks noGrp="1"/>
          </p:cNvSpPr>
          <p:nvPr>
            <p:ph type="title"/>
          </p:nvPr>
        </p:nvSpPr>
        <p:spPr/>
        <p:txBody>
          <a:bodyPr/>
          <a:lstStyle/>
          <a:p>
            <a:r>
              <a:rPr lang="sv-SE" dirty="0"/>
              <a:t>Olika roller på Försäkringskassan</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493" y="1394517"/>
            <a:ext cx="6972876" cy="3952648"/>
          </a:xfrm>
          <a:prstGeom prst="rect">
            <a:avLst/>
          </a:prstGeom>
        </p:spPr>
      </p:pic>
    </p:spTree>
    <p:extLst>
      <p:ext uri="{BB962C8B-B14F-4D97-AF65-F5344CB8AC3E}">
        <p14:creationId xmlns:p14="http://schemas.microsoft.com/office/powerpoint/2010/main" val="3148267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Platshållare för innehåll 2"/>
          <p:cNvSpPr>
            <a:spLocks noGrp="1"/>
          </p:cNvSpPr>
          <p:nvPr>
            <p:ph idx="12"/>
          </p:nvPr>
        </p:nvSpPr>
        <p:spPr>
          <a:xfrm>
            <a:off x="431800" y="1465263"/>
            <a:ext cx="11425633" cy="5227637"/>
          </a:xfrm>
        </p:spPr>
        <p:txBody>
          <a:bodyPr/>
          <a:lstStyle/>
          <a:p>
            <a:r>
              <a:rPr lang="sv-SE" altLang="sv-SE" sz="2400" dirty="0"/>
              <a:t>Försäkringskassan gör en individuell prövning i varje ärende.</a:t>
            </a:r>
          </a:p>
          <a:p>
            <a:r>
              <a:rPr lang="sv-SE" altLang="sv-SE" sz="2400" dirty="0"/>
              <a:t>Föredraganden (försäkringsutredaren) utreder och lämnar förslag till beslut som granskas av beslutsfattaren. Beslutsfattaren fattar beslut i ärendet. </a:t>
            </a:r>
          </a:p>
          <a:p>
            <a:r>
              <a:rPr lang="sv-SE" altLang="sv-SE" sz="2400" dirty="0"/>
              <a:t>Innan ett beslut om avslag eller ett beslut som inte överensstämmer med yrkande fattas så kommuniceras </a:t>
            </a:r>
            <a:r>
              <a:rPr lang="sv-SE" altLang="sv-SE" sz="2400" b="1" dirty="0"/>
              <a:t>förslaget </a:t>
            </a:r>
            <a:r>
              <a:rPr lang="sv-SE" altLang="sv-SE" sz="2400" dirty="0"/>
              <a:t>till beslut och de uppgifter som ingår i utredningen. Den försäkrade har möjlighet att inkomma med eventuella synpunkter eller ytterligare uppgifter innan beslut fattas. </a:t>
            </a:r>
          </a:p>
          <a:p>
            <a:r>
              <a:rPr lang="sv-SE" altLang="sv-SE" sz="2400" dirty="0"/>
              <a:t>Vid ett beslut om avslag erbjuds personen omställningsmöte med Arbetsförmedlingen. </a:t>
            </a:r>
          </a:p>
          <a:p>
            <a:r>
              <a:rPr lang="sv-SE" altLang="sv-SE" sz="2400" dirty="0"/>
              <a:t>Om den försäkrade inte är nöjd med beslutet kan hen begära omprövning. Därefter finns möjligheten att överklaga omprövningsbeslutet.</a:t>
            </a:r>
          </a:p>
          <a:p>
            <a:r>
              <a:rPr lang="sv-SE" altLang="sv-SE" sz="2400" dirty="0"/>
              <a:t>Mer information och blanketter för ansökan finns på www.forsakringskassan.se</a:t>
            </a:r>
          </a:p>
        </p:txBody>
      </p:sp>
      <p:sp>
        <p:nvSpPr>
          <p:cNvPr id="176130" name="Rubrik 1"/>
          <p:cNvSpPr>
            <a:spLocks noGrp="1"/>
          </p:cNvSpPr>
          <p:nvPr>
            <p:ph type="title"/>
          </p:nvPr>
        </p:nvSpPr>
        <p:spPr/>
        <p:txBody>
          <a:bodyPr/>
          <a:lstStyle/>
          <a:p>
            <a:r>
              <a:rPr lang="sv-SE" altLang="sv-SE" dirty="0"/>
              <a:t>Om ansökan, beslut etc.</a:t>
            </a:r>
          </a:p>
        </p:txBody>
      </p:sp>
    </p:spTree>
    <p:extLst>
      <p:ext uri="{BB962C8B-B14F-4D97-AF65-F5344CB8AC3E}">
        <p14:creationId xmlns:p14="http://schemas.microsoft.com/office/powerpoint/2010/main" val="2814115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109BED-333A-43AE-B574-538DE14ADE8F}"/>
              </a:ext>
            </a:extLst>
          </p:cNvPr>
          <p:cNvSpPr>
            <a:spLocks noGrp="1"/>
          </p:cNvSpPr>
          <p:nvPr>
            <p:ph type="title"/>
          </p:nvPr>
        </p:nvSpPr>
        <p:spPr/>
        <p:txBody>
          <a:bodyPr/>
          <a:lstStyle/>
          <a:p>
            <a:r>
              <a:rPr lang="sv-SE" dirty="0"/>
              <a:t>Under tid med aktivitetsersättning</a:t>
            </a:r>
          </a:p>
        </p:txBody>
      </p:sp>
      <p:sp>
        <p:nvSpPr>
          <p:cNvPr id="3" name="Platshållare för text 2">
            <a:extLst>
              <a:ext uri="{FF2B5EF4-FFF2-40B4-BE49-F238E27FC236}">
                <a16:creationId xmlns:a16="http://schemas.microsoft.com/office/drawing/2014/main" id="{850CDDD3-2810-4F73-B42F-0B5DE8FC1801}"/>
              </a:ext>
            </a:extLst>
          </p:cNvPr>
          <p:cNvSpPr>
            <a:spLocks noGrp="1"/>
          </p:cNvSpPr>
          <p:nvPr>
            <p:ph type="body" sz="quarter" idx="12"/>
          </p:nvPr>
        </p:nvSpPr>
        <p:spPr/>
        <p:txBody>
          <a:bodyPr/>
          <a:lstStyle/>
          <a:p>
            <a:pPr marL="0" indent="0">
              <a:buNone/>
            </a:pPr>
            <a:r>
              <a:rPr lang="sv-SE" i="1" dirty="0"/>
              <a:t>Vid nedsatt arbetsförmåga</a:t>
            </a:r>
          </a:p>
          <a:p>
            <a:r>
              <a:rPr lang="sv-SE" sz="2400" dirty="0"/>
              <a:t>Aktiviteter (kommunala insatser exempelvis daglig verksamhet eller boendestöd, fritidsaktiviteter samt resor) Särskild ersättning </a:t>
            </a:r>
          </a:p>
          <a:p>
            <a:r>
              <a:rPr lang="sv-SE" sz="2400" dirty="0"/>
              <a:t>Medicinsk rehabilitering</a:t>
            </a:r>
          </a:p>
          <a:p>
            <a:r>
              <a:rPr lang="sv-SE" sz="2400" dirty="0"/>
              <a:t>Arbetsförberedande insatser</a:t>
            </a:r>
          </a:p>
          <a:p>
            <a:r>
              <a:rPr lang="sv-SE" sz="2400" dirty="0"/>
              <a:t>Arbetslivsinriktad rehabilitering</a:t>
            </a:r>
          </a:p>
          <a:p>
            <a:r>
              <a:rPr lang="sv-SE" sz="2400" dirty="0"/>
              <a:t>Prövotid vid studier</a:t>
            </a:r>
          </a:p>
          <a:p>
            <a:r>
              <a:rPr lang="sv-SE" sz="2400" dirty="0"/>
              <a:t>Vilande aktivitetsersättning vid arbete eller studier</a:t>
            </a:r>
          </a:p>
          <a:p>
            <a:r>
              <a:rPr lang="sv-SE" sz="2400" dirty="0"/>
              <a:t>Uppdrag/bisyssla inom åttondelen</a:t>
            </a:r>
          </a:p>
          <a:p>
            <a:pPr marL="0" indent="0">
              <a:buNone/>
            </a:pPr>
            <a:r>
              <a:rPr lang="sv-SE" sz="2400" dirty="0">
                <a:sym typeface="Wingdings" panose="05000000000000000000" pitchFamily="2" charset="2"/>
              </a:rPr>
              <a:t> Det är viktigt att all planering under tid med ersättning sker i samråd med Försäkringskassan. </a:t>
            </a:r>
            <a:endParaRPr lang="sv-SE" sz="2400" dirty="0"/>
          </a:p>
        </p:txBody>
      </p:sp>
    </p:spTree>
    <p:extLst>
      <p:ext uri="{BB962C8B-B14F-4D97-AF65-F5344CB8AC3E}">
        <p14:creationId xmlns:p14="http://schemas.microsoft.com/office/powerpoint/2010/main" val="1642100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K-mall-2018-12 ljus">
  <a:themeElements>
    <a:clrScheme name="Försäkringskassan mörk palett 2018">
      <a:dk1>
        <a:srgbClr val="1E1E1E"/>
      </a:dk1>
      <a:lt1>
        <a:srgbClr val="FFFFFF"/>
      </a:lt1>
      <a:dk2>
        <a:srgbClr val="11693E"/>
      </a:dk2>
      <a:lt2>
        <a:srgbClr val="A6D0AB"/>
      </a:lt2>
      <a:accent1>
        <a:srgbClr val="5F9E6C"/>
      </a:accent1>
      <a:accent2>
        <a:srgbClr val="A73A64"/>
      </a:accent2>
      <a:accent3>
        <a:srgbClr val="BF8A20"/>
      </a:accent3>
      <a:accent4>
        <a:srgbClr val="D34503"/>
      </a:accent4>
      <a:accent5>
        <a:srgbClr val="4C669F"/>
      </a:accent5>
      <a:accent6>
        <a:srgbClr val="A6D0AB"/>
      </a:accent6>
      <a:hlink>
        <a:srgbClr val="009CDD"/>
      </a:hlink>
      <a:folHlink>
        <a:srgbClr val="AEAFAD"/>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ln>
        <a:effectLst>
          <a:outerShdw blurRad="12700" dist="12700" dir="5400000" algn="t" rotWithShape="0">
            <a:prstClr val="black">
              <a:alpha val="40000"/>
            </a:prstClr>
          </a:outerShdw>
        </a:effectLst>
      </a:spPr>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defPPr algn="ctr">
          <a:spcAft>
            <a:spcPts val="600"/>
          </a:spcAft>
          <a:defRPr sz="1400">
            <a:solidFill>
              <a:schemeClr val="tx1">
                <a:lumMod val="90000"/>
                <a:lumOff val="1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sz="1400" spc="-20" dirty="0" smtClean="0">
            <a:solidFill>
              <a:schemeClr val="tx1">
                <a:lumMod val="90000"/>
                <a:lumOff val="10000"/>
              </a:schemeClr>
            </a:solidFill>
            <a:latin typeface="+mn-lt"/>
          </a:defRPr>
        </a:defPPr>
      </a:lstStyle>
    </a:txDef>
  </a:objectDefaults>
  <a:extraClrSchemeLst>
    <a:extraClrScheme>
      <a:clrScheme name="Office-tema 1">
        <a:dk1>
          <a:srgbClr val="000000"/>
        </a:dk1>
        <a:lt1>
          <a:srgbClr val="FFFFFF"/>
        </a:lt1>
        <a:dk2>
          <a:srgbClr val="007336"/>
        </a:dk2>
        <a:lt2>
          <a:srgbClr val="808080"/>
        </a:lt2>
        <a:accent1>
          <a:srgbClr val="D0DE8E"/>
        </a:accent1>
        <a:accent2>
          <a:srgbClr val="84B317"/>
        </a:accent2>
        <a:accent3>
          <a:srgbClr val="FFFFFF"/>
        </a:accent3>
        <a:accent4>
          <a:srgbClr val="000000"/>
        </a:accent4>
        <a:accent5>
          <a:srgbClr val="E4ECC6"/>
        </a:accent5>
        <a:accent6>
          <a:srgbClr val="77A214"/>
        </a:accent6>
        <a:hlink>
          <a:srgbClr val="0098D1"/>
        </a:hlink>
        <a:folHlink>
          <a:srgbClr val="9D62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K_original_ppt-mall" id="{36A0DBC0-13A5-432A-A628-79C8EE2D8F02}" vid="{6AC81A52-3750-4042-AEC5-8A077A3F371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247</TotalTime>
  <Words>1219</Words>
  <Application>Microsoft Office PowerPoint</Application>
  <PresentationFormat>Anpassad</PresentationFormat>
  <Paragraphs>94</Paragraphs>
  <Slides>10</Slides>
  <Notes>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Calibri</vt:lpstr>
      <vt:lpstr>FK-mall-2018-12 ljus</vt:lpstr>
      <vt:lpstr>Försäkringskassans ansvar och uppdrag inom aktivitetsersättning</vt:lpstr>
      <vt:lpstr>Vem kan få aktivitetsersättning?</vt:lpstr>
      <vt:lpstr>Aktivitetsersättning</vt:lpstr>
      <vt:lpstr>Aktivitetsersättning</vt:lpstr>
      <vt:lpstr>Metod för att utreda hos Försäkringskassan</vt:lpstr>
      <vt:lpstr>Utredning med den försäkrade och andra aktörer</vt:lpstr>
      <vt:lpstr>Olika roller på Försäkringskassan</vt:lpstr>
      <vt:lpstr>Om ansökan, beslut etc.</vt:lpstr>
      <vt:lpstr>Under tid med aktivitetsersättning</vt:lpstr>
      <vt:lpstr>Försäkringskassans samordningsuppdrag</vt:lpstr>
    </vt:vector>
  </TitlesOfParts>
  <Company>FK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Aktivitetsersättning</dc:title>
  <dc:creator>Bergman Sanna (5040)</dc:creator>
  <cp:lastModifiedBy>Katarina Åkerblom</cp:lastModifiedBy>
  <cp:revision>21</cp:revision>
  <cp:lastPrinted>2018-12-13T10:42:56Z</cp:lastPrinted>
  <dcterms:created xsi:type="dcterms:W3CDTF">2021-11-09T10:58:11Z</dcterms:created>
  <dcterms:modified xsi:type="dcterms:W3CDTF">2021-11-29T08:33:18Z</dcterms:modified>
</cp:coreProperties>
</file>