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257" r:id="rId3"/>
    <p:sldId id="285" r:id="rId4"/>
    <p:sldId id="273" r:id="rId5"/>
    <p:sldId id="293" r:id="rId6"/>
    <p:sldId id="258" r:id="rId7"/>
    <p:sldId id="268" r:id="rId8"/>
    <p:sldId id="283" r:id="rId9"/>
    <p:sldId id="280" r:id="rId10"/>
    <p:sldId id="279" r:id="rId11"/>
    <p:sldId id="278" r:id="rId12"/>
    <p:sldId id="277" r:id="rId13"/>
    <p:sldId id="276" r:id="rId14"/>
    <p:sldId id="282" r:id="rId15"/>
    <p:sldId id="281" r:id="rId16"/>
    <p:sldId id="302" r:id="rId17"/>
    <p:sldId id="274" r:id="rId18"/>
    <p:sldId id="300" r:id="rId19"/>
    <p:sldId id="288" r:id="rId20"/>
    <p:sldId id="289" r:id="rId21"/>
    <p:sldId id="292" r:id="rId22"/>
    <p:sldId id="301" r:id="rId23"/>
    <p:sldId id="263" r:id="rId2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F3-4523-8AD5-95AE2F92E9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F3-4523-8AD5-95AE2F92E9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F3-4523-8AD5-95AE2F92E9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F3-4523-8AD5-95AE2F92E9FE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Blad1!$A$2:$A$5</c:f>
              <c:strCache>
                <c:ptCount val="4"/>
                <c:pt idx="0">
                  <c:v>Arbete</c:v>
                </c:pt>
                <c:pt idx="1">
                  <c:v>Studier</c:v>
                </c:pt>
                <c:pt idx="2">
                  <c:v>Fortsatt rehab</c:v>
                </c:pt>
                <c:pt idx="3">
                  <c:v>Övrigt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26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F3-4523-8AD5-95AE2F92E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57 </a:t>
            </a:r>
            <a:r>
              <a:rPr lang="en-US" dirty="0" err="1"/>
              <a:t>arbeten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57 arbeten, 17 studier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7A-4A6D-91B9-1F1FC0A9B9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A7A-4A6D-91B9-1F1FC0A9B9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7A-4A6D-91B9-1F1FC0A9B9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A7A-4A6D-91B9-1F1FC0A9B9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7A-4A6D-91B9-1F1FC0A9B9F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A7A-4A6D-91B9-1F1FC0A9B9F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AA7A-4A6D-91B9-1F1FC0A9B9F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A7A-4A6D-91B9-1F1FC0A9B9F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AA7A-4A6D-91B9-1F1FC0A9B9F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A7A-4A6D-91B9-1F1FC0A9B9F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Tillsvidareanst.</c:v>
                </c:pt>
                <c:pt idx="1">
                  <c:v>Timanst.</c:v>
                </c:pt>
                <c:pt idx="2">
                  <c:v>Visstidsanst.</c:v>
                </c:pt>
                <c:pt idx="3">
                  <c:v>Nystartsjobb</c:v>
                </c:pt>
                <c:pt idx="4">
                  <c:v>Subv.anst.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14</c:v>
                </c:pt>
                <c:pt idx="1">
                  <c:v>19</c:v>
                </c:pt>
                <c:pt idx="2">
                  <c:v>16</c:v>
                </c:pt>
                <c:pt idx="3">
                  <c:v>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7A-4A6D-91B9-1F1FC0A9B9F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89E6A-6010-4342-8A2A-E3E7AE90C312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C8BE2E3-2C9A-4A1F-816B-B1BDE7158AF0}">
      <dgm:prSet phldrT="[Text]" custT="1"/>
      <dgm:spPr/>
      <dgm:t>
        <a:bodyPr/>
        <a:lstStyle/>
        <a:p>
          <a:r>
            <a:rPr lang="sv-SE" sz="1200" b="1" dirty="0"/>
            <a:t>18-25 (29) år</a:t>
          </a:r>
        </a:p>
      </dgm:t>
    </dgm:pt>
    <dgm:pt modelId="{7EE038BF-68F0-4035-A2DF-1144F75E6012}" type="parTrans" cxnId="{C26EF0E8-F380-43F3-9D0F-224C177DA0DA}">
      <dgm:prSet/>
      <dgm:spPr/>
      <dgm:t>
        <a:bodyPr/>
        <a:lstStyle/>
        <a:p>
          <a:endParaRPr lang="sv-SE"/>
        </a:p>
      </dgm:t>
    </dgm:pt>
    <dgm:pt modelId="{EEDE2C07-ED0E-400D-B8F2-7EBD9EC37194}" type="sibTrans" cxnId="{C26EF0E8-F380-43F3-9D0F-224C177DA0DA}">
      <dgm:prSet/>
      <dgm:spPr/>
      <dgm:t>
        <a:bodyPr/>
        <a:lstStyle/>
        <a:p>
          <a:endParaRPr lang="sv-SE"/>
        </a:p>
      </dgm:t>
    </dgm:pt>
    <dgm:pt modelId="{E5F0C57A-B7E1-4D0C-9629-313BC8F41068}">
      <dgm:prSet phldrT="[Text]"/>
      <dgm:spPr/>
      <dgm:t>
        <a:bodyPr/>
        <a:lstStyle/>
        <a:p>
          <a:r>
            <a:rPr lang="sv-SE" dirty="0"/>
            <a:t>Socialt utsatta</a:t>
          </a:r>
        </a:p>
      </dgm:t>
    </dgm:pt>
    <dgm:pt modelId="{8EFF4FFD-CB9A-4E43-BEDB-701F25E7B7A6}" type="parTrans" cxnId="{C83FA062-6D6F-4F80-B88B-22AA0D8A2B08}">
      <dgm:prSet/>
      <dgm:spPr/>
      <dgm:t>
        <a:bodyPr/>
        <a:lstStyle/>
        <a:p>
          <a:endParaRPr lang="sv-SE"/>
        </a:p>
      </dgm:t>
    </dgm:pt>
    <dgm:pt modelId="{7E6FCD49-7DF7-45E5-A51C-2410C144A6B3}" type="sibTrans" cxnId="{C83FA062-6D6F-4F80-B88B-22AA0D8A2B08}">
      <dgm:prSet/>
      <dgm:spPr/>
      <dgm:t>
        <a:bodyPr/>
        <a:lstStyle/>
        <a:p>
          <a:endParaRPr lang="sv-SE"/>
        </a:p>
      </dgm:t>
    </dgm:pt>
    <dgm:pt modelId="{7DB87663-0D55-427E-8831-5EFB39912F43}">
      <dgm:prSet phldrT="[Text]" custT="1"/>
      <dgm:spPr/>
      <dgm:t>
        <a:bodyPr/>
        <a:lstStyle/>
        <a:p>
          <a:r>
            <a:rPr lang="sv-SE" sz="600" dirty="0"/>
            <a:t>Neuropsykiatriska funktionsnedsättningar</a:t>
          </a:r>
        </a:p>
      </dgm:t>
    </dgm:pt>
    <dgm:pt modelId="{F0F645A9-BEAF-4D1B-BEEF-8D74E6932307}" type="parTrans" cxnId="{D054AF11-E140-4E0B-9E3A-B66BE4850211}">
      <dgm:prSet/>
      <dgm:spPr/>
      <dgm:t>
        <a:bodyPr/>
        <a:lstStyle/>
        <a:p>
          <a:endParaRPr lang="sv-SE"/>
        </a:p>
      </dgm:t>
    </dgm:pt>
    <dgm:pt modelId="{993F6139-83D0-4989-ABB2-49FCC146996E}" type="sibTrans" cxnId="{D054AF11-E140-4E0B-9E3A-B66BE4850211}">
      <dgm:prSet/>
      <dgm:spPr/>
      <dgm:t>
        <a:bodyPr/>
        <a:lstStyle/>
        <a:p>
          <a:endParaRPr lang="sv-SE"/>
        </a:p>
      </dgm:t>
    </dgm:pt>
    <dgm:pt modelId="{7FF548FB-CAE1-4350-9478-ECBEE42AC3E0}">
      <dgm:prSet phldrT="[Text]"/>
      <dgm:spPr/>
      <dgm:t>
        <a:bodyPr/>
        <a:lstStyle/>
        <a:p>
          <a:r>
            <a:rPr lang="sv-SE" dirty="0"/>
            <a:t>Skadligt bruk</a:t>
          </a:r>
        </a:p>
      </dgm:t>
    </dgm:pt>
    <dgm:pt modelId="{E654F4B8-7E0F-4AE0-9357-EFA74121799C}" type="parTrans" cxnId="{D1D89EBC-12EF-4542-9D34-42CAC3221D05}">
      <dgm:prSet/>
      <dgm:spPr/>
      <dgm:t>
        <a:bodyPr/>
        <a:lstStyle/>
        <a:p>
          <a:endParaRPr lang="sv-SE"/>
        </a:p>
      </dgm:t>
    </dgm:pt>
    <dgm:pt modelId="{47E942A7-6F28-4A36-9527-F5794A5C6469}" type="sibTrans" cxnId="{D1D89EBC-12EF-4542-9D34-42CAC3221D05}">
      <dgm:prSet/>
      <dgm:spPr/>
      <dgm:t>
        <a:bodyPr/>
        <a:lstStyle/>
        <a:p>
          <a:endParaRPr lang="sv-SE"/>
        </a:p>
      </dgm:t>
    </dgm:pt>
    <dgm:pt modelId="{E951194A-D05A-4421-98BE-FABB47D84C23}">
      <dgm:prSet phldrT="[Text]"/>
      <dgm:spPr/>
      <dgm:t>
        <a:bodyPr/>
        <a:lstStyle/>
        <a:p>
          <a:r>
            <a:rPr lang="sv-SE" dirty="0"/>
            <a:t>Ensamkommande</a:t>
          </a:r>
        </a:p>
      </dgm:t>
    </dgm:pt>
    <dgm:pt modelId="{8CC6FABE-3D69-4F64-91C5-561C5DB12EC6}" type="parTrans" cxnId="{3F55C763-83D6-44B8-A5AA-3547B9457148}">
      <dgm:prSet/>
      <dgm:spPr/>
      <dgm:t>
        <a:bodyPr/>
        <a:lstStyle/>
        <a:p>
          <a:endParaRPr lang="sv-SE"/>
        </a:p>
      </dgm:t>
    </dgm:pt>
    <dgm:pt modelId="{415BF22D-D74B-4A23-A460-A24C2F394A09}" type="sibTrans" cxnId="{3F55C763-83D6-44B8-A5AA-3547B9457148}">
      <dgm:prSet/>
      <dgm:spPr/>
      <dgm:t>
        <a:bodyPr/>
        <a:lstStyle/>
        <a:p>
          <a:endParaRPr lang="sv-SE"/>
        </a:p>
      </dgm:t>
    </dgm:pt>
    <dgm:pt modelId="{07CFBD01-4913-470B-AB36-EE5CF9AAE634}">
      <dgm:prSet phldrT="[Text]"/>
      <dgm:spPr/>
      <dgm:t>
        <a:bodyPr/>
        <a:lstStyle/>
        <a:p>
          <a:r>
            <a:rPr lang="sv-SE" dirty="0"/>
            <a:t>Arbetslösa</a:t>
          </a:r>
        </a:p>
      </dgm:t>
    </dgm:pt>
    <dgm:pt modelId="{7CAF859F-29FA-4E3F-9B0A-4E4B1800C5F6}" type="parTrans" cxnId="{5CAE2842-D3AA-4DEB-A749-6C094A89AA83}">
      <dgm:prSet/>
      <dgm:spPr/>
      <dgm:t>
        <a:bodyPr/>
        <a:lstStyle/>
        <a:p>
          <a:endParaRPr lang="sv-SE"/>
        </a:p>
      </dgm:t>
    </dgm:pt>
    <dgm:pt modelId="{242A9A7E-17A6-445A-BD2C-AA920B609EE7}" type="sibTrans" cxnId="{5CAE2842-D3AA-4DEB-A749-6C094A89AA83}">
      <dgm:prSet/>
      <dgm:spPr/>
      <dgm:t>
        <a:bodyPr/>
        <a:lstStyle/>
        <a:p>
          <a:endParaRPr lang="sv-SE"/>
        </a:p>
      </dgm:t>
    </dgm:pt>
    <dgm:pt modelId="{65BA30D8-A6D8-41AF-A3C2-3A5ACC0BC1E5}">
      <dgm:prSet phldrT="[Text]"/>
      <dgm:spPr/>
      <dgm:t>
        <a:bodyPr/>
        <a:lstStyle/>
        <a:p>
          <a:r>
            <a:rPr lang="sv-SE" dirty="0"/>
            <a:t>  Brist på anpassningar</a:t>
          </a:r>
        </a:p>
      </dgm:t>
    </dgm:pt>
    <dgm:pt modelId="{431C56E6-3C16-46BB-9168-B43B8267494F}" type="parTrans" cxnId="{A08F30D8-8496-4472-BDF2-8B9312B54ACB}">
      <dgm:prSet/>
      <dgm:spPr/>
      <dgm:t>
        <a:bodyPr/>
        <a:lstStyle/>
        <a:p>
          <a:endParaRPr lang="sv-SE"/>
        </a:p>
      </dgm:t>
    </dgm:pt>
    <dgm:pt modelId="{0DE2765C-4132-42CD-A805-BFE38F49AE80}" type="sibTrans" cxnId="{A08F30D8-8496-4472-BDF2-8B9312B54ACB}">
      <dgm:prSet/>
      <dgm:spPr/>
      <dgm:t>
        <a:bodyPr/>
        <a:lstStyle/>
        <a:p>
          <a:endParaRPr lang="sv-SE"/>
        </a:p>
      </dgm:t>
    </dgm:pt>
    <dgm:pt modelId="{03D2455E-6A5E-4CB2-B056-48460DBFF41D}">
      <dgm:prSet phldrT="[Text]"/>
      <dgm:spPr/>
      <dgm:t>
        <a:bodyPr/>
        <a:lstStyle/>
        <a:p>
          <a:r>
            <a:rPr lang="sv-SE" dirty="0"/>
            <a:t>Andra funktionsnedsättningar</a:t>
          </a:r>
        </a:p>
      </dgm:t>
    </dgm:pt>
    <dgm:pt modelId="{9EAC39AB-AED3-4F0D-9F4E-D320E404A204}" type="parTrans" cxnId="{181343C7-9B70-4881-A664-5AF9147BB056}">
      <dgm:prSet/>
      <dgm:spPr/>
      <dgm:t>
        <a:bodyPr/>
        <a:lstStyle/>
        <a:p>
          <a:endParaRPr lang="sv-SE"/>
        </a:p>
      </dgm:t>
    </dgm:pt>
    <dgm:pt modelId="{B5BC48FC-4D0A-41F3-81AD-D076D9A05E98}" type="sibTrans" cxnId="{181343C7-9B70-4881-A664-5AF9147BB056}">
      <dgm:prSet/>
      <dgm:spPr/>
      <dgm:t>
        <a:bodyPr/>
        <a:lstStyle/>
        <a:p>
          <a:endParaRPr lang="sv-SE"/>
        </a:p>
      </dgm:t>
    </dgm:pt>
    <dgm:pt modelId="{B9525B3F-78E4-4EE8-9D5F-5E8E3D7093B6}">
      <dgm:prSet phldrT="[Text]"/>
      <dgm:spPr/>
      <dgm:t>
        <a:bodyPr/>
        <a:lstStyle/>
        <a:p>
          <a:r>
            <a:rPr lang="sv-SE" dirty="0"/>
            <a:t>Psykisk ohälsa</a:t>
          </a:r>
        </a:p>
      </dgm:t>
    </dgm:pt>
    <dgm:pt modelId="{9B4BD352-6032-418C-9D0E-989B0B06561F}" type="parTrans" cxnId="{A4B5BDB6-F437-441E-B786-70A0A2174E55}">
      <dgm:prSet/>
      <dgm:spPr/>
      <dgm:t>
        <a:bodyPr/>
        <a:lstStyle/>
        <a:p>
          <a:endParaRPr lang="sv-SE"/>
        </a:p>
      </dgm:t>
    </dgm:pt>
    <dgm:pt modelId="{EE3447A6-7AD9-4301-ACF9-0DF1A9493182}" type="sibTrans" cxnId="{A4B5BDB6-F437-441E-B786-70A0A2174E55}">
      <dgm:prSet/>
      <dgm:spPr/>
      <dgm:t>
        <a:bodyPr/>
        <a:lstStyle/>
        <a:p>
          <a:endParaRPr lang="sv-SE"/>
        </a:p>
      </dgm:t>
    </dgm:pt>
    <dgm:pt modelId="{17FE6EF7-7F11-47B9-A02A-9B5B4E8DE701}">
      <dgm:prSet phldrT="[Text]"/>
      <dgm:spPr/>
      <dgm:t>
        <a:bodyPr/>
        <a:lstStyle/>
        <a:p>
          <a:r>
            <a:rPr lang="sv-SE" dirty="0"/>
            <a:t>Unga och vilsna</a:t>
          </a:r>
        </a:p>
        <a:p>
          <a:r>
            <a:rPr lang="sv-SE" dirty="0"/>
            <a:t>-ensamma</a:t>
          </a:r>
        </a:p>
      </dgm:t>
    </dgm:pt>
    <dgm:pt modelId="{97E8AEDC-DC6E-4030-8281-FF5C16751ACA}" type="parTrans" cxnId="{C377FCB8-E75C-454B-80E1-0F885738E681}">
      <dgm:prSet/>
      <dgm:spPr/>
      <dgm:t>
        <a:bodyPr/>
        <a:lstStyle/>
        <a:p>
          <a:endParaRPr lang="sv-SE"/>
        </a:p>
      </dgm:t>
    </dgm:pt>
    <dgm:pt modelId="{95A801C8-B8E3-4B96-8F83-E2E36896A5FA}" type="sibTrans" cxnId="{C377FCB8-E75C-454B-80E1-0F885738E681}">
      <dgm:prSet/>
      <dgm:spPr/>
      <dgm:t>
        <a:bodyPr/>
        <a:lstStyle/>
        <a:p>
          <a:endParaRPr lang="sv-SE"/>
        </a:p>
      </dgm:t>
    </dgm:pt>
    <dgm:pt modelId="{CCCFE96C-A534-493D-8716-8D1415813DF3}">
      <dgm:prSet phldrT="[Text]"/>
      <dgm:spPr/>
      <dgm:t>
        <a:bodyPr/>
        <a:lstStyle/>
        <a:p>
          <a:r>
            <a:rPr lang="sv-SE" dirty="0"/>
            <a:t>Brist på utbildning</a:t>
          </a:r>
        </a:p>
      </dgm:t>
    </dgm:pt>
    <dgm:pt modelId="{ECBA056E-304D-49B4-B9CE-F910986A6253}" type="parTrans" cxnId="{98CC810A-DF62-46DF-A053-1A8CF41980CF}">
      <dgm:prSet/>
      <dgm:spPr/>
      <dgm:t>
        <a:bodyPr/>
        <a:lstStyle/>
        <a:p>
          <a:endParaRPr lang="sv-SE"/>
        </a:p>
      </dgm:t>
    </dgm:pt>
    <dgm:pt modelId="{04742E27-7120-4D2C-84DE-5DDF6C797BC4}" type="sibTrans" cxnId="{98CC810A-DF62-46DF-A053-1A8CF41980CF}">
      <dgm:prSet/>
      <dgm:spPr/>
      <dgm:t>
        <a:bodyPr/>
        <a:lstStyle/>
        <a:p>
          <a:endParaRPr lang="sv-SE"/>
        </a:p>
      </dgm:t>
    </dgm:pt>
    <dgm:pt modelId="{59599858-FF50-48CE-9904-92B1DA86C039}" type="pres">
      <dgm:prSet presAssocID="{B7189E6A-6010-4342-8A2A-E3E7AE90C312}" presName="composite" presStyleCnt="0">
        <dgm:presLayoutVars>
          <dgm:chMax val="1"/>
          <dgm:dir/>
          <dgm:resizeHandles val="exact"/>
        </dgm:presLayoutVars>
      </dgm:prSet>
      <dgm:spPr/>
    </dgm:pt>
    <dgm:pt modelId="{ABB5D201-E527-4F89-94AD-AABF9AE3B4FB}" type="pres">
      <dgm:prSet presAssocID="{B7189E6A-6010-4342-8A2A-E3E7AE90C312}" presName="radial" presStyleCnt="0">
        <dgm:presLayoutVars>
          <dgm:animLvl val="ctr"/>
        </dgm:presLayoutVars>
      </dgm:prSet>
      <dgm:spPr/>
    </dgm:pt>
    <dgm:pt modelId="{368757DC-3E53-490B-AAF0-FD0C48C7DEF6}" type="pres">
      <dgm:prSet presAssocID="{3C8BE2E3-2C9A-4A1F-816B-B1BDE7158AF0}" presName="centerShape" presStyleLbl="vennNode1" presStyleIdx="0" presStyleCnt="11" custLinFactNeighborY="616"/>
      <dgm:spPr/>
    </dgm:pt>
    <dgm:pt modelId="{9F2A035C-865F-4AD0-9AC6-13BB214399DF}" type="pres">
      <dgm:prSet presAssocID="{E5F0C57A-B7E1-4D0C-9629-313BC8F41068}" presName="node" presStyleLbl="vennNode1" presStyleIdx="1" presStyleCnt="11">
        <dgm:presLayoutVars>
          <dgm:bulletEnabled val="1"/>
        </dgm:presLayoutVars>
      </dgm:prSet>
      <dgm:spPr/>
    </dgm:pt>
    <dgm:pt modelId="{1E914216-0AAD-4392-A69A-77B9A85C1E5B}" type="pres">
      <dgm:prSet presAssocID="{7DB87663-0D55-427E-8831-5EFB39912F43}" presName="node" presStyleLbl="vennNode1" presStyleIdx="2" presStyleCnt="11">
        <dgm:presLayoutVars>
          <dgm:bulletEnabled val="1"/>
        </dgm:presLayoutVars>
      </dgm:prSet>
      <dgm:spPr/>
    </dgm:pt>
    <dgm:pt modelId="{83DE95E9-C0D9-4435-8CF0-425C885E0967}" type="pres">
      <dgm:prSet presAssocID="{7FF548FB-CAE1-4350-9478-ECBEE42AC3E0}" presName="node" presStyleLbl="vennNode1" presStyleIdx="3" presStyleCnt="11">
        <dgm:presLayoutVars>
          <dgm:bulletEnabled val="1"/>
        </dgm:presLayoutVars>
      </dgm:prSet>
      <dgm:spPr/>
    </dgm:pt>
    <dgm:pt modelId="{F0B734DC-9052-4194-ABFB-56B365DFCBEC}" type="pres">
      <dgm:prSet presAssocID="{E951194A-D05A-4421-98BE-FABB47D84C23}" presName="node" presStyleLbl="vennNode1" presStyleIdx="4" presStyleCnt="11">
        <dgm:presLayoutVars>
          <dgm:bulletEnabled val="1"/>
        </dgm:presLayoutVars>
      </dgm:prSet>
      <dgm:spPr/>
    </dgm:pt>
    <dgm:pt modelId="{CA41434C-AC97-41C5-BF9C-145D0ABE5F68}" type="pres">
      <dgm:prSet presAssocID="{65BA30D8-A6D8-41AF-A3C2-3A5ACC0BC1E5}" presName="node" presStyleLbl="vennNode1" presStyleIdx="5" presStyleCnt="11">
        <dgm:presLayoutVars>
          <dgm:bulletEnabled val="1"/>
        </dgm:presLayoutVars>
      </dgm:prSet>
      <dgm:spPr/>
    </dgm:pt>
    <dgm:pt modelId="{4934711E-A351-4240-93C5-E5F6FF0EC701}" type="pres">
      <dgm:prSet presAssocID="{03D2455E-6A5E-4CB2-B056-48460DBFF41D}" presName="node" presStyleLbl="vennNode1" presStyleIdx="6" presStyleCnt="11">
        <dgm:presLayoutVars>
          <dgm:bulletEnabled val="1"/>
        </dgm:presLayoutVars>
      </dgm:prSet>
      <dgm:spPr/>
    </dgm:pt>
    <dgm:pt modelId="{8F722195-DDAB-4D6F-A541-6167F0D0F6A6}" type="pres">
      <dgm:prSet presAssocID="{B9525B3F-78E4-4EE8-9D5F-5E8E3D7093B6}" presName="node" presStyleLbl="vennNode1" presStyleIdx="7" presStyleCnt="11">
        <dgm:presLayoutVars>
          <dgm:bulletEnabled val="1"/>
        </dgm:presLayoutVars>
      </dgm:prSet>
      <dgm:spPr/>
    </dgm:pt>
    <dgm:pt modelId="{1EE9F510-8704-4B79-B59B-B8C4457584C1}" type="pres">
      <dgm:prSet presAssocID="{17FE6EF7-7F11-47B9-A02A-9B5B4E8DE701}" presName="node" presStyleLbl="vennNode1" presStyleIdx="8" presStyleCnt="11">
        <dgm:presLayoutVars>
          <dgm:bulletEnabled val="1"/>
        </dgm:presLayoutVars>
      </dgm:prSet>
      <dgm:spPr/>
    </dgm:pt>
    <dgm:pt modelId="{606F8F0B-A683-45BC-B0CD-202A865DEBAE}" type="pres">
      <dgm:prSet presAssocID="{07CFBD01-4913-470B-AB36-EE5CF9AAE634}" presName="node" presStyleLbl="vennNode1" presStyleIdx="9" presStyleCnt="11">
        <dgm:presLayoutVars>
          <dgm:bulletEnabled val="1"/>
        </dgm:presLayoutVars>
      </dgm:prSet>
      <dgm:spPr/>
    </dgm:pt>
    <dgm:pt modelId="{5F04BFE0-F486-4246-9363-22E392D1896A}" type="pres">
      <dgm:prSet presAssocID="{CCCFE96C-A534-493D-8716-8D1415813DF3}" presName="node" presStyleLbl="vennNode1" presStyleIdx="10" presStyleCnt="11">
        <dgm:presLayoutVars>
          <dgm:bulletEnabled val="1"/>
        </dgm:presLayoutVars>
      </dgm:prSet>
      <dgm:spPr/>
    </dgm:pt>
  </dgm:ptLst>
  <dgm:cxnLst>
    <dgm:cxn modelId="{15070D02-7D9E-4EE4-A955-062CEB564403}" type="presOf" srcId="{65BA30D8-A6D8-41AF-A3C2-3A5ACC0BC1E5}" destId="{CA41434C-AC97-41C5-BF9C-145D0ABE5F68}" srcOrd="0" destOrd="0" presId="urn:microsoft.com/office/officeart/2005/8/layout/radial3"/>
    <dgm:cxn modelId="{98CC810A-DF62-46DF-A053-1A8CF41980CF}" srcId="{3C8BE2E3-2C9A-4A1F-816B-B1BDE7158AF0}" destId="{CCCFE96C-A534-493D-8716-8D1415813DF3}" srcOrd="9" destOrd="0" parTransId="{ECBA056E-304D-49B4-B9CE-F910986A6253}" sibTransId="{04742E27-7120-4D2C-84DE-5DDF6C797BC4}"/>
    <dgm:cxn modelId="{D054AF11-E140-4E0B-9E3A-B66BE4850211}" srcId="{3C8BE2E3-2C9A-4A1F-816B-B1BDE7158AF0}" destId="{7DB87663-0D55-427E-8831-5EFB39912F43}" srcOrd="1" destOrd="0" parTransId="{F0F645A9-BEAF-4D1B-BEEF-8D74E6932307}" sibTransId="{993F6139-83D0-4989-ABB2-49FCC146996E}"/>
    <dgm:cxn modelId="{6C2FFF13-4930-4229-AB08-E513D878FB7A}" type="presOf" srcId="{CCCFE96C-A534-493D-8716-8D1415813DF3}" destId="{5F04BFE0-F486-4246-9363-22E392D1896A}" srcOrd="0" destOrd="0" presId="urn:microsoft.com/office/officeart/2005/8/layout/radial3"/>
    <dgm:cxn modelId="{53139F18-B017-4543-BDCF-3A658518E187}" type="presOf" srcId="{E951194A-D05A-4421-98BE-FABB47D84C23}" destId="{F0B734DC-9052-4194-ABFB-56B365DFCBEC}" srcOrd="0" destOrd="0" presId="urn:microsoft.com/office/officeart/2005/8/layout/radial3"/>
    <dgm:cxn modelId="{C5DD6630-24A5-4953-9B12-13F7BA9368E7}" type="presOf" srcId="{07CFBD01-4913-470B-AB36-EE5CF9AAE634}" destId="{606F8F0B-A683-45BC-B0CD-202A865DEBAE}" srcOrd="0" destOrd="0" presId="urn:microsoft.com/office/officeart/2005/8/layout/radial3"/>
    <dgm:cxn modelId="{5CAE2842-D3AA-4DEB-A749-6C094A89AA83}" srcId="{3C8BE2E3-2C9A-4A1F-816B-B1BDE7158AF0}" destId="{07CFBD01-4913-470B-AB36-EE5CF9AAE634}" srcOrd="8" destOrd="0" parTransId="{7CAF859F-29FA-4E3F-9B0A-4E4B1800C5F6}" sibTransId="{242A9A7E-17A6-445A-BD2C-AA920B609EE7}"/>
    <dgm:cxn modelId="{C83FA062-6D6F-4F80-B88B-22AA0D8A2B08}" srcId="{3C8BE2E3-2C9A-4A1F-816B-B1BDE7158AF0}" destId="{E5F0C57A-B7E1-4D0C-9629-313BC8F41068}" srcOrd="0" destOrd="0" parTransId="{8EFF4FFD-CB9A-4E43-BEDB-701F25E7B7A6}" sibTransId="{7E6FCD49-7DF7-45E5-A51C-2410C144A6B3}"/>
    <dgm:cxn modelId="{3F55C763-83D6-44B8-A5AA-3547B9457148}" srcId="{3C8BE2E3-2C9A-4A1F-816B-B1BDE7158AF0}" destId="{E951194A-D05A-4421-98BE-FABB47D84C23}" srcOrd="3" destOrd="0" parTransId="{8CC6FABE-3D69-4F64-91C5-561C5DB12EC6}" sibTransId="{415BF22D-D74B-4A23-A460-A24C2F394A09}"/>
    <dgm:cxn modelId="{F752A748-93A7-4DA4-979B-BC066FD11690}" type="presOf" srcId="{E5F0C57A-B7E1-4D0C-9629-313BC8F41068}" destId="{9F2A035C-865F-4AD0-9AC6-13BB214399DF}" srcOrd="0" destOrd="0" presId="urn:microsoft.com/office/officeart/2005/8/layout/radial3"/>
    <dgm:cxn modelId="{6EAF3271-94EC-4540-91BE-EC3D3ACA72EC}" type="presOf" srcId="{B9525B3F-78E4-4EE8-9D5F-5E8E3D7093B6}" destId="{8F722195-DDAB-4D6F-A541-6167F0D0F6A6}" srcOrd="0" destOrd="0" presId="urn:microsoft.com/office/officeart/2005/8/layout/radial3"/>
    <dgm:cxn modelId="{6A17A87A-ED2A-4A35-B379-FC0609B73533}" type="presOf" srcId="{03D2455E-6A5E-4CB2-B056-48460DBFF41D}" destId="{4934711E-A351-4240-93C5-E5F6FF0EC701}" srcOrd="0" destOrd="0" presId="urn:microsoft.com/office/officeart/2005/8/layout/radial3"/>
    <dgm:cxn modelId="{2201E4A4-BCC6-4A90-829B-5D8FF0AC83EA}" type="presOf" srcId="{7FF548FB-CAE1-4350-9478-ECBEE42AC3E0}" destId="{83DE95E9-C0D9-4435-8CF0-425C885E0967}" srcOrd="0" destOrd="0" presId="urn:microsoft.com/office/officeart/2005/8/layout/radial3"/>
    <dgm:cxn modelId="{6DC18DAC-14AE-4151-BDAD-A72854A6A189}" type="presOf" srcId="{3C8BE2E3-2C9A-4A1F-816B-B1BDE7158AF0}" destId="{368757DC-3E53-490B-AAF0-FD0C48C7DEF6}" srcOrd="0" destOrd="0" presId="urn:microsoft.com/office/officeart/2005/8/layout/radial3"/>
    <dgm:cxn modelId="{571D87B1-546A-4414-BBFF-B4E313FD8855}" type="presOf" srcId="{7DB87663-0D55-427E-8831-5EFB39912F43}" destId="{1E914216-0AAD-4392-A69A-77B9A85C1E5B}" srcOrd="0" destOrd="0" presId="urn:microsoft.com/office/officeart/2005/8/layout/radial3"/>
    <dgm:cxn modelId="{A4B5BDB6-F437-441E-B786-70A0A2174E55}" srcId="{3C8BE2E3-2C9A-4A1F-816B-B1BDE7158AF0}" destId="{B9525B3F-78E4-4EE8-9D5F-5E8E3D7093B6}" srcOrd="6" destOrd="0" parTransId="{9B4BD352-6032-418C-9D0E-989B0B06561F}" sibTransId="{EE3447A6-7AD9-4301-ACF9-0DF1A9493182}"/>
    <dgm:cxn modelId="{C377FCB8-E75C-454B-80E1-0F885738E681}" srcId="{3C8BE2E3-2C9A-4A1F-816B-B1BDE7158AF0}" destId="{17FE6EF7-7F11-47B9-A02A-9B5B4E8DE701}" srcOrd="7" destOrd="0" parTransId="{97E8AEDC-DC6E-4030-8281-FF5C16751ACA}" sibTransId="{95A801C8-B8E3-4B96-8F83-E2E36896A5FA}"/>
    <dgm:cxn modelId="{D1D89EBC-12EF-4542-9D34-42CAC3221D05}" srcId="{3C8BE2E3-2C9A-4A1F-816B-B1BDE7158AF0}" destId="{7FF548FB-CAE1-4350-9478-ECBEE42AC3E0}" srcOrd="2" destOrd="0" parTransId="{E654F4B8-7E0F-4AE0-9357-EFA74121799C}" sibTransId="{47E942A7-6F28-4A36-9527-F5794A5C6469}"/>
    <dgm:cxn modelId="{7AAF44C4-728F-4E05-82D4-239FE96B3240}" type="presOf" srcId="{17FE6EF7-7F11-47B9-A02A-9B5B4E8DE701}" destId="{1EE9F510-8704-4B79-B59B-B8C4457584C1}" srcOrd="0" destOrd="0" presId="urn:microsoft.com/office/officeart/2005/8/layout/radial3"/>
    <dgm:cxn modelId="{181343C7-9B70-4881-A664-5AF9147BB056}" srcId="{3C8BE2E3-2C9A-4A1F-816B-B1BDE7158AF0}" destId="{03D2455E-6A5E-4CB2-B056-48460DBFF41D}" srcOrd="5" destOrd="0" parTransId="{9EAC39AB-AED3-4F0D-9F4E-D320E404A204}" sibTransId="{B5BC48FC-4D0A-41F3-81AD-D076D9A05E98}"/>
    <dgm:cxn modelId="{A08F30D8-8496-4472-BDF2-8B9312B54ACB}" srcId="{3C8BE2E3-2C9A-4A1F-816B-B1BDE7158AF0}" destId="{65BA30D8-A6D8-41AF-A3C2-3A5ACC0BC1E5}" srcOrd="4" destOrd="0" parTransId="{431C56E6-3C16-46BB-9168-B43B8267494F}" sibTransId="{0DE2765C-4132-42CD-A805-BFE38F49AE80}"/>
    <dgm:cxn modelId="{C26EF0E8-F380-43F3-9D0F-224C177DA0DA}" srcId="{B7189E6A-6010-4342-8A2A-E3E7AE90C312}" destId="{3C8BE2E3-2C9A-4A1F-816B-B1BDE7158AF0}" srcOrd="0" destOrd="0" parTransId="{7EE038BF-68F0-4035-A2DF-1144F75E6012}" sibTransId="{EEDE2C07-ED0E-400D-B8F2-7EBD9EC37194}"/>
    <dgm:cxn modelId="{435C79F2-3130-4816-AF8F-EC387454FB17}" type="presOf" srcId="{B7189E6A-6010-4342-8A2A-E3E7AE90C312}" destId="{59599858-FF50-48CE-9904-92B1DA86C039}" srcOrd="0" destOrd="0" presId="urn:microsoft.com/office/officeart/2005/8/layout/radial3"/>
    <dgm:cxn modelId="{3EAA9118-6650-4C57-A4B9-BED9018CD7EA}" type="presParOf" srcId="{59599858-FF50-48CE-9904-92B1DA86C039}" destId="{ABB5D201-E527-4F89-94AD-AABF9AE3B4FB}" srcOrd="0" destOrd="0" presId="urn:microsoft.com/office/officeart/2005/8/layout/radial3"/>
    <dgm:cxn modelId="{7043F684-00F4-4156-9D66-F62E0A143C8B}" type="presParOf" srcId="{ABB5D201-E527-4F89-94AD-AABF9AE3B4FB}" destId="{368757DC-3E53-490B-AAF0-FD0C48C7DEF6}" srcOrd="0" destOrd="0" presId="urn:microsoft.com/office/officeart/2005/8/layout/radial3"/>
    <dgm:cxn modelId="{6F49674A-FAE9-441D-81FA-AC599A6B4F8A}" type="presParOf" srcId="{ABB5D201-E527-4F89-94AD-AABF9AE3B4FB}" destId="{9F2A035C-865F-4AD0-9AC6-13BB214399DF}" srcOrd="1" destOrd="0" presId="urn:microsoft.com/office/officeart/2005/8/layout/radial3"/>
    <dgm:cxn modelId="{E0CB536C-6415-423A-BC3A-BF462361AB6F}" type="presParOf" srcId="{ABB5D201-E527-4F89-94AD-AABF9AE3B4FB}" destId="{1E914216-0AAD-4392-A69A-77B9A85C1E5B}" srcOrd="2" destOrd="0" presId="urn:microsoft.com/office/officeart/2005/8/layout/radial3"/>
    <dgm:cxn modelId="{57C655EB-2161-4223-859B-C4257B8F9599}" type="presParOf" srcId="{ABB5D201-E527-4F89-94AD-AABF9AE3B4FB}" destId="{83DE95E9-C0D9-4435-8CF0-425C885E0967}" srcOrd="3" destOrd="0" presId="urn:microsoft.com/office/officeart/2005/8/layout/radial3"/>
    <dgm:cxn modelId="{54FA1433-B396-4006-AA63-97A01CC1BB04}" type="presParOf" srcId="{ABB5D201-E527-4F89-94AD-AABF9AE3B4FB}" destId="{F0B734DC-9052-4194-ABFB-56B365DFCBEC}" srcOrd="4" destOrd="0" presId="urn:microsoft.com/office/officeart/2005/8/layout/radial3"/>
    <dgm:cxn modelId="{E9A0FBF1-2072-41A0-9103-F89D6933BCA2}" type="presParOf" srcId="{ABB5D201-E527-4F89-94AD-AABF9AE3B4FB}" destId="{CA41434C-AC97-41C5-BF9C-145D0ABE5F68}" srcOrd="5" destOrd="0" presId="urn:microsoft.com/office/officeart/2005/8/layout/radial3"/>
    <dgm:cxn modelId="{2D129716-F70E-432B-A250-7F705D73450B}" type="presParOf" srcId="{ABB5D201-E527-4F89-94AD-AABF9AE3B4FB}" destId="{4934711E-A351-4240-93C5-E5F6FF0EC701}" srcOrd="6" destOrd="0" presId="urn:microsoft.com/office/officeart/2005/8/layout/radial3"/>
    <dgm:cxn modelId="{E98CC49F-F6C3-4CBD-92C9-66ECE2980A54}" type="presParOf" srcId="{ABB5D201-E527-4F89-94AD-AABF9AE3B4FB}" destId="{8F722195-DDAB-4D6F-A541-6167F0D0F6A6}" srcOrd="7" destOrd="0" presId="urn:microsoft.com/office/officeart/2005/8/layout/radial3"/>
    <dgm:cxn modelId="{FC19FCFD-71C1-49DD-ADD0-9745A593DE58}" type="presParOf" srcId="{ABB5D201-E527-4F89-94AD-AABF9AE3B4FB}" destId="{1EE9F510-8704-4B79-B59B-B8C4457584C1}" srcOrd="8" destOrd="0" presId="urn:microsoft.com/office/officeart/2005/8/layout/radial3"/>
    <dgm:cxn modelId="{CE40BA8A-3408-483E-A5B0-EE84B141B771}" type="presParOf" srcId="{ABB5D201-E527-4F89-94AD-AABF9AE3B4FB}" destId="{606F8F0B-A683-45BC-B0CD-202A865DEBAE}" srcOrd="9" destOrd="0" presId="urn:microsoft.com/office/officeart/2005/8/layout/radial3"/>
    <dgm:cxn modelId="{EC8A8E1B-055C-47E5-A0C9-881A31D963E7}" type="presParOf" srcId="{ABB5D201-E527-4F89-94AD-AABF9AE3B4FB}" destId="{5F04BFE0-F486-4246-9363-22E392D1896A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757DC-3E53-490B-AAF0-FD0C48C7DEF6}">
      <dsp:nvSpPr>
        <dsp:cNvPr id="0" name=""/>
        <dsp:cNvSpPr/>
      </dsp:nvSpPr>
      <dsp:spPr>
        <a:xfrm>
          <a:off x="2283443" y="1171406"/>
          <a:ext cx="2861056" cy="28610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/>
            <a:t>18-25 (29) år</a:t>
          </a:r>
        </a:p>
      </dsp:txBody>
      <dsp:txXfrm>
        <a:off x="2702435" y="1590398"/>
        <a:ext cx="2023072" cy="2023072"/>
      </dsp:txXfrm>
    </dsp:sp>
    <dsp:sp modelId="{9F2A035C-865F-4AD0-9AC6-13BB214399DF}">
      <dsp:nvSpPr>
        <dsp:cNvPr id="0" name=""/>
        <dsp:cNvSpPr/>
      </dsp:nvSpPr>
      <dsp:spPr>
        <a:xfrm>
          <a:off x="2998707" y="510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Socialt utsatta</a:t>
          </a:r>
        </a:p>
      </dsp:txBody>
      <dsp:txXfrm>
        <a:off x="3208203" y="210006"/>
        <a:ext cx="1011536" cy="1011536"/>
      </dsp:txXfrm>
    </dsp:sp>
    <dsp:sp modelId="{1E914216-0AAD-4392-A69A-77B9A85C1E5B}">
      <dsp:nvSpPr>
        <dsp:cNvPr id="0" name=""/>
        <dsp:cNvSpPr/>
      </dsp:nvSpPr>
      <dsp:spPr>
        <a:xfrm>
          <a:off x="4093872" y="356351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/>
            <a:t>Neuropsykiatriska funktionsnedsättningar</a:t>
          </a:r>
        </a:p>
      </dsp:txBody>
      <dsp:txXfrm>
        <a:off x="4303368" y="565847"/>
        <a:ext cx="1011536" cy="1011536"/>
      </dsp:txXfrm>
    </dsp:sp>
    <dsp:sp modelId="{83DE95E9-C0D9-4435-8CF0-425C885E0967}">
      <dsp:nvSpPr>
        <dsp:cNvPr id="0" name=""/>
        <dsp:cNvSpPr/>
      </dsp:nvSpPr>
      <dsp:spPr>
        <a:xfrm>
          <a:off x="4770721" y="1287954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Skadligt bruk</a:t>
          </a:r>
        </a:p>
      </dsp:txBody>
      <dsp:txXfrm>
        <a:off x="4980217" y="1497450"/>
        <a:ext cx="1011536" cy="1011536"/>
      </dsp:txXfrm>
    </dsp:sp>
    <dsp:sp modelId="{F0B734DC-9052-4194-ABFB-56B365DFCBEC}">
      <dsp:nvSpPr>
        <dsp:cNvPr id="0" name=""/>
        <dsp:cNvSpPr/>
      </dsp:nvSpPr>
      <dsp:spPr>
        <a:xfrm>
          <a:off x="4770721" y="2439478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Ensamkommande</a:t>
          </a:r>
        </a:p>
      </dsp:txBody>
      <dsp:txXfrm>
        <a:off x="4980217" y="2648974"/>
        <a:ext cx="1011536" cy="1011536"/>
      </dsp:txXfrm>
    </dsp:sp>
    <dsp:sp modelId="{CA41434C-AC97-41C5-BF9C-145D0ABE5F68}">
      <dsp:nvSpPr>
        <dsp:cNvPr id="0" name=""/>
        <dsp:cNvSpPr/>
      </dsp:nvSpPr>
      <dsp:spPr>
        <a:xfrm>
          <a:off x="4093872" y="3371081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  Brist på anpassningar</a:t>
          </a:r>
        </a:p>
      </dsp:txBody>
      <dsp:txXfrm>
        <a:off x="4303368" y="3580577"/>
        <a:ext cx="1011536" cy="1011536"/>
      </dsp:txXfrm>
    </dsp:sp>
    <dsp:sp modelId="{4934711E-A351-4240-93C5-E5F6FF0EC701}">
      <dsp:nvSpPr>
        <dsp:cNvPr id="0" name=""/>
        <dsp:cNvSpPr/>
      </dsp:nvSpPr>
      <dsp:spPr>
        <a:xfrm>
          <a:off x="2998707" y="3726922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Andra funktionsnedsättningar</a:t>
          </a:r>
        </a:p>
      </dsp:txBody>
      <dsp:txXfrm>
        <a:off x="3208203" y="3936418"/>
        <a:ext cx="1011536" cy="1011536"/>
      </dsp:txXfrm>
    </dsp:sp>
    <dsp:sp modelId="{8F722195-DDAB-4D6F-A541-6167F0D0F6A6}">
      <dsp:nvSpPr>
        <dsp:cNvPr id="0" name=""/>
        <dsp:cNvSpPr/>
      </dsp:nvSpPr>
      <dsp:spPr>
        <a:xfrm>
          <a:off x="1903543" y="3371081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Psykisk ohälsa</a:t>
          </a:r>
        </a:p>
      </dsp:txBody>
      <dsp:txXfrm>
        <a:off x="2113039" y="3580577"/>
        <a:ext cx="1011536" cy="1011536"/>
      </dsp:txXfrm>
    </dsp:sp>
    <dsp:sp modelId="{1EE9F510-8704-4B79-B59B-B8C4457584C1}">
      <dsp:nvSpPr>
        <dsp:cNvPr id="0" name=""/>
        <dsp:cNvSpPr/>
      </dsp:nvSpPr>
      <dsp:spPr>
        <a:xfrm>
          <a:off x="1226693" y="2439478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Unga och vilsna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-ensamma</a:t>
          </a:r>
        </a:p>
      </dsp:txBody>
      <dsp:txXfrm>
        <a:off x="1436189" y="2648974"/>
        <a:ext cx="1011536" cy="1011536"/>
      </dsp:txXfrm>
    </dsp:sp>
    <dsp:sp modelId="{606F8F0B-A683-45BC-B0CD-202A865DEBAE}">
      <dsp:nvSpPr>
        <dsp:cNvPr id="0" name=""/>
        <dsp:cNvSpPr/>
      </dsp:nvSpPr>
      <dsp:spPr>
        <a:xfrm>
          <a:off x="1226693" y="1287954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Arbetslösa</a:t>
          </a:r>
        </a:p>
      </dsp:txBody>
      <dsp:txXfrm>
        <a:off x="1436189" y="1497450"/>
        <a:ext cx="1011536" cy="1011536"/>
      </dsp:txXfrm>
    </dsp:sp>
    <dsp:sp modelId="{5F04BFE0-F486-4246-9363-22E392D1896A}">
      <dsp:nvSpPr>
        <dsp:cNvPr id="0" name=""/>
        <dsp:cNvSpPr/>
      </dsp:nvSpPr>
      <dsp:spPr>
        <a:xfrm>
          <a:off x="1903543" y="356351"/>
          <a:ext cx="1430528" cy="14305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/>
            <a:t>Brist på utbildning</a:t>
          </a:r>
        </a:p>
      </dsp:txBody>
      <dsp:txXfrm>
        <a:off x="2113039" y="565847"/>
        <a:ext cx="1011536" cy="1011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15691-84DE-4280-824C-C804FA016A83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DE91-8DB3-45A9-B310-E1534CF045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40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36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371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311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88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757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780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999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Supported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tillhandahåller </a:t>
            </a:r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individualiserat, praktiskt stöd och kunskap för att hjälpa individer att genomföra sina utbildningar 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(Anthony et al., 2002).</a:t>
            </a:r>
          </a:p>
          <a:p>
            <a:r>
              <a:rPr lang="sv-S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Supported</a:t>
            </a:r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är en metod som syftar till att nå framgång i olika utbildningssammanhang och akademiska miljöer. Metoden inriktar sig på stöd till unga vuxna i beslut och val kring karriärmöjligheter genom att erbjuda specifik sakkunskap, konkret stöd och samordning med psykiatrisk vård och omsorg.</a:t>
            </a:r>
          </a:p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Grundläggande principer för </a:t>
            </a:r>
            <a:r>
              <a:rPr lang="sv-S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supported</a:t>
            </a:r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endParaRPr lang="sv-S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En modell för att främja karriärutveckling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Arbete och studier är lika viktiga: långsiktig planering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Karriärutveckling stärks genom att integrera </a:t>
            </a:r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en </a:t>
            </a:r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IPSverksamhet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Flexibilitet</a:t>
            </a:r>
            <a:endParaRPr lang="sv-S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Principer</a:t>
            </a:r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Lämplighet baseras på individens vilja att studera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Fokus på det reguljära utbildningsutbudet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Samarbete med vård- och stödkontakter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Ekonomisk vägledning tidigt i processen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Karriärplanering tidigt i processen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Etablera kontakter och tillgängliggöra resurser i utbildningsmiljöer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Individuellt anpassat stöd så länge och så ofta det behövs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Individens intresse, val och preferenser styr insatser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Studiemiljö – plats och struktur för studier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Sociala sammanhang under studietiden</a:t>
            </a:r>
          </a:p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IPS-specialisternas helhetsansvar (studier): 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Varje IPS-specialist har ett helhetsansvar och tar hand om samtliga faser i IPS-programmet för deltagare med mål att studera, dvs. 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1)Intresseanmälan/organisatoriska regelverk för att kunna börja i IPS-programmet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2)Engagera/starta upp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3)Kartläggning (karriärprofil samt utforska möjliga karriärvägar)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4)Val av skola/utbildning/kurs och stöd med ansökan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5)Stöd vid inskrivning på utbildning/kurs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6)Kontakt/samarbete med personal på skolan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7)Uppföljande stöd under utbildningen/kursen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Dessa insatser dokumenteras på ett tydligt sätt för varje deltagare som får dessa </a:t>
            </a:r>
          </a:p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Erfarenhetsbaserad bedömning av studieförmåga. 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 deltagare med studier som mål kartlägger IPS specialisten: 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1)Intresse för studier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2)Talang, förmågor, omgivande stöd och resurser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3)Preferenser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4)Tidigare utbildningar/erfarenheter av att studera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5)Framtida studierelaterade ambitioner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6)Hinder för att studera och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7)Behov av anpassningar/stöd.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Detta dokumenteras och karriärprofilen uppdateras kontinuerligt i takt med nya erfarenheter av att studera.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10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290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331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00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184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650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365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2634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92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90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735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365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287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836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420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4DE91-8DB3-45A9-B310-E1534CF0455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71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91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26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2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9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23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1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38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9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14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75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9EFD-B43D-435C-AE7B-CE24D0AC72E5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AC72-13C2-4177-83E0-656B202E5F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04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://www.sodertalje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orsakringskassan.se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fris.se/finansierade-insatser/alis/" TargetMode="External"/><Relationship Id="rId5" Type="http://schemas.openxmlformats.org/officeDocument/2006/relationships/hyperlink" Target="mailto:milagros.sahlen@sodertalje.se" TargetMode="External"/><Relationship Id="rId4" Type="http://schemas.openxmlformats.org/officeDocument/2006/relationships/hyperlink" Target="mailto:karin.karlberg@sodertalje.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951667" y="1196752"/>
            <a:ext cx="67687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Alis</a:t>
            </a:r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13" y="4378740"/>
            <a:ext cx="148748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Bildobjekt 7" descr="Försäkringskassan 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25" y="4450177"/>
            <a:ext cx="1409065" cy="19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objekt 8" descr="http://www.sfris.se/getfile.ashx?cid=254247&amp;cc=3&amp;refid=23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731" y="4317505"/>
            <a:ext cx="1132196" cy="329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objekt 9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463" y="4456209"/>
            <a:ext cx="1741805" cy="184785"/>
          </a:xfrm>
          <a:prstGeom prst="rect">
            <a:avLst/>
          </a:prstGeom>
          <a:noFill/>
        </p:spPr>
      </p:pic>
      <p:pic>
        <p:nvPicPr>
          <p:cNvPr id="3076" name="Picture 4" descr="Logo">
            <a:extLst>
              <a:ext uri="{FF2B5EF4-FFF2-40B4-BE49-F238E27FC236}">
                <a16:creationId xmlns:a16="http://schemas.microsoft.com/office/drawing/2014/main" id="{C95FF467-74CF-45DD-A991-31D82BF73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973" y="2420522"/>
            <a:ext cx="3546140" cy="80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9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899592" y="1352752"/>
            <a:ext cx="640871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Princip: Arbetssökandet börjar så snart personen har uttryckt en önskan att arbeta </a:t>
            </a:r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Inga väntetider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Mentor nära vid hinder i andra livsområden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Organisatoriskt fördelaktigt</a:t>
            </a:r>
          </a:p>
        </p:txBody>
      </p:sp>
    </p:spTree>
    <p:extLst>
      <p:ext uri="{BB962C8B-B14F-4D97-AF65-F5344CB8AC3E}">
        <p14:creationId xmlns:p14="http://schemas.microsoft.com/office/powerpoint/2010/main" val="227302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971956" y="1412776"/>
            <a:ext cx="63363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Princip: Ekonomisk vägledning erbjuds</a:t>
            </a:r>
          </a:p>
          <a:p>
            <a:endParaRPr lang="sv-SE" sz="2800" b="1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Hur påverkas jag ekonomiskt av att arbeta eller studera?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Självständigheten, flytta hemifrån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Mentor viktig</a:t>
            </a:r>
          </a:p>
        </p:txBody>
      </p:sp>
    </p:spTree>
    <p:extLst>
      <p:ext uri="{BB962C8B-B14F-4D97-AF65-F5344CB8AC3E}">
        <p14:creationId xmlns:p14="http://schemas.microsoft.com/office/powerpoint/2010/main" val="120687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1343421"/>
            <a:ext cx="56703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b="1" dirty="0"/>
              <a:t>Princip: Deltagarens önskemål styr </a:t>
            </a:r>
          </a:p>
          <a:p>
            <a:pPr algn="ctr"/>
            <a:endParaRPr lang="sv-SE" sz="2800" b="1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Personliga egenskaper och förmågor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Miljön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Arbetsuppgifter</a:t>
            </a:r>
          </a:p>
        </p:txBody>
      </p:sp>
    </p:spTree>
    <p:extLst>
      <p:ext uri="{BB962C8B-B14F-4D97-AF65-F5344CB8AC3E}">
        <p14:creationId xmlns:p14="http://schemas.microsoft.com/office/powerpoint/2010/main" val="106510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043608" y="1268760"/>
            <a:ext cx="59401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r>
              <a:rPr lang="sv-SE" sz="2800" b="1" dirty="0"/>
              <a:t>Princip: Tjänsterna är integrerade i den psykiatriska vården och stödet </a:t>
            </a:r>
          </a:p>
          <a:p>
            <a:pPr algn="ctr"/>
            <a:endParaRPr lang="sv-SE" sz="2800" b="1" dirty="0"/>
          </a:p>
          <a:p>
            <a:pPr algn="ctr"/>
            <a:endParaRPr lang="sv-SE" sz="28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Inte alla har behov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Mentor en del av team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Samverkan med psykiatrin</a:t>
            </a:r>
          </a:p>
        </p:txBody>
      </p:sp>
    </p:spTree>
    <p:extLst>
      <p:ext uri="{BB962C8B-B14F-4D97-AF65-F5344CB8AC3E}">
        <p14:creationId xmlns:p14="http://schemas.microsoft.com/office/powerpoint/2010/main" val="65855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87624" y="1628800"/>
            <a:ext cx="56886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Princip: Stödet är inte tidsbegränsat</a:t>
            </a:r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Att börja där man står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Projektformen </a:t>
            </a:r>
          </a:p>
          <a:p>
            <a:r>
              <a:rPr lang="sv-SE" dirty="0"/>
              <a:t>	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Sluss till ordinarie insatser</a:t>
            </a:r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294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1484784"/>
            <a:ext cx="60359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Princip: Systematiskt arbetsgivararbete</a:t>
            </a:r>
          </a:p>
          <a:p>
            <a:pPr algn="ctr"/>
            <a:endParaRPr lang="sv-SE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dirty="0"/>
              <a:t>Arbetsgivaruppsök en eftermiddag/vecka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dirty="0"/>
              <a:t>Matchningsmöten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dirty="0"/>
              <a:t>Arbetsgivarportal</a:t>
            </a:r>
          </a:p>
        </p:txBody>
      </p:sp>
    </p:spTree>
    <p:extLst>
      <p:ext uri="{BB962C8B-B14F-4D97-AF65-F5344CB8AC3E}">
        <p14:creationId xmlns:p14="http://schemas.microsoft.com/office/powerpoint/2010/main" val="919442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EE2FE30-77EA-4DAD-A4EC-92451248319B}"/>
              </a:ext>
            </a:extLst>
          </p:cNvPr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979" y="1161145"/>
            <a:ext cx="571500" cy="694849"/>
          </a:xfrm>
          <a:prstGeom prst="rect">
            <a:avLst/>
          </a:prstGeom>
          <a:noFill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BCF3FF6-6CF5-47D9-A1B0-F5F49F10CDC9}"/>
              </a:ext>
            </a:extLst>
          </p:cNvPr>
          <p:cNvSpPr txBox="1"/>
          <p:nvPr/>
        </p:nvSpPr>
        <p:spPr>
          <a:xfrm>
            <a:off x="2465766" y="5211199"/>
            <a:ext cx="415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9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900" dirty="0">
              <a:ea typeface="Calibri"/>
              <a:cs typeface="Times New Roman"/>
            </a:endParaRPr>
          </a:p>
          <a:p>
            <a:pPr algn="ctr"/>
            <a:r>
              <a:rPr lang="sv-SE" sz="9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9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9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9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9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9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9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900" dirty="0">
                <a:ea typeface="Calibri"/>
                <a:cs typeface="Times New Roman"/>
              </a:rPr>
              <a:t>’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60C77F8-099D-47DF-BD9E-6E948C60793D}"/>
              </a:ext>
            </a:extLst>
          </p:cNvPr>
          <p:cNvSpPr/>
          <p:nvPr/>
        </p:nvSpPr>
        <p:spPr>
          <a:xfrm>
            <a:off x="1403648" y="1573085"/>
            <a:ext cx="667847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Metod: </a:t>
            </a:r>
            <a:r>
              <a:rPr lang="sv-SE" sz="2800" b="1" dirty="0" err="1"/>
              <a:t>Supported</a:t>
            </a:r>
            <a:r>
              <a:rPr lang="sv-SE" sz="2800" b="1" dirty="0"/>
              <a:t> </a:t>
            </a:r>
            <a:r>
              <a:rPr lang="sv-SE" sz="2800" b="1" dirty="0" err="1"/>
              <a:t>Education</a:t>
            </a:r>
            <a:endParaRPr lang="sv-SE" sz="2800" b="1" dirty="0"/>
          </a:p>
          <a:p>
            <a:pPr algn="ctr"/>
            <a:endParaRPr lang="sv-SE" sz="28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dirty="0" err="1"/>
              <a:t>Supported</a:t>
            </a:r>
            <a:r>
              <a:rPr lang="sv-SE" dirty="0"/>
              <a:t> </a:t>
            </a:r>
            <a:r>
              <a:rPr lang="sv-SE" dirty="0" err="1"/>
              <a:t>Education</a:t>
            </a: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dirty="0"/>
              <a:t>Pågående projekt: integrerade SE/</a:t>
            </a:r>
            <a:r>
              <a:rPr lang="sv-SE" dirty="0" err="1"/>
              <a:t>SEd</a:t>
            </a:r>
            <a:r>
              <a:rPr lang="sv-SE" dirty="0"/>
              <a:t>-verksamheter. (2021-2016)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v-S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dirty="0"/>
              <a:t>Individualiserat, praktisk stöd och kunskap för att hjälpa unga att genomföra sina utbildningar</a:t>
            </a:r>
          </a:p>
        </p:txBody>
      </p:sp>
    </p:spTree>
    <p:extLst>
      <p:ext uri="{BB962C8B-B14F-4D97-AF65-F5344CB8AC3E}">
        <p14:creationId xmlns:p14="http://schemas.microsoft.com/office/powerpoint/2010/main" val="3871662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1331640" y="112474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Frågor om våld</a:t>
            </a:r>
          </a:p>
          <a:p>
            <a:pPr algn="ctr"/>
            <a:endParaRPr lang="sv-SE" b="1" dirty="0"/>
          </a:p>
          <a:p>
            <a:pPr algn="ctr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30ACF49-78B4-430A-93EC-83E74B7A4460}"/>
              </a:ext>
            </a:extLst>
          </p:cNvPr>
          <p:cNvSpPr txBox="1"/>
          <p:nvPr/>
        </p:nvSpPr>
        <p:spPr>
          <a:xfrm>
            <a:off x="1295636" y="1844824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Pilotprojekt via Nationella Nätverket Samordningsförbund, NNS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Syfte; att fånga upp våldsutsatthet genom att systematiskt ställa frågor om våld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1-3 gånger under deltagande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	       En hög andel har varit utsatta för våld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5116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260648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F7222F2-5211-4272-BDD9-6B4BA2BF9390}"/>
              </a:ext>
            </a:extLst>
          </p:cNvPr>
          <p:cNvSpPr txBox="1"/>
          <p:nvPr/>
        </p:nvSpPr>
        <p:spPr>
          <a:xfrm>
            <a:off x="5868144" y="17008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EA991B5-B353-414A-B815-9F3D028C4627}"/>
              </a:ext>
            </a:extLst>
          </p:cNvPr>
          <p:cNvSpPr txBox="1"/>
          <p:nvPr/>
        </p:nvSpPr>
        <p:spPr>
          <a:xfrm>
            <a:off x="1763688" y="692696"/>
            <a:ext cx="57602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Vi vill ge stöd till fler och på fler sätt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b="1" dirty="0"/>
              <a:t>CV-verkstad, </a:t>
            </a:r>
            <a:r>
              <a:rPr lang="sv-SE" b="1" dirty="0" err="1"/>
              <a:t>drop</a:t>
            </a:r>
            <a:r>
              <a:rPr lang="sv-SE" b="1" dirty="0"/>
              <a:t>-in 16-25 år</a:t>
            </a:r>
          </a:p>
          <a:p>
            <a:pPr algn="ctr"/>
            <a:endParaRPr lang="sv-SE" b="1" dirty="0"/>
          </a:p>
          <a:p>
            <a:pPr algn="ctr"/>
            <a:r>
              <a:rPr lang="sv-SE" dirty="0"/>
              <a:t>-Lite stöd tidigt</a:t>
            </a:r>
          </a:p>
          <a:p>
            <a:pPr algn="ctr"/>
            <a:r>
              <a:rPr lang="sv-SE" dirty="0"/>
              <a:t>-Ökad självkänsla</a:t>
            </a:r>
          </a:p>
          <a:p>
            <a:pPr algn="ctr"/>
            <a:r>
              <a:rPr lang="sv-SE" dirty="0"/>
              <a:t>-Uppsökande</a:t>
            </a:r>
          </a:p>
          <a:p>
            <a:pPr algn="ctr"/>
            <a:r>
              <a:rPr lang="sv-SE" dirty="0"/>
              <a:t>-Sprida kunskap om jobbsökande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477E74F-89F6-4646-8AA7-7C12E8CA2957}"/>
              </a:ext>
            </a:extLst>
          </p:cNvPr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914919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A65213FA-7678-4718-912E-0E73C0BC70D1}"/>
              </a:ext>
            </a:extLst>
          </p:cNvPr>
          <p:cNvSpPr txBox="1"/>
          <p:nvPr/>
        </p:nvSpPr>
        <p:spPr>
          <a:xfrm>
            <a:off x="1313638" y="522117"/>
            <a:ext cx="651672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2022</a:t>
            </a:r>
          </a:p>
          <a:p>
            <a:pPr algn="ctr"/>
            <a:r>
              <a:rPr lang="sv-SE" sz="1400" dirty="0"/>
              <a:t>56 personer avslutat deltagande  </a:t>
            </a:r>
          </a:p>
          <a:p>
            <a:pPr algn="ctr"/>
            <a:endParaRPr lang="sv-SE" dirty="0"/>
          </a:p>
          <a:p>
            <a:endParaRPr lang="sv-SE" sz="1600" dirty="0"/>
          </a:p>
          <a:p>
            <a:pPr algn="ctr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E91A3C-1FAB-46F3-AFD8-5FB8E040E5AB}"/>
              </a:ext>
            </a:extLst>
          </p:cNvPr>
          <p:cNvGraphicFramePr/>
          <p:nvPr/>
        </p:nvGraphicFramePr>
        <p:xfrm>
          <a:off x="1043608" y="1625576"/>
          <a:ext cx="7242364" cy="403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1CFC2CB-7202-4424-B8AA-BBF879506A8B}"/>
              </a:ext>
            </a:extLst>
          </p:cNvPr>
          <p:cNvGraphicFramePr/>
          <p:nvPr/>
        </p:nvGraphicFramePr>
        <p:xfrm>
          <a:off x="858028" y="1475673"/>
          <a:ext cx="7427944" cy="404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61F97BB2-A11E-488B-B17E-0F7A52F76F3A}"/>
              </a:ext>
            </a:extLst>
          </p:cNvPr>
          <p:cNvSpPr/>
          <p:nvPr/>
        </p:nvSpPr>
        <p:spPr>
          <a:xfrm>
            <a:off x="6750242" y="4129576"/>
            <a:ext cx="1872208" cy="1383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68 % till arbete eller studier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BCDBAEF-58CE-483B-9F97-370062AF4DBE}"/>
              </a:ext>
            </a:extLst>
          </p:cNvPr>
          <p:cNvSpPr txBox="1"/>
          <p:nvPr/>
        </p:nvSpPr>
        <p:spPr>
          <a:xfrm>
            <a:off x="737726" y="436510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Tid i insats:</a:t>
            </a:r>
          </a:p>
          <a:p>
            <a:r>
              <a:rPr lang="sv-SE" dirty="0"/>
              <a:t>ca 10 månader i snitt</a:t>
            </a:r>
          </a:p>
        </p:txBody>
      </p:sp>
    </p:spTree>
    <p:extLst>
      <p:ext uri="{BB962C8B-B14F-4D97-AF65-F5344CB8AC3E}">
        <p14:creationId xmlns:p14="http://schemas.microsoft.com/office/powerpoint/2010/main" val="22519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EC9E56F-A776-49B1-8DBE-1397476B8721}"/>
              </a:ext>
            </a:extLst>
          </p:cNvPr>
          <p:cNvSpPr txBox="1"/>
          <p:nvPr/>
        </p:nvSpPr>
        <p:spPr>
          <a:xfrm>
            <a:off x="515515" y="868424"/>
            <a:ext cx="777045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Bakgrund</a:t>
            </a:r>
          </a:p>
          <a:p>
            <a:endParaRPr lang="sv-SE" sz="2800" b="1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Höga krav och förväntningar på unga vuxna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Ökad andel personer med neuropsykiatriska diagnoser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”Lite” stöd tidigt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Brist på arbetsrehabiliterande insatser för personer mellan 18-20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1028" name="Picture 4" descr="Frågetecken lila violett lila 3d förhörspunkt fråga tecken isolerad  Fototapet • Fototapeter streckfigur, stickman, lila | myloview.se">
            <a:extLst>
              <a:ext uri="{FF2B5EF4-FFF2-40B4-BE49-F238E27FC236}">
                <a16:creationId xmlns:a16="http://schemas.microsoft.com/office/drawing/2014/main" id="{AD65AE45-970E-497F-B451-0D3314EF6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852" y="1407851"/>
            <a:ext cx="2922240" cy="292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50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1" name="Rektangel 20">
            <a:extLst>
              <a:ext uri="{FF2B5EF4-FFF2-40B4-BE49-F238E27FC236}">
                <a16:creationId xmlns:a16="http://schemas.microsoft.com/office/drawing/2014/main" id="{31CE78E9-D182-43C4-BA06-547245020A5F}"/>
              </a:ext>
            </a:extLst>
          </p:cNvPr>
          <p:cNvSpPr/>
          <p:nvPr/>
        </p:nvSpPr>
        <p:spPr>
          <a:xfrm>
            <a:off x="1043608" y="2232293"/>
            <a:ext cx="6408707" cy="29249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altLang="sv-SE" sz="800" dirty="0">
              <a:solidFill>
                <a:schemeClr val="tx1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0914AE-F6BB-4CAD-9A50-088DEFE32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55" y="-1641901"/>
            <a:ext cx="4283968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7362959-42C6-45F6-91D6-0F5135F62D34}"/>
              </a:ext>
            </a:extLst>
          </p:cNvPr>
          <p:cNvGraphicFramePr/>
          <p:nvPr/>
        </p:nvGraphicFramePr>
        <p:xfrm>
          <a:off x="1689301" y="980728"/>
          <a:ext cx="6096000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tjärna: 7 punkter 10">
            <a:extLst>
              <a:ext uri="{FF2B5EF4-FFF2-40B4-BE49-F238E27FC236}">
                <a16:creationId xmlns:a16="http://schemas.microsoft.com/office/drawing/2014/main" id="{5D72C771-FD42-4AF5-ACFA-067B25E0B0A5}"/>
              </a:ext>
            </a:extLst>
          </p:cNvPr>
          <p:cNvSpPr/>
          <p:nvPr/>
        </p:nvSpPr>
        <p:spPr>
          <a:xfrm>
            <a:off x="6372200" y="2385268"/>
            <a:ext cx="2664296" cy="19442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+ 17 studier</a:t>
            </a:r>
          </a:p>
        </p:txBody>
      </p:sp>
      <p:sp>
        <p:nvSpPr>
          <p:cNvPr id="12" name="Stjärna: 7 punkter 11">
            <a:extLst>
              <a:ext uri="{FF2B5EF4-FFF2-40B4-BE49-F238E27FC236}">
                <a16:creationId xmlns:a16="http://schemas.microsoft.com/office/drawing/2014/main" id="{F3481D65-7FEC-4F3D-84CC-1CA858FBE702}"/>
              </a:ext>
            </a:extLst>
          </p:cNvPr>
          <p:cNvSpPr/>
          <p:nvPr/>
        </p:nvSpPr>
        <p:spPr>
          <a:xfrm>
            <a:off x="543603" y="4254694"/>
            <a:ext cx="2365301" cy="168580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+ 21 praktik</a:t>
            </a:r>
          </a:p>
          <a:p>
            <a:pPr algn="ctr"/>
            <a:r>
              <a:rPr lang="sv-SE" dirty="0"/>
              <a:t>(5 anst.)</a:t>
            </a:r>
          </a:p>
        </p:txBody>
      </p:sp>
    </p:spTree>
    <p:extLst>
      <p:ext uri="{BB962C8B-B14F-4D97-AF65-F5344CB8AC3E}">
        <p14:creationId xmlns:p14="http://schemas.microsoft.com/office/powerpoint/2010/main" val="333951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260648"/>
            <a:ext cx="58326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Faktorer för framgång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Ingen tröskel - öppet för alla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Mentor och arbetskonsulent – team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Fånga motivationen - inga väntetider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Samverkan, flexibelt och uppsökande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Arbete på ordinarie arbetsmarknad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Tilltro till de unga - villrådighet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Sluss till ordinarie insatser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Organisatoriskt fördelaktigt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F7222F2-5211-4272-BDD9-6B4BA2BF9390}"/>
              </a:ext>
            </a:extLst>
          </p:cNvPr>
          <p:cNvSpPr txBox="1"/>
          <p:nvPr/>
        </p:nvSpPr>
        <p:spPr>
          <a:xfrm>
            <a:off x="5868144" y="17008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0490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260648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F7222F2-5211-4272-BDD9-6B4BA2BF9390}"/>
              </a:ext>
            </a:extLst>
          </p:cNvPr>
          <p:cNvSpPr txBox="1"/>
          <p:nvPr/>
        </p:nvSpPr>
        <p:spPr>
          <a:xfrm>
            <a:off x="5868144" y="17008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EA991B5-B353-414A-B815-9F3D028C4627}"/>
              </a:ext>
            </a:extLst>
          </p:cNvPr>
          <p:cNvSpPr txBox="1"/>
          <p:nvPr/>
        </p:nvSpPr>
        <p:spPr>
          <a:xfrm>
            <a:off x="1763688" y="692696"/>
            <a:ext cx="57602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Vi vill ge stöd till fler och på fler sätt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b="1" dirty="0"/>
              <a:t>Gruppverksamhet</a:t>
            </a:r>
          </a:p>
          <a:p>
            <a:pPr algn="ctr"/>
            <a:r>
              <a:rPr lang="sv-SE" dirty="0"/>
              <a:t>-För våra befintliga deltagare</a:t>
            </a:r>
          </a:p>
          <a:p>
            <a:pPr algn="ctr"/>
            <a:r>
              <a:rPr lang="sv-SE" dirty="0"/>
              <a:t>-Stärkande</a:t>
            </a:r>
          </a:p>
          <a:p>
            <a:pPr algn="ctr"/>
            <a:r>
              <a:rPr lang="sv-SE" dirty="0"/>
              <a:t>-Gemenskap</a:t>
            </a:r>
          </a:p>
          <a:p>
            <a:pPr algn="ctr"/>
            <a:r>
              <a:rPr lang="sv-SE" dirty="0"/>
              <a:t>-Användarinvolverande praktik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b="1" dirty="0"/>
              <a:t>Uppsökande verksamhet</a:t>
            </a:r>
          </a:p>
          <a:p>
            <a:pPr algn="ctr"/>
            <a:r>
              <a:rPr lang="sv-SE" dirty="0"/>
              <a:t>-Målgruppen finns ingenstans</a:t>
            </a:r>
          </a:p>
          <a:p>
            <a:pPr algn="ctr"/>
            <a:r>
              <a:rPr lang="sv-SE" dirty="0"/>
              <a:t>-Hitta personer med behov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6" name="Picture 2" descr="https://www.esf.se/app/uploads/2022/09/SV-V-Medfinansieras-av-Europeiska-unionen_POS_POS.png">
            <a:extLst>
              <a:ext uri="{FF2B5EF4-FFF2-40B4-BE49-F238E27FC236}">
                <a16:creationId xmlns:a16="http://schemas.microsoft.com/office/drawing/2014/main" id="{59BF6387-A922-4DDB-921F-2AA5388DF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22721"/>
            <a:ext cx="1231735" cy="12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8AEA5238-9EBA-45F4-830C-3B7E8D6E4BFD}"/>
              </a:ext>
            </a:extLst>
          </p:cNvPr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075924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1763688" y="1124744"/>
            <a:ext cx="55446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Kontakt</a:t>
            </a:r>
          </a:p>
          <a:p>
            <a:pPr algn="ctr"/>
            <a:endParaRPr lang="sv-SE" sz="2800" b="1" dirty="0"/>
          </a:p>
          <a:p>
            <a:pPr algn="ctr"/>
            <a:r>
              <a:rPr lang="sv-SE" dirty="0"/>
              <a:t>Projekt Alis</a:t>
            </a:r>
          </a:p>
          <a:p>
            <a:pPr algn="ctr"/>
            <a:r>
              <a:rPr lang="sv-SE" dirty="0"/>
              <a:t>Enheten för arbetsrehabilitering, Södertälje kommun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Projektledare:</a:t>
            </a:r>
          </a:p>
          <a:p>
            <a:pPr algn="ctr"/>
            <a:r>
              <a:rPr lang="sv-SE" sz="2000" dirty="0">
                <a:hlinkClick r:id="rId4"/>
              </a:rPr>
              <a:t>karin.karlberg@sodertalje.se</a:t>
            </a:r>
            <a:endParaRPr lang="sv-SE" sz="2000" dirty="0"/>
          </a:p>
          <a:p>
            <a:pPr algn="ctr"/>
            <a:endParaRPr lang="sv-SE" sz="2000" dirty="0"/>
          </a:p>
          <a:p>
            <a:pPr algn="ctr"/>
            <a:r>
              <a:rPr lang="sv-SE" dirty="0"/>
              <a:t>Metodhandledare/arbetskonsulent:</a:t>
            </a:r>
            <a:endParaRPr lang="sv-SE" sz="2000" dirty="0"/>
          </a:p>
          <a:p>
            <a:pPr algn="ctr"/>
            <a:r>
              <a:rPr lang="sv-SE" sz="2000" dirty="0">
                <a:hlinkClick r:id="rId5"/>
              </a:rPr>
              <a:t>milagros.sahlen@sodertalje.se</a:t>
            </a:r>
            <a:endParaRPr lang="sv-SE" sz="2000" dirty="0"/>
          </a:p>
          <a:p>
            <a:pPr algn="ctr"/>
            <a:endParaRPr lang="sv-SE" sz="2000" dirty="0"/>
          </a:p>
          <a:p>
            <a:pPr algn="ctr"/>
            <a:endParaRPr lang="sv-SE" sz="2000" b="1" dirty="0">
              <a:solidFill>
                <a:srgbClr val="0070C0"/>
              </a:solidFill>
            </a:endParaRPr>
          </a:p>
          <a:p>
            <a:pPr algn="ctr"/>
            <a:r>
              <a:rPr lang="sv-SE" dirty="0">
                <a:hlinkClick r:id="rId6"/>
              </a:rPr>
              <a:t>https://sfris.se/finansierade-insatser/alis/</a:t>
            </a:r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60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EC9E56F-A776-49B1-8DBE-1397476B8721}"/>
              </a:ext>
            </a:extLst>
          </p:cNvPr>
          <p:cNvSpPr txBox="1"/>
          <p:nvPr/>
        </p:nvSpPr>
        <p:spPr>
          <a:xfrm>
            <a:off x="858028" y="1052736"/>
            <a:ext cx="53181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Målgrupp</a:t>
            </a:r>
          </a:p>
          <a:p>
            <a:pPr algn="ctr"/>
            <a:endParaRPr lang="sv-SE" sz="2800" b="1" dirty="0"/>
          </a:p>
          <a:p>
            <a:pPr algn="ctr"/>
            <a:endParaRPr lang="sv-SE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18-25 (29) år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/>
              <a:t>Upplevt behov av stöd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Syfte – komma förbi hinder för arbete eller studier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6" name="Picture 2" descr="Frågetecken till våra politiker - Turismnytt">
            <a:extLst>
              <a:ext uri="{FF2B5EF4-FFF2-40B4-BE49-F238E27FC236}">
                <a16:creationId xmlns:a16="http://schemas.microsoft.com/office/drawing/2014/main" id="{AA5068FB-A93A-4F2B-9000-82E98A893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44824"/>
            <a:ext cx="3095952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01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395536" y="28765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b="1" dirty="0"/>
          </a:p>
          <a:p>
            <a:pPr algn="ctr"/>
            <a:endParaRPr lang="sv-SE" b="1" dirty="0"/>
          </a:p>
          <a:p>
            <a:pPr algn="ctr"/>
            <a:endParaRPr lang="sv-S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C273E1C-F7FD-4A98-9FA3-A25EBE19D96D}"/>
              </a:ext>
            </a:extLst>
          </p:cNvPr>
          <p:cNvGraphicFramePr/>
          <p:nvPr/>
        </p:nvGraphicFramePr>
        <p:xfrm>
          <a:off x="755576" y="476672"/>
          <a:ext cx="7427944" cy="515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BEF39C44-2DE4-43EA-96B9-728FDD07FB0D}"/>
              </a:ext>
            </a:extLst>
          </p:cNvPr>
          <p:cNvSpPr txBox="1"/>
          <p:nvPr/>
        </p:nvSpPr>
        <p:spPr>
          <a:xfrm>
            <a:off x="3923928" y="5806477"/>
            <a:ext cx="50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82% grundskola högst avslutad utbildningsnivå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69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260648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F7222F2-5211-4272-BDD9-6B4BA2BF9390}"/>
              </a:ext>
            </a:extLst>
          </p:cNvPr>
          <p:cNvSpPr txBox="1"/>
          <p:nvPr/>
        </p:nvSpPr>
        <p:spPr>
          <a:xfrm>
            <a:off x="5868144" y="17008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EA991B5-B353-414A-B815-9F3D028C4627}"/>
              </a:ext>
            </a:extLst>
          </p:cNvPr>
          <p:cNvSpPr txBox="1"/>
          <p:nvPr/>
        </p:nvSpPr>
        <p:spPr>
          <a:xfrm>
            <a:off x="1763688" y="1124744"/>
            <a:ext cx="57602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Vi ger handfast personcentrerat stöd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-när deltagaren behöver det</a:t>
            </a:r>
          </a:p>
          <a:p>
            <a:pPr algn="ctr"/>
            <a:r>
              <a:rPr lang="sv-SE" dirty="0"/>
              <a:t>-i det som deltagaren vill</a:t>
            </a:r>
          </a:p>
          <a:p>
            <a:pPr algn="ctr"/>
            <a:r>
              <a:rPr lang="sv-SE" dirty="0"/>
              <a:t>-i alla livsområden, parallellt</a:t>
            </a:r>
          </a:p>
          <a:p>
            <a:pPr algn="ctr"/>
            <a:r>
              <a:rPr lang="sv-SE" dirty="0"/>
              <a:t>-utan bedömningar och beslut</a:t>
            </a:r>
          </a:p>
          <a:p>
            <a:pPr algn="ctr"/>
            <a:r>
              <a:rPr lang="sv-SE" dirty="0"/>
              <a:t>-utifrån syftet att komma förbi hinder för arbete/studier</a:t>
            </a:r>
          </a:p>
          <a:p>
            <a:pPr algn="ctr"/>
            <a:r>
              <a:rPr lang="sv-SE" dirty="0"/>
              <a:t>-anpassat till individen</a:t>
            </a:r>
          </a:p>
          <a:p>
            <a:pPr algn="ctr"/>
            <a:r>
              <a:rPr lang="sv-SE" dirty="0"/>
              <a:t>-så länge det behövs</a:t>
            </a:r>
          </a:p>
          <a:p>
            <a:pPr algn="ctr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B549EDEE-0800-43F3-91EE-6A615CBE0531}"/>
              </a:ext>
            </a:extLst>
          </p:cNvPr>
          <p:cNvSpPr/>
          <p:nvPr/>
        </p:nvSpPr>
        <p:spPr>
          <a:xfrm>
            <a:off x="1475656" y="3883718"/>
            <a:ext cx="2376264" cy="106676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Mentor 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BB39A92E-B797-46A7-A8E2-5DAE76919224}"/>
              </a:ext>
            </a:extLst>
          </p:cNvPr>
          <p:cNvSpPr/>
          <p:nvPr/>
        </p:nvSpPr>
        <p:spPr>
          <a:xfrm>
            <a:off x="5687946" y="3883718"/>
            <a:ext cx="2376264" cy="106676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Arbetskonsulent</a:t>
            </a:r>
          </a:p>
          <a:p>
            <a:pPr algn="ctr"/>
            <a:r>
              <a:rPr lang="sv-SE" dirty="0"/>
              <a:t>(IPS, </a:t>
            </a:r>
            <a:r>
              <a:rPr lang="sv-SE" dirty="0" err="1"/>
              <a:t>SEd</a:t>
            </a:r>
            <a:r>
              <a:rPr lang="sv-SE" dirty="0"/>
              <a:t>)</a:t>
            </a: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08EBA6B6-613E-4FB1-BB3B-18D9F65A44AD}"/>
              </a:ext>
            </a:extLst>
          </p:cNvPr>
          <p:cNvCxnSpPr>
            <a:cxnSpLocks/>
          </p:cNvCxnSpPr>
          <p:nvPr/>
        </p:nvCxnSpPr>
        <p:spPr>
          <a:xfrm flipH="1">
            <a:off x="4211960" y="4264065"/>
            <a:ext cx="10801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78130FD8-D71A-4B9E-9D06-0CA03C2CD292}"/>
              </a:ext>
            </a:extLst>
          </p:cNvPr>
          <p:cNvSpPr txBox="1"/>
          <p:nvPr/>
        </p:nvSpPr>
        <p:spPr>
          <a:xfrm>
            <a:off x="2123728" y="571319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Det finns en plats för alla</a:t>
            </a:r>
          </a:p>
        </p:txBody>
      </p:sp>
    </p:spTree>
    <p:extLst>
      <p:ext uri="{BB962C8B-B14F-4D97-AF65-F5344CB8AC3E}">
        <p14:creationId xmlns:p14="http://schemas.microsoft.com/office/powerpoint/2010/main" val="88180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6" name="textruta 5"/>
          <p:cNvSpPr txBox="1"/>
          <p:nvPr/>
        </p:nvSpPr>
        <p:spPr>
          <a:xfrm>
            <a:off x="1331640" y="112474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Metod: Mentorskap</a:t>
            </a:r>
          </a:p>
          <a:p>
            <a:pPr algn="ctr"/>
            <a:endParaRPr lang="sv-SE" b="1" dirty="0"/>
          </a:p>
          <a:p>
            <a:pPr algn="ctr"/>
            <a:endParaRPr lang="sv-SE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C68B4E1-CE15-4F62-85F7-E7CE340455D4}"/>
              </a:ext>
            </a:extLst>
          </p:cNvPr>
          <p:cNvSpPr/>
          <p:nvPr/>
        </p:nvSpPr>
        <p:spPr>
          <a:xfrm>
            <a:off x="1331640" y="2203585"/>
            <a:ext cx="1440160" cy="212150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Komma förbi hinder för arbete eller studier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A3B4694-F4D4-4DB9-B131-68F5109DD889}"/>
              </a:ext>
            </a:extLst>
          </p:cNvPr>
          <p:cNvSpPr txBox="1"/>
          <p:nvPr/>
        </p:nvSpPr>
        <p:spPr>
          <a:xfrm>
            <a:off x="4283968" y="2366214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-Se sina egna behov</a:t>
            </a:r>
          </a:p>
          <a:p>
            <a:r>
              <a:rPr lang="sv-SE" dirty="0"/>
              <a:t>-Administrera sitt liv</a:t>
            </a:r>
          </a:p>
          <a:p>
            <a:r>
              <a:rPr lang="sv-SE" dirty="0"/>
              <a:t>-Kontakt med vården</a:t>
            </a:r>
          </a:p>
          <a:p>
            <a:r>
              <a:rPr lang="sv-SE" dirty="0"/>
              <a:t>-Samhällsvägledning</a:t>
            </a:r>
          </a:p>
          <a:p>
            <a:r>
              <a:rPr lang="sv-SE" dirty="0"/>
              <a:t>-Stöd till ett självständigt liv</a:t>
            </a:r>
          </a:p>
          <a:p>
            <a:r>
              <a:rPr lang="sv-SE" dirty="0"/>
              <a:t>-Se vägar till mål och drömmar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Väg in till annat samhällsstöd</a:t>
            </a:r>
          </a:p>
        </p:txBody>
      </p:sp>
    </p:spTree>
    <p:extLst>
      <p:ext uri="{BB962C8B-B14F-4D97-AF65-F5344CB8AC3E}">
        <p14:creationId xmlns:p14="http://schemas.microsoft.com/office/powerpoint/2010/main" val="196913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2286000" y="1052736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2800" b="1" dirty="0"/>
              <a:t>Metod: IPS</a:t>
            </a:r>
          </a:p>
          <a:p>
            <a:pPr algn="ctr"/>
            <a:endParaRPr lang="sv-SE" sz="28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dirty="0" err="1"/>
              <a:t>Individual</a:t>
            </a:r>
            <a:r>
              <a:rPr lang="sv-SE" dirty="0"/>
              <a:t> </a:t>
            </a:r>
            <a:r>
              <a:rPr lang="sv-SE" dirty="0" err="1"/>
              <a:t>placement</a:t>
            </a:r>
            <a:r>
              <a:rPr lang="sv-SE" dirty="0"/>
              <a:t> and support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dirty="0"/>
              <a:t>Evidensbaserad metod, rekommenderad av Socialstyrelsen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v-SE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dirty="0"/>
              <a:t>Finna, få och behålla ett arbete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362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15616" y="1556792"/>
            <a:ext cx="583264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800" b="1" dirty="0"/>
              <a:t>Princip: Alla som vill arbeta kan delta</a:t>
            </a:r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Ingen biståndsbedömning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Fånga motivationen hos unga</a:t>
            </a:r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Samverkan, flexibelt och uppsökande</a:t>
            </a:r>
          </a:p>
        </p:txBody>
      </p:sp>
    </p:spTree>
    <p:extLst>
      <p:ext uri="{BB962C8B-B14F-4D97-AF65-F5344CB8AC3E}">
        <p14:creationId xmlns:p14="http://schemas.microsoft.com/office/powerpoint/2010/main" val="302152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763688" y="580526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Alis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är latin och härstammar från ordspråket</a:t>
            </a:r>
            <a:endParaRPr lang="sv-SE" sz="12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’Alis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volat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</a:t>
            </a:r>
            <a:r>
              <a:rPr lang="sv-SE" sz="1200" i="1" dirty="0" err="1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propriis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’</a:t>
            </a:r>
            <a:r>
              <a:rPr lang="sv-SE" sz="1200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 som betyder ’</a:t>
            </a:r>
            <a:r>
              <a:rPr lang="sv-SE" sz="1200" i="1" dirty="0">
                <a:solidFill>
                  <a:srgbClr val="002060"/>
                </a:solidFill>
                <a:latin typeface="Book Antiqua"/>
                <a:ea typeface="Calibri"/>
                <a:cs typeface="Times New Roman"/>
              </a:rPr>
              <a:t>Hon flyger med egna vingar</a:t>
            </a:r>
            <a:r>
              <a:rPr lang="sv-SE" sz="1200" dirty="0">
                <a:ea typeface="Calibri"/>
                <a:cs typeface="Times New Roman"/>
              </a:rPr>
              <a:t>’</a:t>
            </a:r>
          </a:p>
        </p:txBody>
      </p:sp>
      <p:pic>
        <p:nvPicPr>
          <p:cNvPr id="5" name="Bildobjekt 4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72" y="405192"/>
            <a:ext cx="762000" cy="926465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56F0785-8CFA-4CE0-AC22-384A9E9E4244}"/>
              </a:ext>
            </a:extLst>
          </p:cNvPr>
          <p:cNvSpPr/>
          <p:nvPr/>
        </p:nvSpPr>
        <p:spPr>
          <a:xfrm>
            <a:off x="1151620" y="1331657"/>
            <a:ext cx="6156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Princip: Målet är ett konkurrensutsatt arbete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Arbete på ordinarie arbetsmarknad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Anpassar på plats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Kräver inte heltid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Arbetsförmedlingens stöd vid behov </a:t>
            </a:r>
          </a:p>
        </p:txBody>
      </p:sp>
    </p:spTree>
    <p:extLst>
      <p:ext uri="{BB962C8B-B14F-4D97-AF65-F5344CB8AC3E}">
        <p14:creationId xmlns:p14="http://schemas.microsoft.com/office/powerpoint/2010/main" val="166801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Bildspel på skärmen (4:3)</PresentationFormat>
  <Paragraphs>413</Paragraphs>
  <Slides>23</Slides>
  <Notes>23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8" baseType="lpstr">
      <vt:lpstr>Arial</vt:lpstr>
      <vt:lpstr>Book Antiqua</vt:lpstr>
      <vt:lpstr>Calibri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SÖDERTÄLJE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Karlberg Karin (Sk)</dc:creator>
  <cp:lastModifiedBy>Annika Sagström</cp:lastModifiedBy>
  <cp:revision>168</cp:revision>
  <dcterms:created xsi:type="dcterms:W3CDTF">2018-04-26T12:36:57Z</dcterms:created>
  <dcterms:modified xsi:type="dcterms:W3CDTF">2023-04-04T07:48:24Z</dcterms:modified>
</cp:coreProperties>
</file>