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00" r:id="rId2"/>
    <p:sldMasterId id="2147483719" r:id="rId3"/>
  </p:sldMasterIdLst>
  <p:notesMasterIdLst>
    <p:notesMasterId r:id="rId29"/>
  </p:notesMasterIdLst>
  <p:handoutMasterIdLst>
    <p:handoutMasterId r:id="rId30"/>
  </p:handoutMasterIdLst>
  <p:sldIdLst>
    <p:sldId id="287" r:id="rId4"/>
    <p:sldId id="301" r:id="rId5"/>
    <p:sldId id="295" r:id="rId6"/>
    <p:sldId id="302" r:id="rId7"/>
    <p:sldId id="297" r:id="rId8"/>
    <p:sldId id="292" r:id="rId9"/>
    <p:sldId id="1448943549" r:id="rId10"/>
    <p:sldId id="1448943548" r:id="rId11"/>
    <p:sldId id="286" r:id="rId12"/>
    <p:sldId id="1448943547" r:id="rId13"/>
    <p:sldId id="1448943546" r:id="rId14"/>
    <p:sldId id="1448943555" r:id="rId15"/>
    <p:sldId id="290" r:id="rId16"/>
    <p:sldId id="1448943553" r:id="rId17"/>
    <p:sldId id="289" r:id="rId18"/>
    <p:sldId id="1448943550" r:id="rId19"/>
    <p:sldId id="303" r:id="rId20"/>
    <p:sldId id="1448943552" r:id="rId21"/>
    <p:sldId id="1448943551" r:id="rId22"/>
    <p:sldId id="293" r:id="rId23"/>
    <p:sldId id="299" r:id="rId24"/>
    <p:sldId id="298" r:id="rId25"/>
    <p:sldId id="300" r:id="rId26"/>
    <p:sldId id="1448943557" r:id="rId27"/>
    <p:sldId id="1448943554" r:id="rId28"/>
  </p:sldIdLst>
  <p:sldSz cx="9144000" cy="5143500" type="screen16x9"/>
  <p:notesSz cx="6797675" cy="9926638"/>
  <p:custDataLst>
    <p:tags r:id="rId31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D8"/>
    <a:srgbClr val="A5CB5A"/>
    <a:srgbClr val="95C23D"/>
    <a:srgbClr val="00005A"/>
    <a:srgbClr val="DA5187"/>
    <a:srgbClr val="D43372"/>
    <a:srgbClr val="BAD781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3792" autoAdjust="0"/>
  </p:normalViewPr>
  <p:slideViewPr>
    <p:cSldViewPr snapToGrid="0">
      <p:cViewPr>
        <p:scale>
          <a:sx n="100" d="100"/>
          <a:sy n="100" d="100"/>
        </p:scale>
        <p:origin x="132" y="52"/>
      </p:cViewPr>
      <p:guideLst>
        <p:guide orient="horz" pos="1711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sochjobbcenter.uppsala.se/ga-en-utbildning/Yrkesutbildningar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94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30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99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b="0" i="0" kern="1200" dirty="0">
              <a:solidFill>
                <a:srgbClr val="040C28"/>
              </a:solidFill>
              <a:effectLst/>
              <a:latin typeface="Google Sans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98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829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11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18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  <a:defRPr/>
            </a:pP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23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54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70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13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40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695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0" dirty="0"/>
              <a:t>Studiebesök</a:t>
            </a:r>
          </a:p>
          <a:p>
            <a:r>
              <a:rPr lang="sv-SE" sz="1000" b="0" dirty="0"/>
              <a:t>https://rb.gy/ouldk</a:t>
            </a:r>
          </a:p>
          <a:p>
            <a:endParaRPr lang="sv-SE" sz="10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27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Yrkesutbildningar (uppsala.se)</a:t>
            </a:r>
            <a:r>
              <a:rPr lang="sv-S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000" dirty="0">
                <a:hlinkClick r:id="rId3"/>
              </a:rPr>
              <a:t>Yrkesutbildningar (uppsala.se)</a:t>
            </a:r>
            <a:endParaRPr lang="sv-SE" sz="10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000" dirty="0"/>
              <a:t> </a:t>
            </a:r>
            <a:r>
              <a:rPr lang="sv-SE" sz="1000" dirty="0">
                <a:hlinkClick r:id="rId3"/>
              </a:rPr>
              <a:t>Yrkesutbildningar (uppsala.se)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418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219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411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41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67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99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0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7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091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3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b="0" i="0" kern="1200" dirty="0">
              <a:solidFill>
                <a:srgbClr val="333333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07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164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5417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84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81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60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762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148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>
            <a:lvl1pPr>
              <a:buClr>
                <a:srgbClr val="95C23D"/>
              </a:buClr>
              <a:defRPr/>
            </a:lvl1pPr>
            <a:lvl2pPr>
              <a:buClr>
                <a:srgbClr val="95C23D"/>
              </a:buClr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334794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3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75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2024-01-23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7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6004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2024-01-23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8535617D-9B94-4F6D-9220-2325D3DFE4F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torbacka@arbetsformedlingen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ArbetsformedlingenUppsalaLan/" TargetMode="Externa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331C290-1AF2-CC40-A514-B0F588733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b="11450"/>
          <a:stretch/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Arbetsmarknadsläget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/>
              <a:t>Uppsala län 2024</a:t>
            </a:r>
          </a:p>
        </p:txBody>
      </p:sp>
    </p:spTree>
    <p:extLst>
      <p:ext uri="{BB962C8B-B14F-4D97-AF65-F5344CB8AC3E}">
        <p14:creationId xmlns:p14="http://schemas.microsoft.com/office/powerpoint/2010/main" val="312266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2A9AA81B-3235-4CB1-B68C-1C417A53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51" y="821617"/>
            <a:ext cx="2778161" cy="3370053"/>
          </a:xfrm>
          <a:prstGeom prst="rect">
            <a:avLst/>
          </a:prstGeom>
        </p:spPr>
      </p:pic>
      <p:grpSp>
        <p:nvGrpSpPr>
          <p:cNvPr id="30" name="Grupp 29">
            <a:extLst>
              <a:ext uri="{FF2B5EF4-FFF2-40B4-BE49-F238E27FC236}">
                <a16:creationId xmlns:a16="http://schemas.microsoft.com/office/drawing/2014/main" id="{34013CE0-934F-42EE-840D-9FCBD7A68E9C}"/>
              </a:ext>
            </a:extLst>
          </p:cNvPr>
          <p:cNvGrpSpPr/>
          <p:nvPr/>
        </p:nvGrpSpPr>
        <p:grpSpPr>
          <a:xfrm>
            <a:off x="560255" y="835177"/>
            <a:ext cx="1970460" cy="1600438"/>
            <a:chOff x="159657" y="738940"/>
            <a:chExt cx="1970460" cy="1600438"/>
          </a:xfrm>
          <a:noFill/>
        </p:grpSpPr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B000D120-B356-4040-A634-823A1A450F0B}"/>
                </a:ext>
              </a:extLst>
            </p:cNvPr>
            <p:cNvSpPr txBox="1"/>
            <p:nvPr/>
          </p:nvSpPr>
          <p:spPr>
            <a:xfrm>
              <a:off x="173812" y="738940"/>
              <a:ext cx="684803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HEBY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br>
                <a:rPr lang="sv-SE" sz="1400" dirty="0"/>
              </a:br>
              <a:br>
                <a:rPr lang="sv-SE" sz="1400" dirty="0"/>
              </a:br>
              <a:endParaRPr lang="sv-SE" sz="1400" b="1" dirty="0"/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34DFD02D-B412-46F7-971E-2634C80D1B7F}"/>
                </a:ext>
              </a:extLst>
            </p:cNvPr>
            <p:cNvSpPr txBox="1"/>
            <p:nvPr/>
          </p:nvSpPr>
          <p:spPr>
            <a:xfrm>
              <a:off x="159657" y="988514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Handel</a:t>
              </a:r>
              <a:br>
                <a:rPr lang="sv-SE" sz="1400" dirty="0"/>
              </a:br>
              <a:r>
                <a:rPr lang="sv-SE" sz="1400" dirty="0"/>
                <a:t>Vård &amp; omsorg</a:t>
              </a:r>
            </a:p>
            <a:p>
              <a:r>
                <a:rPr lang="sv-SE" sz="1400" dirty="0"/>
                <a:t>Bygg </a:t>
              </a:r>
            </a:p>
            <a:p>
              <a:r>
                <a:rPr lang="sv-SE" sz="1400" dirty="0"/>
                <a:t>Utbildning</a:t>
              </a:r>
              <a:br>
                <a:rPr lang="sv-SE" sz="1400" dirty="0"/>
              </a:br>
              <a:r>
                <a:rPr lang="sv-SE" sz="1400" dirty="0"/>
                <a:t>Tillverkning/Utvinning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930658C-10F7-4D95-B87D-299C5D46C2AF}"/>
              </a:ext>
            </a:extLst>
          </p:cNvPr>
          <p:cNvGrpSpPr/>
          <p:nvPr/>
        </p:nvGrpSpPr>
        <p:grpSpPr>
          <a:xfrm>
            <a:off x="2378736" y="87229"/>
            <a:ext cx="1970460" cy="1600438"/>
            <a:chOff x="2143595" y="139482"/>
            <a:chExt cx="1970460" cy="1600438"/>
          </a:xfrm>
          <a:noFill/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08E50713-9F80-4DB5-8ED2-F0D32634D8BA}"/>
                </a:ext>
              </a:extLst>
            </p:cNvPr>
            <p:cNvSpPr txBox="1"/>
            <p:nvPr/>
          </p:nvSpPr>
          <p:spPr>
            <a:xfrm>
              <a:off x="2143595" y="139482"/>
              <a:ext cx="1399229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ÄLVKARLEBY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DD56CE97-2ED9-43AB-8E0F-B53F89590F05}"/>
                </a:ext>
              </a:extLst>
            </p:cNvPr>
            <p:cNvSpPr txBox="1"/>
            <p:nvPr/>
          </p:nvSpPr>
          <p:spPr>
            <a:xfrm>
              <a:off x="2143595" y="398826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Tillverkning/Utvinning</a:t>
              </a:r>
              <a:br>
                <a:rPr lang="sv-SE" sz="1400" dirty="0"/>
              </a:br>
              <a:r>
                <a:rPr lang="sv-SE" sz="1400" dirty="0"/>
                <a:t>Vård &amp; omsorg</a:t>
              </a:r>
            </a:p>
            <a:p>
              <a:r>
                <a:rPr lang="sv-SE" sz="1400" dirty="0"/>
                <a:t>Utbildning</a:t>
              </a:r>
            </a:p>
            <a:p>
              <a:r>
                <a:rPr lang="sv-SE" sz="1400" dirty="0"/>
                <a:t>Bygg </a:t>
              </a:r>
            </a:p>
            <a:p>
              <a:r>
                <a:rPr lang="sv-SE" sz="1400" dirty="0"/>
                <a:t>Företagstjänster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3A4B183-71F7-4BBF-BCB1-D9C1C64E89B1}"/>
              </a:ext>
            </a:extLst>
          </p:cNvPr>
          <p:cNvGrpSpPr/>
          <p:nvPr/>
        </p:nvGrpSpPr>
        <p:grpSpPr>
          <a:xfrm>
            <a:off x="2378736" y="3525306"/>
            <a:ext cx="1970460" cy="1600438"/>
            <a:chOff x="2143595" y="3499181"/>
            <a:chExt cx="1970460" cy="1600438"/>
          </a:xfrm>
          <a:noFill/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B8C36DF-B351-4AE7-8115-A00932D2130C}"/>
                </a:ext>
              </a:extLst>
            </p:cNvPr>
            <p:cNvSpPr txBox="1"/>
            <p:nvPr/>
          </p:nvSpPr>
          <p:spPr>
            <a:xfrm>
              <a:off x="2143595" y="3499181"/>
              <a:ext cx="713657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HÅBO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90853CA2-C7DF-49A1-9EEA-43F2D2C5C212}"/>
                </a:ext>
              </a:extLst>
            </p:cNvPr>
            <p:cNvSpPr txBox="1"/>
            <p:nvPr/>
          </p:nvSpPr>
          <p:spPr>
            <a:xfrm>
              <a:off x="2143595" y="3766397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Utbildning</a:t>
              </a:r>
            </a:p>
            <a:p>
              <a:r>
                <a:rPr lang="sv-SE" sz="1400" dirty="0"/>
                <a:t>Bygg </a:t>
              </a:r>
            </a:p>
            <a:p>
              <a:r>
                <a:rPr lang="sv-SE" sz="1400" dirty="0"/>
                <a:t>Vård &amp; omsorg</a:t>
              </a:r>
              <a:br>
                <a:rPr lang="sv-SE" sz="1400" dirty="0"/>
              </a:br>
              <a:r>
                <a:rPr lang="sv-SE" sz="1400" dirty="0"/>
                <a:t>Handel</a:t>
              </a:r>
              <a:br>
                <a:rPr lang="sv-SE" sz="1400" dirty="0"/>
              </a:br>
              <a:r>
                <a:rPr lang="sv-SE" sz="1400" dirty="0"/>
                <a:t>Företagstjänster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2629FFD3-60E5-426A-B1B0-250A5CB3FF75}"/>
              </a:ext>
            </a:extLst>
          </p:cNvPr>
          <p:cNvGrpSpPr/>
          <p:nvPr/>
        </p:nvGrpSpPr>
        <p:grpSpPr>
          <a:xfrm>
            <a:off x="560255" y="2671466"/>
            <a:ext cx="1970460" cy="1428458"/>
            <a:chOff x="159657" y="2445652"/>
            <a:chExt cx="1970460" cy="1428458"/>
          </a:xfrm>
          <a:noFill/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14F3C2A-4375-418E-AADF-ECEA3234904D}"/>
                </a:ext>
              </a:extLst>
            </p:cNvPr>
            <p:cNvSpPr txBox="1"/>
            <p:nvPr/>
          </p:nvSpPr>
          <p:spPr>
            <a:xfrm>
              <a:off x="173812" y="2445652"/>
              <a:ext cx="114326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ENKÖPING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E9FC0B5-3715-4E22-84FA-85A13E7711DD}"/>
                </a:ext>
              </a:extLst>
            </p:cNvPr>
            <p:cNvSpPr txBox="1"/>
            <p:nvPr/>
          </p:nvSpPr>
          <p:spPr>
            <a:xfrm>
              <a:off x="159657" y="2704559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Vård &amp; Omsorg</a:t>
              </a:r>
            </a:p>
            <a:p>
              <a:r>
                <a:rPr lang="sv-SE" sz="1400" dirty="0"/>
                <a:t>Handel</a:t>
              </a:r>
            </a:p>
            <a:p>
              <a:r>
                <a:rPr lang="sv-SE" sz="1400" dirty="0"/>
                <a:t>Bygg</a:t>
              </a:r>
            </a:p>
            <a:p>
              <a:r>
                <a:rPr lang="sv-SE" sz="1400" dirty="0"/>
                <a:t>Försvar</a:t>
              </a:r>
            </a:p>
            <a:p>
              <a:r>
                <a:rPr lang="sv-SE" sz="1400" dirty="0"/>
                <a:t>Utbildning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3C17994E-BE9E-4FAA-8286-0C9B45E22941}"/>
              </a:ext>
            </a:extLst>
          </p:cNvPr>
          <p:cNvGrpSpPr/>
          <p:nvPr/>
        </p:nvGrpSpPr>
        <p:grpSpPr>
          <a:xfrm>
            <a:off x="5441194" y="3553384"/>
            <a:ext cx="1970460" cy="1600438"/>
            <a:chOff x="4988342" y="3527256"/>
            <a:chExt cx="1970460" cy="1600438"/>
          </a:xfrm>
          <a:noFill/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25439B4-47DF-4B16-99F1-68111448E52E}"/>
                </a:ext>
              </a:extLst>
            </p:cNvPr>
            <p:cNvSpPr txBox="1"/>
            <p:nvPr/>
          </p:nvSpPr>
          <p:spPr>
            <a:xfrm>
              <a:off x="4988342" y="3527256"/>
              <a:ext cx="960006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KNIVSTA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570B955-98D0-4703-83FB-8637AC4F2169}"/>
                </a:ext>
              </a:extLst>
            </p:cNvPr>
            <p:cNvSpPr txBox="1"/>
            <p:nvPr/>
          </p:nvSpPr>
          <p:spPr>
            <a:xfrm>
              <a:off x="4988342" y="3766397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Utbildning </a:t>
              </a:r>
            </a:p>
            <a:p>
              <a:r>
                <a:rPr lang="sv-SE" sz="1400" dirty="0"/>
                <a:t>Vård &amp; omsorg</a:t>
              </a:r>
              <a:br>
                <a:rPr lang="sv-SE" sz="1400" dirty="0"/>
              </a:br>
              <a:r>
                <a:rPr lang="sv-SE" sz="1400" dirty="0"/>
                <a:t>Handel</a:t>
              </a:r>
              <a:br>
                <a:rPr lang="sv-SE" sz="1400" dirty="0"/>
              </a:br>
              <a:r>
                <a:rPr lang="sv-SE" sz="1400" dirty="0"/>
                <a:t>Bygg</a:t>
              </a:r>
              <a:br>
                <a:rPr lang="sv-SE" sz="1400" dirty="0"/>
              </a:br>
              <a:r>
                <a:rPr lang="sv-SE" sz="1400" dirty="0"/>
                <a:t>Företagstjänster</a:t>
              </a: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55A94B1-C49E-45F7-B816-81FC140AC676}"/>
              </a:ext>
            </a:extLst>
          </p:cNvPr>
          <p:cNvGrpSpPr/>
          <p:nvPr/>
        </p:nvGrpSpPr>
        <p:grpSpPr>
          <a:xfrm>
            <a:off x="6971610" y="2665778"/>
            <a:ext cx="1970460" cy="1815882"/>
            <a:chOff x="6971610" y="2445652"/>
            <a:chExt cx="1970460" cy="1815881"/>
          </a:xfrm>
          <a:noFill/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18FD825-FA49-4DBD-8FDA-DF14CF9AEFDF}"/>
                </a:ext>
              </a:extLst>
            </p:cNvPr>
            <p:cNvSpPr txBox="1"/>
            <p:nvPr/>
          </p:nvSpPr>
          <p:spPr>
            <a:xfrm>
              <a:off x="6971610" y="2445652"/>
              <a:ext cx="1043876" cy="181588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UPPSALA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13055181-211E-408C-9B44-043472570120}"/>
                </a:ext>
              </a:extLst>
            </p:cNvPr>
            <p:cNvSpPr txBox="1"/>
            <p:nvPr/>
          </p:nvSpPr>
          <p:spPr>
            <a:xfrm>
              <a:off x="6971610" y="2702800"/>
              <a:ext cx="1970460" cy="1384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Vård &amp; Omsorg</a:t>
              </a:r>
            </a:p>
            <a:p>
              <a:r>
                <a:rPr lang="sv-SE" sz="1400" dirty="0"/>
                <a:t>Företagstjänster</a:t>
              </a:r>
              <a:br>
                <a:rPr lang="sv-SE" sz="1400" dirty="0"/>
              </a:br>
              <a:r>
                <a:rPr lang="sv-SE" sz="1400" dirty="0"/>
                <a:t>Utbildning</a:t>
              </a:r>
            </a:p>
            <a:p>
              <a:r>
                <a:rPr lang="sv-SE" sz="1400" dirty="0"/>
                <a:t>Handel</a:t>
              </a:r>
            </a:p>
            <a:p>
              <a:r>
                <a:rPr lang="sv-SE" sz="1400" dirty="0"/>
                <a:t>Offentlig </a:t>
              </a:r>
              <a:r>
                <a:rPr lang="sv-SE" sz="1400" dirty="0" err="1"/>
                <a:t>förvaltn</a:t>
              </a:r>
              <a:r>
                <a:rPr lang="sv-SE" sz="1400" dirty="0"/>
                <a:t>./ Försvar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F62E266-9BA5-4FE7-8F2D-1C11D14A6EF5}"/>
              </a:ext>
            </a:extLst>
          </p:cNvPr>
          <p:cNvGrpSpPr/>
          <p:nvPr/>
        </p:nvGrpSpPr>
        <p:grpSpPr>
          <a:xfrm>
            <a:off x="5441194" y="87229"/>
            <a:ext cx="1970460" cy="1600438"/>
            <a:chOff x="4988342" y="139482"/>
            <a:chExt cx="1970460" cy="1600438"/>
          </a:xfrm>
          <a:noFill/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451E4AC-BE14-4DEC-B7A4-0C7D31E3930E}"/>
                </a:ext>
              </a:extLst>
            </p:cNvPr>
            <p:cNvSpPr txBox="1"/>
            <p:nvPr/>
          </p:nvSpPr>
          <p:spPr>
            <a:xfrm>
              <a:off x="4988342" y="139482"/>
              <a:ext cx="713657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TIERP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1E9096E-6B4A-4D87-9DEC-91DF6F83F3C1}"/>
                </a:ext>
              </a:extLst>
            </p:cNvPr>
            <p:cNvSpPr txBox="1"/>
            <p:nvPr/>
          </p:nvSpPr>
          <p:spPr>
            <a:xfrm>
              <a:off x="4988342" y="390925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Tillverkning/Utvinning </a:t>
              </a:r>
            </a:p>
            <a:p>
              <a:r>
                <a:rPr lang="sv-SE" sz="1400" dirty="0"/>
                <a:t>Vård &amp; omsorg</a:t>
              </a:r>
              <a:br>
                <a:rPr lang="sv-SE" sz="1400" dirty="0"/>
              </a:br>
              <a:r>
                <a:rPr lang="sv-SE" sz="1400" dirty="0"/>
                <a:t>Utbildning</a:t>
              </a:r>
              <a:br>
                <a:rPr lang="sv-SE" sz="1400" dirty="0"/>
              </a:br>
              <a:r>
                <a:rPr lang="sv-SE" sz="1400" dirty="0"/>
                <a:t>Bygg</a:t>
              </a:r>
              <a:br>
                <a:rPr lang="sv-SE" sz="1400" dirty="0"/>
              </a:br>
              <a:r>
                <a:rPr lang="sv-SE" sz="1400" dirty="0"/>
                <a:t>Handel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87924F83-49D8-494A-A397-D74CF625FEDE}"/>
              </a:ext>
            </a:extLst>
          </p:cNvPr>
          <p:cNvGrpSpPr/>
          <p:nvPr/>
        </p:nvGrpSpPr>
        <p:grpSpPr>
          <a:xfrm>
            <a:off x="6971610" y="966795"/>
            <a:ext cx="1970460" cy="1600438"/>
            <a:chOff x="6971610" y="738940"/>
            <a:chExt cx="1970460" cy="1600438"/>
          </a:xfrm>
          <a:noFill/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F0E05DDC-A713-439D-868D-A940B04BCE39}"/>
                </a:ext>
              </a:extLst>
            </p:cNvPr>
            <p:cNvSpPr txBox="1"/>
            <p:nvPr/>
          </p:nvSpPr>
          <p:spPr>
            <a:xfrm>
              <a:off x="6971610" y="738940"/>
              <a:ext cx="1370888" cy="16004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ÖSTHAMMAR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59B21CC9-FA46-41BB-A1E7-9550F9BE05FD}"/>
                </a:ext>
              </a:extLst>
            </p:cNvPr>
            <p:cNvSpPr txBox="1"/>
            <p:nvPr/>
          </p:nvSpPr>
          <p:spPr>
            <a:xfrm>
              <a:off x="6971610" y="1004627"/>
              <a:ext cx="1970460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Tillverkning/Utvinning </a:t>
              </a:r>
            </a:p>
            <a:p>
              <a:r>
                <a:rPr lang="sv-SE" sz="1400" dirty="0"/>
                <a:t>Vård &amp; omsorg</a:t>
              </a:r>
              <a:br>
                <a:rPr lang="sv-SE" sz="1400" dirty="0"/>
              </a:br>
              <a:r>
                <a:rPr lang="sv-SE" sz="1400" dirty="0"/>
                <a:t>Energiförsörjning</a:t>
              </a:r>
              <a:br>
                <a:rPr lang="sv-SE" sz="1400" dirty="0"/>
              </a:br>
              <a:r>
                <a:rPr lang="sv-SE" sz="1400" dirty="0"/>
                <a:t>Utbildning</a:t>
              </a:r>
              <a:br>
                <a:rPr lang="sv-SE" sz="1400" dirty="0"/>
              </a:br>
              <a:r>
                <a:rPr lang="sv-SE" sz="1400" dirty="0"/>
                <a:t>Bygg</a:t>
              </a:r>
            </a:p>
          </p:txBody>
        </p: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31476C87-DE4D-49B7-A54A-A8A16BC2CD13}"/>
              </a:ext>
            </a:extLst>
          </p:cNvPr>
          <p:cNvSpPr txBox="1"/>
          <p:nvPr/>
        </p:nvSpPr>
        <p:spPr>
          <a:xfrm>
            <a:off x="157656" y="4912669"/>
            <a:ext cx="2358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 Företagarfakta 2022, Företagarna.se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96655DF-6624-4B65-BDEB-D1219D25F9BD}"/>
              </a:ext>
            </a:extLst>
          </p:cNvPr>
          <p:cNvSpPr txBox="1"/>
          <p:nvPr/>
        </p:nvSpPr>
        <p:spPr>
          <a:xfrm>
            <a:off x="81793" y="151002"/>
            <a:ext cx="1515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 dirty="0">
                <a:solidFill>
                  <a:srgbClr val="92D050"/>
                </a:solidFill>
              </a:rPr>
              <a:t>Topp fem branscher </a:t>
            </a:r>
          </a:p>
          <a:p>
            <a:r>
              <a:rPr lang="sv-SE" sz="1050" b="1" dirty="0">
                <a:solidFill>
                  <a:srgbClr val="92D050"/>
                </a:solidFill>
              </a:rPr>
              <a:t>i kommunerna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5690AF6-32A0-4C37-B744-A49A714615F9}"/>
              </a:ext>
            </a:extLst>
          </p:cNvPr>
          <p:cNvSpPr txBox="1"/>
          <p:nvPr/>
        </p:nvSpPr>
        <p:spPr>
          <a:xfrm>
            <a:off x="1" y="2255983"/>
            <a:ext cx="3208282" cy="415498"/>
          </a:xfrm>
          <a:prstGeom prst="rect">
            <a:avLst/>
          </a:prstGeom>
          <a:solidFill>
            <a:schemeClr val="bg1"/>
          </a:solidFill>
          <a:ln>
            <a:solidFill>
              <a:srgbClr val="60A234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Branscher </a:t>
            </a:r>
          </a:p>
        </p:txBody>
      </p:sp>
    </p:spTree>
    <p:extLst>
      <p:ext uri="{BB962C8B-B14F-4D97-AF65-F5344CB8AC3E}">
        <p14:creationId xmlns:p14="http://schemas.microsoft.com/office/powerpoint/2010/main" val="296975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21372-0D71-4A37-9BD5-78782CDD3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24" y="821617"/>
            <a:ext cx="2778161" cy="337005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4F3C2A-4375-418E-AADF-ECEA3234904D}"/>
              </a:ext>
            </a:extLst>
          </p:cNvPr>
          <p:cNvSpPr txBox="1"/>
          <p:nvPr/>
        </p:nvSpPr>
        <p:spPr>
          <a:xfrm>
            <a:off x="377915" y="2757268"/>
            <a:ext cx="14285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ENKÖPING</a:t>
            </a:r>
            <a:br>
              <a:rPr lang="sv-SE" sz="1400" dirty="0"/>
            </a:br>
            <a:r>
              <a:rPr lang="sv-SE" sz="1400" dirty="0"/>
              <a:t>Lagerpersonal </a:t>
            </a:r>
            <a:br>
              <a:rPr lang="sv-SE" sz="1400" dirty="0"/>
            </a:br>
            <a:r>
              <a:rPr lang="sv-SE" sz="1400" dirty="0"/>
              <a:t>Butikspersonal</a:t>
            </a:r>
          </a:p>
          <a:p>
            <a:r>
              <a:rPr lang="sv-SE" sz="1400" dirty="0"/>
              <a:t>Hantverksyrken</a:t>
            </a:r>
          </a:p>
          <a:p>
            <a:r>
              <a:rPr lang="sv-SE" sz="1400" dirty="0"/>
              <a:t>Yrkesförare</a:t>
            </a:r>
          </a:p>
          <a:p>
            <a:r>
              <a:rPr lang="sv-SE" sz="1400" dirty="0"/>
              <a:t>Säljare</a:t>
            </a:r>
            <a:br>
              <a:rPr lang="sv-SE" sz="1400" dirty="0"/>
            </a:br>
            <a:endParaRPr lang="sv-SE" sz="1400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B8C36DF-B351-4AE7-8115-A00932D2130C}"/>
              </a:ext>
            </a:extLst>
          </p:cNvPr>
          <p:cNvSpPr txBox="1"/>
          <p:nvPr/>
        </p:nvSpPr>
        <p:spPr>
          <a:xfrm>
            <a:off x="2145012" y="3575344"/>
            <a:ext cx="1487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HÅBO</a:t>
            </a:r>
            <a:br>
              <a:rPr lang="sv-SE" sz="1400" dirty="0"/>
            </a:br>
            <a:r>
              <a:rPr lang="sv-SE" sz="1400" dirty="0"/>
              <a:t>Hantverksyrken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Yrkesförare</a:t>
            </a:r>
          </a:p>
          <a:p>
            <a:r>
              <a:rPr lang="sv-SE" sz="1400" dirty="0"/>
              <a:t>Säljare</a:t>
            </a:r>
            <a:br>
              <a:rPr lang="sv-SE" sz="1400" dirty="0"/>
            </a:br>
            <a:r>
              <a:rPr lang="sv-SE" sz="1400" dirty="0"/>
              <a:t>Kontorspersonal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25439B4-47DF-4B16-99F1-68111448E52E}"/>
              </a:ext>
            </a:extLst>
          </p:cNvPr>
          <p:cNvSpPr txBox="1"/>
          <p:nvPr/>
        </p:nvSpPr>
        <p:spPr>
          <a:xfrm>
            <a:off x="4677264" y="3575344"/>
            <a:ext cx="1946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KNIVSTA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Hantverksyrken</a:t>
            </a:r>
          </a:p>
          <a:p>
            <a:r>
              <a:rPr lang="sv-SE" sz="1400" dirty="0"/>
              <a:t>Personliga assistenter</a:t>
            </a:r>
          </a:p>
          <a:p>
            <a:r>
              <a:rPr lang="sv-SE" sz="1400" dirty="0"/>
              <a:t>Kontorspersonal</a:t>
            </a:r>
          </a:p>
          <a:p>
            <a:r>
              <a:rPr lang="sv-SE" sz="1400" dirty="0"/>
              <a:t>Säljare</a:t>
            </a:r>
            <a:endParaRPr lang="sv-SE" sz="1400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18FD825-FA49-4DBD-8FDA-DF14CF9AEFDF}"/>
              </a:ext>
            </a:extLst>
          </p:cNvPr>
          <p:cNvSpPr txBox="1"/>
          <p:nvPr/>
        </p:nvSpPr>
        <p:spPr>
          <a:xfrm>
            <a:off x="6623631" y="2757268"/>
            <a:ext cx="1946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UPPSALA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Civilingenjör</a:t>
            </a:r>
            <a:br>
              <a:rPr lang="sv-SE" sz="1400" dirty="0"/>
            </a:br>
            <a:r>
              <a:rPr lang="sv-SE" sz="1400" dirty="0"/>
              <a:t>Personliga assistenter</a:t>
            </a:r>
            <a:br>
              <a:rPr lang="sv-SE" sz="1400" dirty="0"/>
            </a:br>
            <a:r>
              <a:rPr lang="sv-SE" sz="1400" dirty="0"/>
              <a:t>Hantverksyrken</a:t>
            </a:r>
          </a:p>
          <a:p>
            <a:r>
              <a:rPr lang="sv-SE" sz="1400" dirty="0"/>
              <a:t>Kontorspersonal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0E05DDC-A713-439D-868D-A940B04BCE39}"/>
              </a:ext>
            </a:extLst>
          </p:cNvPr>
          <p:cNvSpPr txBox="1"/>
          <p:nvPr/>
        </p:nvSpPr>
        <p:spPr>
          <a:xfrm>
            <a:off x="6623631" y="873271"/>
            <a:ext cx="2502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ÖSTHAMMAR</a:t>
            </a:r>
            <a:br>
              <a:rPr lang="sv-SE" sz="1400" dirty="0"/>
            </a:br>
            <a:r>
              <a:rPr lang="sv-SE" sz="1400" dirty="0"/>
              <a:t>Process- &amp; Maskinoperatörer</a:t>
            </a:r>
            <a:br>
              <a:rPr lang="sv-SE" sz="1400" dirty="0"/>
            </a:br>
            <a:r>
              <a:rPr lang="sv-SE" sz="1400" dirty="0"/>
              <a:t>Smeder &amp; verktygsmakare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Ingenjörer &amp; tekniker</a:t>
            </a:r>
            <a:br>
              <a:rPr lang="sv-SE" sz="1400" dirty="0"/>
            </a:br>
            <a:r>
              <a:rPr lang="sv-SE" sz="1400" dirty="0"/>
              <a:t>Hantverksyrken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451E4AC-BE14-4DEC-B7A4-0C7D31E3930E}"/>
              </a:ext>
            </a:extLst>
          </p:cNvPr>
          <p:cNvSpPr txBox="1"/>
          <p:nvPr/>
        </p:nvSpPr>
        <p:spPr>
          <a:xfrm>
            <a:off x="4677264" y="65313"/>
            <a:ext cx="22942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TIERP</a:t>
            </a:r>
            <a:br>
              <a:rPr lang="sv-SE" sz="1400" dirty="0"/>
            </a:br>
            <a:r>
              <a:rPr lang="sv-SE" sz="1400" dirty="0"/>
              <a:t>Montörer</a:t>
            </a:r>
            <a:br>
              <a:rPr lang="sv-SE" sz="1400" dirty="0"/>
            </a:br>
            <a:r>
              <a:rPr lang="sv-SE" sz="1400" dirty="0"/>
              <a:t>Smeder &amp; verktygsmakare</a:t>
            </a:r>
            <a:br>
              <a:rPr lang="sv-SE" sz="1400" dirty="0"/>
            </a:br>
            <a:r>
              <a:rPr lang="sv-SE" sz="1400" dirty="0"/>
              <a:t>Yrkesförare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Hantverksyrken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8E50713-9F80-4DB5-8ED2-F0D32634D8BA}"/>
              </a:ext>
            </a:extLst>
          </p:cNvPr>
          <p:cNvSpPr txBox="1"/>
          <p:nvPr/>
        </p:nvSpPr>
        <p:spPr>
          <a:xfrm>
            <a:off x="2145012" y="65313"/>
            <a:ext cx="172835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ÄLVKARLEBY</a:t>
            </a:r>
            <a:br>
              <a:rPr lang="sv-SE" sz="1400" dirty="0"/>
            </a:br>
            <a:r>
              <a:rPr lang="sv-SE" sz="1400" dirty="0"/>
              <a:t>Processoperatörer</a:t>
            </a:r>
            <a:br>
              <a:rPr lang="sv-SE" sz="1400" dirty="0"/>
            </a:br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Hantverksyrken</a:t>
            </a:r>
          </a:p>
          <a:p>
            <a:r>
              <a:rPr lang="sv-SE" sz="1400" dirty="0"/>
              <a:t>Svets &amp; plåtslagare</a:t>
            </a:r>
          </a:p>
          <a:p>
            <a:r>
              <a:rPr lang="sv-SE" sz="1400" dirty="0"/>
              <a:t>Tak, golv &amp; VVS</a:t>
            </a:r>
          </a:p>
          <a:p>
            <a:endParaRPr lang="sv-SE" sz="1400" b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000D120-B356-4040-A634-823A1A450F0B}"/>
              </a:ext>
            </a:extLst>
          </p:cNvPr>
          <p:cNvSpPr txBox="1"/>
          <p:nvPr/>
        </p:nvSpPr>
        <p:spPr>
          <a:xfrm>
            <a:off x="377916" y="873271"/>
            <a:ext cx="19463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262673"/>
                </a:solidFill>
              </a:rPr>
              <a:t>HEBY</a:t>
            </a:r>
            <a:br>
              <a:rPr lang="sv-SE" sz="1400" dirty="0"/>
            </a:br>
            <a:r>
              <a:rPr lang="sv-SE" sz="1400" dirty="0"/>
              <a:t>Lagerpersonal</a:t>
            </a:r>
            <a:br>
              <a:rPr lang="sv-SE" sz="1400" dirty="0"/>
            </a:br>
            <a:r>
              <a:rPr lang="sv-SE" sz="1400" dirty="0"/>
              <a:t>Hantverksyrken</a:t>
            </a:r>
          </a:p>
          <a:p>
            <a:r>
              <a:rPr lang="sv-SE" sz="1400" dirty="0"/>
              <a:t>Butikspersonal</a:t>
            </a:r>
            <a:br>
              <a:rPr lang="sv-SE" sz="1400" dirty="0"/>
            </a:br>
            <a:r>
              <a:rPr lang="sv-SE" sz="1400" dirty="0"/>
              <a:t>Personliga assistenter</a:t>
            </a:r>
          </a:p>
          <a:p>
            <a:r>
              <a:rPr lang="sv-SE" sz="1400" dirty="0"/>
              <a:t>Yrkesförare</a:t>
            </a:r>
            <a:br>
              <a:rPr lang="sv-SE" sz="1400" dirty="0"/>
            </a:br>
            <a:endParaRPr lang="sv-SE" sz="1400" b="1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7E50CF-86AD-4FCD-82FB-0334A5AAA685}"/>
              </a:ext>
            </a:extLst>
          </p:cNvPr>
          <p:cNvSpPr txBox="1"/>
          <p:nvPr/>
        </p:nvSpPr>
        <p:spPr>
          <a:xfrm>
            <a:off x="149774" y="4912669"/>
            <a:ext cx="2358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 Företagarfakta 2022, Företagarna.se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D9B2866-A7B3-40F2-9D69-865510D22016}"/>
              </a:ext>
            </a:extLst>
          </p:cNvPr>
          <p:cNvSpPr txBox="1"/>
          <p:nvPr/>
        </p:nvSpPr>
        <p:spPr>
          <a:xfrm>
            <a:off x="81793" y="151002"/>
            <a:ext cx="18614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 dirty="0">
                <a:solidFill>
                  <a:srgbClr val="92D050"/>
                </a:solidFill>
              </a:rPr>
              <a:t>Topp fem yrkesroller </a:t>
            </a:r>
          </a:p>
          <a:p>
            <a:r>
              <a:rPr lang="sv-SE" sz="1050" b="1" dirty="0">
                <a:solidFill>
                  <a:srgbClr val="92D050"/>
                </a:solidFill>
              </a:rPr>
              <a:t>bland privata arbetsgivare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85449B6-9125-4569-9225-2EF2A1F4D8D5}"/>
              </a:ext>
            </a:extLst>
          </p:cNvPr>
          <p:cNvSpPr txBox="1"/>
          <p:nvPr/>
        </p:nvSpPr>
        <p:spPr>
          <a:xfrm>
            <a:off x="1" y="2255983"/>
            <a:ext cx="3176751" cy="415498"/>
          </a:xfrm>
          <a:prstGeom prst="rect">
            <a:avLst/>
          </a:prstGeom>
          <a:solidFill>
            <a:schemeClr val="bg1"/>
          </a:solidFill>
          <a:ln>
            <a:solidFill>
              <a:srgbClr val="60A234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Yrkesroller </a:t>
            </a:r>
          </a:p>
        </p:txBody>
      </p:sp>
    </p:spTree>
    <p:extLst>
      <p:ext uri="{BB962C8B-B14F-4D97-AF65-F5344CB8AC3E}">
        <p14:creationId xmlns:p14="http://schemas.microsoft.com/office/powerpoint/2010/main" val="335746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2A9AA81B-3235-4CB1-B68C-1C417A53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51" y="821617"/>
            <a:ext cx="2778161" cy="3370053"/>
          </a:xfrm>
          <a:prstGeom prst="rect">
            <a:avLst/>
          </a:prstGeom>
        </p:spPr>
      </p:pic>
      <p:grpSp>
        <p:nvGrpSpPr>
          <p:cNvPr id="34" name="Grupp 33">
            <a:extLst>
              <a:ext uri="{FF2B5EF4-FFF2-40B4-BE49-F238E27FC236}">
                <a16:creationId xmlns:a16="http://schemas.microsoft.com/office/drawing/2014/main" id="{2629FFD3-60E5-426A-B1B0-250A5CB3FF75}"/>
              </a:ext>
            </a:extLst>
          </p:cNvPr>
          <p:cNvGrpSpPr/>
          <p:nvPr/>
        </p:nvGrpSpPr>
        <p:grpSpPr>
          <a:xfrm>
            <a:off x="1155707" y="821617"/>
            <a:ext cx="2724762" cy="1384995"/>
            <a:chOff x="159657" y="2445652"/>
            <a:chExt cx="2282661" cy="1384995"/>
          </a:xfrm>
          <a:noFill/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14F3C2A-4375-418E-AADF-ECEA3234904D}"/>
                </a:ext>
              </a:extLst>
            </p:cNvPr>
            <p:cNvSpPr txBox="1"/>
            <p:nvPr/>
          </p:nvSpPr>
          <p:spPr>
            <a:xfrm>
              <a:off x="173812" y="2445652"/>
              <a:ext cx="2268506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HEBY ENKÖPING HÅBO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E9FC0B5-3715-4E22-84FA-85A13E7711DD}"/>
                </a:ext>
              </a:extLst>
            </p:cNvPr>
            <p:cNvSpPr txBox="1"/>
            <p:nvPr/>
          </p:nvSpPr>
          <p:spPr>
            <a:xfrm>
              <a:off x="159657" y="2704559"/>
              <a:ext cx="222366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Logistik centrum</a:t>
              </a:r>
            </a:p>
            <a:p>
              <a:r>
                <a:rPr lang="sv-SE" sz="1200" dirty="0"/>
                <a:t>Fler och fler attraheras av det centrala läget i Mälardalen</a:t>
              </a:r>
            </a:p>
            <a:p>
              <a:endParaRPr lang="sv-SE" sz="1400" dirty="0"/>
            </a:p>
            <a:p>
              <a:endParaRPr lang="sv-SE" sz="1400" dirty="0"/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3C17994E-BE9E-4FAA-8286-0C9B45E22941}"/>
              </a:ext>
            </a:extLst>
          </p:cNvPr>
          <p:cNvGrpSpPr/>
          <p:nvPr/>
        </p:nvGrpSpPr>
        <p:grpSpPr>
          <a:xfrm>
            <a:off x="1596951" y="2733295"/>
            <a:ext cx="2386939" cy="738664"/>
            <a:chOff x="4988342" y="3527256"/>
            <a:chExt cx="1970460" cy="1454500"/>
          </a:xfrm>
          <a:noFill/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25439B4-47DF-4B16-99F1-68111448E52E}"/>
                </a:ext>
              </a:extLst>
            </p:cNvPr>
            <p:cNvSpPr txBox="1"/>
            <p:nvPr/>
          </p:nvSpPr>
          <p:spPr>
            <a:xfrm>
              <a:off x="4988342" y="3527256"/>
              <a:ext cx="1934940" cy="145450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ENKÖPING UPPSALA</a:t>
              </a:r>
              <a:br>
                <a:rPr lang="sv-SE" sz="1400" dirty="0"/>
              </a:br>
              <a:r>
                <a:rPr lang="sv-SE" sz="1400" dirty="0"/>
                <a:t>Försvarsmakten ska växa</a:t>
              </a:r>
              <a:br>
                <a:rPr lang="sv-SE" sz="1400" dirty="0"/>
              </a:br>
              <a:r>
                <a:rPr lang="sv-SE" sz="1400" dirty="0"/>
                <a:t>Akademiska och Lasarettet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570B955-98D0-4703-83FB-8637AC4F2169}"/>
                </a:ext>
              </a:extLst>
            </p:cNvPr>
            <p:cNvSpPr txBox="1"/>
            <p:nvPr/>
          </p:nvSpPr>
          <p:spPr>
            <a:xfrm>
              <a:off x="4988342" y="3766397"/>
              <a:ext cx="1970460" cy="6060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sv-SE" sz="1400" dirty="0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55A94B1-C49E-45F7-B816-81FC140AC676}"/>
              </a:ext>
            </a:extLst>
          </p:cNvPr>
          <p:cNvGrpSpPr/>
          <p:nvPr/>
        </p:nvGrpSpPr>
        <p:grpSpPr>
          <a:xfrm>
            <a:off x="5655744" y="2282809"/>
            <a:ext cx="3330600" cy="2442362"/>
            <a:chOff x="6971610" y="2445652"/>
            <a:chExt cx="1970460" cy="2442361"/>
          </a:xfrm>
          <a:noFill/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18FD825-FA49-4DBD-8FDA-DF14CF9AEFDF}"/>
                </a:ext>
              </a:extLst>
            </p:cNvPr>
            <p:cNvSpPr txBox="1"/>
            <p:nvPr/>
          </p:nvSpPr>
          <p:spPr>
            <a:xfrm>
              <a:off x="6971610" y="2445652"/>
              <a:ext cx="617581" cy="13849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UPPSALA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13055181-211E-408C-9B44-043472570120}"/>
                </a:ext>
              </a:extLst>
            </p:cNvPr>
            <p:cNvSpPr txBox="1"/>
            <p:nvPr/>
          </p:nvSpPr>
          <p:spPr>
            <a:xfrm>
              <a:off x="6971610" y="2702800"/>
              <a:ext cx="1970460" cy="21852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 err="1"/>
                <a:t>Fyrspår</a:t>
              </a:r>
              <a:r>
                <a:rPr lang="sv-SE" sz="1400" dirty="0"/>
                <a:t> Uppsala </a:t>
              </a:r>
              <a:br>
                <a:rPr lang="sv-SE" sz="1400" dirty="0"/>
              </a:br>
              <a:r>
                <a:rPr lang="sv-SE" sz="1200" dirty="0"/>
                <a:t>Ostkustbanan ska byggas ut mellan Uppsala och länsgränsen mot Stockholm. Det ska bli smidigare att ta tåget, fler avgångar att välja på och säkrare ankomsttider.</a:t>
              </a:r>
              <a:br>
                <a:rPr lang="sv-SE" sz="1200" dirty="0"/>
              </a:br>
              <a:br>
                <a:rPr lang="sv-SE" sz="1200" dirty="0"/>
              </a:br>
              <a:r>
                <a:rPr lang="sv-SE" sz="1200" dirty="0"/>
                <a:t>Life Science </a:t>
              </a:r>
              <a:br>
                <a:rPr lang="sv-SE" sz="1200" dirty="0"/>
              </a:br>
              <a:r>
                <a:rPr lang="sv-SE" sz="1200" dirty="0"/>
                <a:t>Branscher som ingår i </a:t>
              </a:r>
              <a:r>
                <a:rPr lang="sv-SE" sz="1200" dirty="0" err="1"/>
                <a:t>life</a:t>
              </a:r>
              <a:r>
                <a:rPr lang="sv-SE" sz="1200" dirty="0"/>
                <a:t> science-begreppet är bland annat medicinteknik, läkemedel, livsmedel och jordbruk.</a:t>
              </a:r>
            </a:p>
            <a:p>
              <a:endParaRPr lang="sv-SE" sz="1400" dirty="0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F62E266-9BA5-4FE7-8F2D-1C11D14A6EF5}"/>
              </a:ext>
            </a:extLst>
          </p:cNvPr>
          <p:cNvGrpSpPr/>
          <p:nvPr/>
        </p:nvGrpSpPr>
        <p:grpSpPr>
          <a:xfrm>
            <a:off x="5263532" y="294934"/>
            <a:ext cx="3678538" cy="1667215"/>
            <a:chOff x="4988342" y="139482"/>
            <a:chExt cx="1970460" cy="1667215"/>
          </a:xfrm>
          <a:noFill/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451E4AC-BE14-4DEC-B7A4-0C7D31E3930E}"/>
                </a:ext>
              </a:extLst>
            </p:cNvPr>
            <p:cNvSpPr txBox="1"/>
            <p:nvPr/>
          </p:nvSpPr>
          <p:spPr>
            <a:xfrm>
              <a:off x="4988342" y="139482"/>
              <a:ext cx="1943344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>
                  <a:solidFill>
                    <a:srgbClr val="262673"/>
                  </a:solidFill>
                </a:rPr>
                <a:t>NORDUPPLAND nationellt tillväxtkluster</a:t>
              </a:r>
              <a:br>
                <a:rPr lang="sv-SE" sz="1400" dirty="0"/>
              </a:br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br>
                <a:rPr lang="sv-SE" sz="1400" dirty="0"/>
              </a:br>
              <a:endParaRPr lang="sv-SE" sz="1400" dirty="0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1E9096E-6B4A-4D87-9DEC-91DF6F83F3C1}"/>
                </a:ext>
              </a:extLst>
            </p:cNvPr>
            <p:cNvSpPr txBox="1"/>
            <p:nvPr/>
          </p:nvSpPr>
          <p:spPr>
            <a:xfrm>
              <a:off x="4988342" y="390925"/>
              <a:ext cx="1970460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Energi- och Industrikluster</a:t>
              </a:r>
            </a:p>
            <a:p>
              <a:r>
                <a:rPr lang="sv-SE" sz="1200" dirty="0"/>
                <a:t>Investeringar på 50 miljarder kronor </a:t>
              </a:r>
              <a:br>
                <a:rPr lang="sv-SE" sz="1200" dirty="0"/>
              </a:br>
              <a:r>
                <a:rPr lang="sv-SE" sz="1200" dirty="0"/>
                <a:t>Behovet av rekrytering är stort: tillväxt &amp; pensionsavgångar – 5 000 personer fram till 2035</a:t>
              </a:r>
              <a:br>
                <a:rPr lang="sv-SE" sz="1200" dirty="0"/>
              </a:br>
              <a:r>
                <a:rPr lang="sv-SE" sz="1200" dirty="0"/>
                <a:t>till Sandvik, Atlas Copco, SKB med flera</a:t>
              </a:r>
              <a:br>
                <a:rPr lang="sv-SE" sz="1200" dirty="0"/>
              </a:br>
              <a:r>
                <a:rPr lang="sv-SE" sz="1200" dirty="0"/>
                <a:t>Pendlingsavstånd till Uppsala, Gävle &amp; Stockholm</a:t>
              </a:r>
              <a:br>
                <a:rPr lang="sv-SE" sz="1200" dirty="0"/>
              </a:br>
              <a:endParaRPr lang="sv-SE" sz="1200" dirty="0"/>
            </a:p>
          </p:txBody>
        </p:sp>
      </p:grpSp>
      <p:sp>
        <p:nvSpPr>
          <p:cNvPr id="39" name="textruta 38">
            <a:extLst>
              <a:ext uri="{FF2B5EF4-FFF2-40B4-BE49-F238E27FC236}">
                <a16:creationId xmlns:a16="http://schemas.microsoft.com/office/drawing/2014/main" id="{C5690AF6-32A0-4C37-B744-A49A714615F9}"/>
              </a:ext>
            </a:extLst>
          </p:cNvPr>
          <p:cNvSpPr txBox="1"/>
          <p:nvPr/>
        </p:nvSpPr>
        <p:spPr>
          <a:xfrm>
            <a:off x="1" y="2255983"/>
            <a:ext cx="3208282" cy="415498"/>
          </a:xfrm>
          <a:prstGeom prst="rect">
            <a:avLst/>
          </a:prstGeom>
          <a:solidFill>
            <a:schemeClr val="bg1"/>
          </a:solidFill>
          <a:ln>
            <a:solidFill>
              <a:srgbClr val="60A234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Framtidsspaning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5BB5655-2DC6-81A5-7CF2-078087E1489C}"/>
              </a:ext>
            </a:extLst>
          </p:cNvPr>
          <p:cNvSpPr txBox="1"/>
          <p:nvPr/>
        </p:nvSpPr>
        <p:spPr>
          <a:xfrm>
            <a:off x="239404" y="3712340"/>
            <a:ext cx="3123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rgbClr val="262673"/>
                </a:solidFill>
              </a:rPr>
              <a:t>ENKÖPING </a:t>
            </a:r>
          </a:p>
          <a:p>
            <a:r>
              <a:rPr lang="sv-SE" sz="1200" dirty="0"/>
              <a:t>Aros Park i </a:t>
            </a:r>
            <a:r>
              <a:rPr lang="sv-SE" sz="1200" dirty="0" err="1"/>
              <a:t>Sneby</a:t>
            </a:r>
            <a:r>
              <a:rPr lang="sv-SE" sz="1200" dirty="0"/>
              <a:t> är ett område på cirka 200 hektar som ska bli en teknikpark för verksamhet- och logistiketableringar. Uppskattas skapa upp till 5 000 – 7 000 nya arbetstillfällen i kommunen.</a:t>
            </a:r>
          </a:p>
        </p:txBody>
      </p:sp>
    </p:spTree>
    <p:extLst>
      <p:ext uri="{BB962C8B-B14F-4D97-AF65-F5344CB8AC3E}">
        <p14:creationId xmlns:p14="http://schemas.microsoft.com/office/powerpoint/2010/main" val="410823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4A40B-A519-8B13-196F-629A4870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Framtidsspaning kompetensbehov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BC152-B1A4-FDF9-1EA5-AE70F090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861750"/>
            <a:ext cx="8053318" cy="3420000"/>
          </a:xfrm>
        </p:spPr>
        <p:txBody>
          <a:bodyPr/>
          <a:lstStyle/>
          <a:p>
            <a:r>
              <a:rPr lang="sv-SE" sz="1600" b="1" dirty="0"/>
              <a:t>De stora möjligheterna ligger i den effektivisering </a:t>
            </a:r>
            <a:r>
              <a:rPr lang="sv-SE" sz="1600" dirty="0"/>
              <a:t>som AI kan leda till på vårt sätt att arbeta. </a:t>
            </a:r>
          </a:p>
          <a:p>
            <a:r>
              <a:rPr lang="sv-SE" sz="1600" b="1" dirty="0"/>
              <a:t>Teknisk och digital kompetens </a:t>
            </a:r>
            <a:r>
              <a:rPr lang="sv-SE" sz="1600" dirty="0"/>
              <a:t>allt viktigare för den som vill arbeta inom administration, ekonomi och juridik. </a:t>
            </a:r>
          </a:p>
          <a:p>
            <a:r>
              <a:rPr lang="sv-SE" sz="1600" dirty="0"/>
              <a:t>En given förändring är AI:s påverkan på </a:t>
            </a:r>
            <a:r>
              <a:rPr lang="sv-SE" sz="1600" b="1" dirty="0"/>
              <a:t>tekniska yrken</a:t>
            </a:r>
            <a:r>
              <a:rPr lang="sv-SE" sz="1600" dirty="0"/>
              <a:t>. De tidigare kunskaperna behöver kompletteras med kompetens i AI. </a:t>
            </a:r>
          </a:p>
          <a:p>
            <a:r>
              <a:rPr lang="sv-SE" sz="1600" dirty="0"/>
              <a:t>Ett kontinuerligt behov av kompetensutveckling – livslångalärandet </a:t>
            </a:r>
          </a:p>
          <a:p>
            <a:r>
              <a:rPr lang="sv-SE" sz="1600" b="1" dirty="0"/>
              <a:t>Typiska skrivbordsjobb </a:t>
            </a:r>
            <a:r>
              <a:rPr lang="sv-SE" sz="1600" dirty="0"/>
              <a:t>som statistiker, mjukvaruutvecklare, programmering, författare, och ekonomiassistenter är exempel på jobb som </a:t>
            </a:r>
            <a:r>
              <a:rPr lang="sv-SE" sz="1600" b="1" dirty="0"/>
              <a:t>exponeras mycket för AI</a:t>
            </a:r>
            <a:r>
              <a:rPr lang="sv-SE" sz="1600" dirty="0"/>
              <a:t>. </a:t>
            </a:r>
            <a:br>
              <a:rPr lang="sv-SE" sz="1600" dirty="0"/>
            </a:br>
            <a:r>
              <a:rPr lang="sv-SE" sz="1600" dirty="0"/>
              <a:t>Dessa jobb kan antingen automatiseras eller få AI som ett hjälpmedel i yrket.</a:t>
            </a:r>
          </a:p>
          <a:p>
            <a:r>
              <a:rPr lang="sv-SE" sz="1600" dirty="0"/>
              <a:t>Minst exponerade är barnskötare, ambulanssjukvårdare och kriminalvårdare.</a:t>
            </a:r>
            <a:br>
              <a:rPr lang="sv-SE" sz="1600" dirty="0"/>
            </a:br>
            <a:r>
              <a:rPr lang="sv-SE" sz="1600" dirty="0"/>
              <a:t>Studier visar att </a:t>
            </a:r>
            <a:r>
              <a:rPr lang="sv-SE" sz="1600" b="1" dirty="0"/>
              <a:t>empatiska och sociala förmågor </a:t>
            </a:r>
            <a:r>
              <a:rPr lang="sv-SE" sz="1600" dirty="0"/>
              <a:t>blir viktigare i arbetslivet. </a:t>
            </a:r>
            <a:br>
              <a:rPr lang="sv-SE" sz="1600" dirty="0"/>
            </a:br>
            <a:r>
              <a:rPr lang="sv-SE" sz="1600" dirty="0"/>
              <a:t>Yrken som kräver dessa förmågor står sig också starka i ett AI-influerat arbetsliv.</a:t>
            </a:r>
          </a:p>
          <a:p>
            <a:r>
              <a:rPr lang="sv-SE" sz="1600" dirty="0"/>
              <a:t>Hoten från AI ligger i de etiska aspekterna, säkerhetsfrågan och integritet.</a:t>
            </a:r>
          </a:p>
        </p:txBody>
      </p:sp>
    </p:spTree>
    <p:extLst>
      <p:ext uri="{BB962C8B-B14F-4D97-AF65-F5344CB8AC3E}">
        <p14:creationId xmlns:p14="http://schemas.microsoft.com/office/powerpoint/2010/main" val="282826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3F3CF-F53E-7C00-7481-E43D5038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Vart hittar jag jobben?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15A487-2E71-3D2E-E452-A47922F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916714"/>
            <a:ext cx="5090972" cy="39358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Inom ditt kontaktnät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På Platsbanken.se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Jobbsökarsajter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Facebook/</a:t>
            </a:r>
            <a:r>
              <a:rPr lang="sv-SE" dirty="0" err="1"/>
              <a:t>Instagram</a:t>
            </a:r>
            <a:r>
              <a:rPr lang="sv-SE" dirty="0"/>
              <a:t> 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Kommunens hemsida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Företagens hemsida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Branschers jobbsidor</a:t>
            </a:r>
            <a:br>
              <a:rPr lang="sv-SE" dirty="0"/>
            </a:br>
            <a:r>
              <a:rPr lang="sv-SE" dirty="0"/>
              <a:t>ex: gronajobb.se. jarnvagsjobb.se, offentligajobb.se, jobb.forsvarsmakten.se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Bemanningsbranschen (inkörsport)</a:t>
            </a:r>
          </a:p>
        </p:txBody>
      </p:sp>
      <p:pic>
        <p:nvPicPr>
          <p:cNvPr id="6" name="Platshållare för innehåll 5" descr="En bild som visar Människoansikte, leende, klädsel, person&#10;&#10;Automatiskt genererad beskrivning">
            <a:extLst>
              <a:ext uri="{FF2B5EF4-FFF2-40B4-BE49-F238E27FC236}">
                <a16:creationId xmlns:a16="http://schemas.microsoft.com/office/drawing/2014/main" id="{4D1BDBDF-1AE1-55B0-E05E-FBE936B3E0B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0"/>
            <a:ext cx="3629025" cy="2356286"/>
          </a:xfrm>
        </p:spPr>
      </p:pic>
      <p:sp>
        <p:nvSpPr>
          <p:cNvPr id="7" name="Tankebubbla: moln 6">
            <a:extLst>
              <a:ext uri="{FF2B5EF4-FFF2-40B4-BE49-F238E27FC236}">
                <a16:creationId xmlns:a16="http://schemas.microsoft.com/office/drawing/2014/main" id="{C50AADF9-39AC-015A-67B9-34CFB8518BD6}"/>
              </a:ext>
            </a:extLst>
          </p:cNvPr>
          <p:cNvSpPr/>
          <p:nvPr/>
        </p:nvSpPr>
        <p:spPr>
          <a:xfrm>
            <a:off x="4204253" y="674465"/>
            <a:ext cx="1926454" cy="1003177"/>
          </a:xfrm>
          <a:prstGeom prst="cloudCallout">
            <a:avLst>
              <a:gd name="adj1" fmla="val 83649"/>
              <a:gd name="adj2" fmla="val -43956"/>
            </a:avLst>
          </a:prstGeom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Är det här nåt för mig?</a:t>
            </a:r>
          </a:p>
        </p:txBody>
      </p:sp>
      <p:sp>
        <p:nvSpPr>
          <p:cNvPr id="4" name="Tankebubbla: moln 3">
            <a:extLst>
              <a:ext uri="{FF2B5EF4-FFF2-40B4-BE49-F238E27FC236}">
                <a16:creationId xmlns:a16="http://schemas.microsoft.com/office/drawing/2014/main" id="{D6E9A8A1-710E-5812-2DD3-686487EFAE4F}"/>
              </a:ext>
            </a:extLst>
          </p:cNvPr>
          <p:cNvSpPr/>
          <p:nvPr/>
        </p:nvSpPr>
        <p:spPr>
          <a:xfrm>
            <a:off x="6431574" y="2707441"/>
            <a:ext cx="1926454" cy="1003177"/>
          </a:xfrm>
          <a:prstGeom prst="cloudCallout">
            <a:avLst>
              <a:gd name="adj1" fmla="val -8739"/>
              <a:gd name="adj2" fmla="val -83834"/>
            </a:avLst>
          </a:prstGeom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Möjlighet </a:t>
            </a:r>
            <a:br>
              <a:rPr lang="sv-SE" dirty="0"/>
            </a:br>
            <a:r>
              <a:rPr lang="sv-SE" dirty="0"/>
              <a:t>för alla!</a:t>
            </a:r>
          </a:p>
        </p:txBody>
      </p:sp>
    </p:spTree>
    <p:extLst>
      <p:ext uri="{BB962C8B-B14F-4D97-AF65-F5344CB8AC3E}">
        <p14:creationId xmlns:p14="http://schemas.microsoft.com/office/powerpoint/2010/main" val="420070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7372F-9E45-3C17-A1DE-469BE56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02" y="231838"/>
            <a:ext cx="3262421" cy="675000"/>
          </a:xfrm>
        </p:spPr>
        <p:txBody>
          <a:bodyPr/>
          <a:lstStyle/>
          <a:p>
            <a:r>
              <a:rPr lang="sv-SE" dirty="0"/>
              <a:t>Fördelar med att vara 50+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D9260C5-4A62-748A-7D4B-2454D851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8800" y="231838"/>
            <a:ext cx="2520957" cy="4136686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F9A0EC2-2281-30FC-9792-387FF3F82497}"/>
              </a:ext>
            </a:extLst>
          </p:cNvPr>
          <p:cNvSpPr txBox="1"/>
          <p:nvPr/>
        </p:nvSpPr>
        <p:spPr>
          <a:xfrm>
            <a:off x="2662602" y="1149488"/>
            <a:ext cx="31840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Hög närvaro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Brett kontaktnät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Arbetslivserfarenhet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Livserfarenhet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Mogen fattar kloka beslut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Mentorskaps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Stannar oftare kvar länge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Kan fortfarande lära nytt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Inga småbarn hemma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Mindre eller inget VAB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Många produktiva år kvar</a:t>
            </a:r>
          </a:p>
          <a:p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62ECE6-1F6F-E6EA-A87B-5896FD8B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4321" b="3694"/>
          <a:stretch>
            <a:fillRect/>
          </a:stretch>
        </p:blipFill>
        <p:spPr bwMode="auto">
          <a:xfrm>
            <a:off x="147028" y="0"/>
            <a:ext cx="2414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0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7372F-9E45-3C17-A1DE-469BE56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02" y="231838"/>
            <a:ext cx="3262421" cy="675000"/>
          </a:xfrm>
        </p:spPr>
        <p:txBody>
          <a:bodyPr/>
          <a:lstStyle/>
          <a:p>
            <a:r>
              <a:rPr lang="sv-SE" dirty="0"/>
              <a:t>Ungdomar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F9A0EC2-2281-30FC-9792-387FF3F82497}"/>
              </a:ext>
            </a:extLst>
          </p:cNvPr>
          <p:cNvSpPr txBox="1"/>
          <p:nvPr/>
        </p:nvSpPr>
        <p:spPr>
          <a:xfrm>
            <a:off x="2662602" y="747152"/>
            <a:ext cx="31840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Lär sig snabbt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Tekniskt intresserade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Datakunskaper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Sociala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Mentorskaps material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62ECE6-1F6F-E6EA-A87B-5896FD8B8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9" b="17179"/>
          <a:stretch/>
        </p:blipFill>
        <p:spPr bwMode="auto">
          <a:xfrm>
            <a:off x="147028" y="0"/>
            <a:ext cx="2414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94A2727-1B9B-7834-4CA4-499179BA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00" y="231837"/>
            <a:ext cx="2520956" cy="2054391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BFC3D88-B806-95B6-FA3A-DEBD4906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00" y="2435144"/>
            <a:ext cx="2520956" cy="1926091"/>
          </a:xfrm>
        </p:spPr>
        <p:txBody>
          <a:bodyPr/>
          <a:lstStyle/>
          <a:p>
            <a:r>
              <a:rPr lang="sv-SE" sz="1600" b="1" dirty="0"/>
              <a:t>Vad ska jag jobba med? </a:t>
            </a:r>
            <a:r>
              <a:rPr lang="sv-SE" sz="1600" dirty="0"/>
              <a:t>Gör ett yrkestest på</a:t>
            </a:r>
            <a:br>
              <a:rPr lang="sv-SE" sz="1600" dirty="0"/>
            </a:br>
            <a:r>
              <a:rPr lang="sv-SE" sz="1600" dirty="0"/>
              <a:t>arbetsförmedlingen.se</a:t>
            </a:r>
            <a:br>
              <a:rPr lang="sv-SE" dirty="0"/>
            </a:br>
            <a:r>
              <a:rPr lang="sv-SE" sz="1400" dirty="0"/>
              <a:t>Yrken och framtid -&gt;</a:t>
            </a:r>
          </a:p>
          <a:p>
            <a:r>
              <a:rPr lang="sv-SE" sz="1400" b="1" dirty="0"/>
              <a:t>Intresseguiden</a:t>
            </a:r>
            <a:r>
              <a:rPr lang="sv-SE" sz="1400" dirty="0"/>
              <a:t> och svara på                12 frågor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C29123-EDEC-6C98-1B95-E50582B72ADB}"/>
              </a:ext>
            </a:extLst>
          </p:cNvPr>
          <p:cNvSpPr txBox="1"/>
          <p:nvPr/>
        </p:nvSpPr>
        <p:spPr>
          <a:xfrm>
            <a:off x="245420" y="3194422"/>
            <a:ext cx="560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Personliga brevet - Hur är du som person? </a:t>
            </a:r>
            <a:br>
              <a:rPr lang="sv-SE" sz="1800" b="1" dirty="0"/>
            </a:br>
            <a:r>
              <a:rPr lang="sv-SE" sz="1800" dirty="0"/>
              <a:t>Be en lärare, kamrat, förälder att beskriva dig: dina egenskaper, ansvars- och anpassningsförmåga o.s.v.</a:t>
            </a:r>
          </a:p>
        </p:txBody>
      </p:sp>
    </p:spTree>
    <p:extLst>
      <p:ext uri="{BB962C8B-B14F-4D97-AF65-F5344CB8AC3E}">
        <p14:creationId xmlns:p14="http://schemas.microsoft.com/office/powerpoint/2010/main" val="194145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77AD53E-10CB-7407-EF79-635C82352441}"/>
              </a:ext>
            </a:extLst>
          </p:cNvPr>
          <p:cNvSpPr txBox="1"/>
          <p:nvPr/>
        </p:nvSpPr>
        <p:spPr>
          <a:xfrm>
            <a:off x="2769293" y="529828"/>
            <a:ext cx="63747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Personliga egenskaper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Arbetserfarenheter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Praktik, projekt, elevråd, UF 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Ideella arbetserfarenheter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Ledarskap/ungdomsledarutbildningar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Språkkunskaper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Datorkunskaper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Körkortsbehörigheter &amp; tillgång till fordon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Fysiska förutsättningar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Kunskaper om NPF el fysiska funktionsnedsättningar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Kunskaper i teckenspråk eller TAKK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Mål, ambitioner och framtidsdrömmar vad gäller yrkesval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Förväntningar och hur man anpassar sig efter dem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9432EA-A52F-8E29-9EFD-1ED5DE590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9" b="17179"/>
          <a:stretch/>
        </p:blipFill>
        <p:spPr bwMode="auto">
          <a:xfrm>
            <a:off x="147028" y="0"/>
            <a:ext cx="2414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B7EED36-2296-F34D-3EA2-301FCAC11054}"/>
              </a:ext>
            </a:extLst>
          </p:cNvPr>
          <p:cNvSpPr txBox="1">
            <a:spLocks/>
          </p:cNvSpPr>
          <p:nvPr/>
        </p:nvSpPr>
        <p:spPr>
          <a:xfrm>
            <a:off x="216768" y="2429513"/>
            <a:ext cx="3262421" cy="675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Ett CV för en </a:t>
            </a:r>
            <a:br>
              <a:rPr lang="sv-SE" dirty="0"/>
            </a:br>
            <a:r>
              <a:rPr lang="sv-SE" dirty="0"/>
              <a:t>ung person</a:t>
            </a:r>
            <a:br>
              <a:rPr lang="sv-SE" dirty="0"/>
            </a:br>
            <a:r>
              <a:rPr lang="sv-SE" sz="2000" b="1" dirty="0"/>
              <a:t>– inspiration på </a:t>
            </a:r>
            <a:br>
              <a:rPr lang="sv-SE" sz="2000" b="1" dirty="0"/>
            </a:br>
            <a:r>
              <a:rPr lang="sv-SE" sz="2000" b="1" dirty="0"/>
              <a:t>innehåll</a:t>
            </a:r>
          </a:p>
          <a:p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2755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4B7EED36-2296-F34D-3EA2-301FCAC11054}"/>
              </a:ext>
            </a:extLst>
          </p:cNvPr>
          <p:cNvSpPr txBox="1">
            <a:spLocks/>
          </p:cNvSpPr>
          <p:nvPr/>
        </p:nvSpPr>
        <p:spPr>
          <a:xfrm>
            <a:off x="4292266" y="166448"/>
            <a:ext cx="4860758" cy="101608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0800" dirty="0"/>
              <a:t>10 saker som inte kräver någon utbildning men som ger dig högre förtroende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500" b="1" kern="1200" dirty="0"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9432EA-A52F-8E29-9EFD-1ED5DE590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r="14458"/>
          <a:stretch/>
        </p:blipFill>
        <p:spPr bwMode="auto">
          <a:xfrm>
            <a:off x="397438" y="254976"/>
            <a:ext cx="3429887" cy="32321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CDD7549-3D66-951E-27AF-AC89423EF8CE}"/>
              </a:ext>
            </a:extLst>
          </p:cNvPr>
          <p:cNvSpPr txBox="1"/>
          <p:nvPr/>
        </p:nvSpPr>
        <p:spPr>
          <a:xfrm>
            <a:off x="4350140" y="1557052"/>
            <a:ext cx="3629210" cy="3232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Passa tider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God arbetsmoral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Ställa frågor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Säga hej till människor du möter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Ha en schysst attityd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Vara engagerad i ditt arbete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Vara öppen för feedback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Vara förberedd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Erkänna när du gjort fel</a:t>
            </a:r>
          </a:p>
          <a:p>
            <a:pPr marL="285750" indent="-285750"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600" dirty="0"/>
              <a:t>Säga tack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254BAE6-84CE-200D-1F5E-78BC38C9CC9B}"/>
              </a:ext>
            </a:extLst>
          </p:cNvPr>
          <p:cNvSpPr txBox="1"/>
          <p:nvPr/>
        </p:nvSpPr>
        <p:spPr>
          <a:xfrm>
            <a:off x="345469" y="3487143"/>
            <a:ext cx="385097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4P: Punktlighet, prydlighet, pålitlighet och positivitet </a:t>
            </a:r>
            <a:r>
              <a:rPr lang="sv-SE" sz="1300" dirty="0"/>
              <a:t>Grunden för att ens vara påtänkt för en anställning. </a:t>
            </a:r>
            <a:br>
              <a:rPr lang="sv-SE" sz="1300" dirty="0"/>
            </a:br>
            <a:r>
              <a:rPr lang="sv-SE" sz="1300" dirty="0"/>
              <a:t>Allt annat kan du lära dig allt eftersom, men utan rätt attityd kommer du ingenstans.</a:t>
            </a:r>
            <a:br>
              <a:rPr lang="sv-SE" sz="1300" dirty="0"/>
            </a:br>
            <a:r>
              <a:rPr lang="sv-SE" sz="1300" dirty="0"/>
              <a:t>Vid intervju klä dig som om du redan arbetade där och ha en rofylld bakgrund om det sker digitalt.</a:t>
            </a:r>
          </a:p>
        </p:txBody>
      </p:sp>
      <p:pic>
        <p:nvPicPr>
          <p:cNvPr id="10" name="Bild 9" descr="Inga mobiler med hel fyllning">
            <a:extLst>
              <a:ext uri="{FF2B5EF4-FFF2-40B4-BE49-F238E27FC236}">
                <a16:creationId xmlns:a16="http://schemas.microsoft.com/office/drawing/2014/main" id="{E1285D2C-E90D-341C-2158-C935908D5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912">
            <a:off x="7242219" y="2918720"/>
            <a:ext cx="1575767" cy="15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2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7372F-9E45-3C17-A1DE-469BE56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062960"/>
            <a:ext cx="6636626" cy="675000"/>
          </a:xfrm>
        </p:spPr>
        <p:txBody>
          <a:bodyPr/>
          <a:lstStyle/>
          <a:p>
            <a:r>
              <a:rPr lang="sv-SE" dirty="0"/>
              <a:t>Göra sig mer anställningsbar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F9A0EC2-2281-30FC-9792-387FF3F82497}"/>
              </a:ext>
            </a:extLst>
          </p:cNvPr>
          <p:cNvSpPr txBox="1"/>
          <p:nvPr/>
        </p:nvSpPr>
        <p:spPr>
          <a:xfrm>
            <a:off x="3180221" y="67116"/>
            <a:ext cx="5813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/>
              <a:t>Faktorer som riskerar att ge längre tid i arbetslöshet:</a:t>
            </a:r>
            <a:br>
              <a:rPr lang="sv-SE" sz="1600" dirty="0"/>
            </a:br>
            <a:r>
              <a:rPr lang="sv-SE" sz="1600" dirty="0"/>
              <a:t>Kort utbildning, ursprung i ett land utanför Europa, funktionsnedsättning som påverkar arbetsförmågan och äldre.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C16E58-8DAE-30EA-4585-C6A54C035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0"/>
            <a:ext cx="2850605" cy="19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D692F1-EC77-0F8A-E155-3524F4EE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8" y="2743040"/>
            <a:ext cx="8447778" cy="2047324"/>
          </a:xfrm>
        </p:spPr>
        <p:txBody>
          <a:bodyPr/>
          <a:lstStyle/>
          <a:p>
            <a:r>
              <a:rPr lang="sv-SE" b="1" dirty="0"/>
              <a:t>Försörjningskravet för arbetskraftsinvandrare </a:t>
            </a:r>
            <a:br>
              <a:rPr lang="sv-SE" b="1" dirty="0"/>
            </a:br>
            <a:r>
              <a:rPr lang="sv-SE" sz="1600" dirty="0"/>
              <a:t>1 nov 2023 från 13.000kr till 26 500kr per månad</a:t>
            </a:r>
            <a:br>
              <a:rPr lang="sv-SE" sz="1600" dirty="0"/>
            </a:br>
            <a:br>
              <a:rPr lang="sv-SE" sz="1600" dirty="0"/>
            </a:br>
            <a:r>
              <a:rPr lang="sv-SE" sz="1600" b="1" dirty="0"/>
              <a:t>Regeringens syfte: </a:t>
            </a:r>
            <a:r>
              <a:rPr lang="sv-SE" sz="1600" dirty="0"/>
              <a:t>minska den lågkvalificerade arbetskraftsinvandringen, istället ska arbetet utföras av personer som redan bor i Sverige samt bekämpa fusk och missbruk kopplat till arbetskraftsinvandring.</a:t>
            </a:r>
            <a:br>
              <a:rPr lang="sv-SE" sz="1600" dirty="0"/>
            </a:br>
            <a:r>
              <a:rPr lang="sv-SE" sz="1600" b="1" dirty="0"/>
              <a:t>Detta påverkar mest yrken inom: </a:t>
            </a:r>
            <a:r>
              <a:rPr lang="sv-SE" sz="1600" dirty="0"/>
              <a:t>service, omsorg, försäljning, lantbruk, trädgård, skogsbruk, fiske och yrken med krav på kortare utbildning eller introduktion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81628F9-F947-DFE8-0BD9-E6B494A7B79D}"/>
              </a:ext>
            </a:extLst>
          </p:cNvPr>
          <p:cNvSpPr txBox="1"/>
          <p:nvPr/>
        </p:nvSpPr>
        <p:spPr>
          <a:xfrm>
            <a:off x="3180221" y="999864"/>
            <a:ext cx="5687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/>
              <a:t>Dåliga kunskaper i det svenska språket </a:t>
            </a:r>
            <a:br>
              <a:rPr lang="sv-SE" sz="1600" dirty="0"/>
            </a:br>
            <a:r>
              <a:rPr lang="sv-SE" sz="1600" dirty="0"/>
              <a:t>Om man inte behärskar grunderna i det svenska språket </a:t>
            </a:r>
            <a:br>
              <a:rPr lang="sv-SE" sz="1600" dirty="0"/>
            </a:br>
            <a:r>
              <a:rPr lang="sv-SE" sz="1600" dirty="0"/>
              <a:t>och de kulturella koderna blir det svårare att få arbete.</a:t>
            </a:r>
          </a:p>
        </p:txBody>
      </p:sp>
    </p:spTree>
    <p:extLst>
      <p:ext uri="{BB962C8B-B14F-4D97-AF65-F5344CB8AC3E}">
        <p14:creationId xmlns:p14="http://schemas.microsoft.com/office/powerpoint/2010/main" val="303101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8DC33-28BB-6E17-9FE1-EBBD0F19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är jag och vad ska jag pratat om?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AD1205-3BBF-1DAD-DA66-D4833DCB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1079999"/>
            <a:ext cx="2862551" cy="34200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Christine Storbacka, Företagsrådgivare</a:t>
            </a:r>
            <a:br>
              <a:rPr lang="sv-SE" sz="1200" dirty="0"/>
            </a:br>
            <a:r>
              <a:rPr lang="sv-SE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christine.storbacka@arbetsformedlingen.se</a:t>
            </a:r>
            <a:endParaRPr lang="sv-SE" sz="12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F2EC78-9FED-799B-4D48-A881DA80AA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70695" y="1079999"/>
            <a:ext cx="4446200" cy="3420000"/>
          </a:xfrm>
        </p:spPr>
        <p:txBody>
          <a:bodyPr/>
          <a:lstStyle/>
          <a:p>
            <a:r>
              <a:rPr lang="sv-SE" dirty="0"/>
              <a:t>Vårt uppdrag</a:t>
            </a:r>
          </a:p>
          <a:p>
            <a:r>
              <a:rPr lang="sv-SE" dirty="0"/>
              <a:t>Arbetsmarknadsutsikterna Prognoser</a:t>
            </a:r>
          </a:p>
          <a:p>
            <a:r>
              <a:rPr lang="sv-SE" dirty="0"/>
              <a:t>Arbetsmarknaden Uppsala län</a:t>
            </a:r>
          </a:p>
          <a:p>
            <a:r>
              <a:rPr lang="sv-SE" dirty="0"/>
              <a:t>Framtidsspaning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Var hittar jag jobben?</a:t>
            </a:r>
          </a:p>
          <a:p>
            <a:r>
              <a:rPr lang="sv-SE" dirty="0"/>
              <a:t>Söka jobb som 50+, ungdom, oerfaren</a:t>
            </a:r>
          </a:p>
          <a:p>
            <a:r>
              <a:rPr lang="sv-SE" dirty="0"/>
              <a:t>Yrkesutbildningar</a:t>
            </a:r>
          </a:p>
          <a:p>
            <a:r>
              <a:rPr lang="sv-SE" dirty="0"/>
              <a:t>Vad är på gång</a:t>
            </a:r>
          </a:p>
          <a:p>
            <a:endParaRPr lang="sv-SE" dirty="0"/>
          </a:p>
        </p:txBody>
      </p:sp>
      <p:pic>
        <p:nvPicPr>
          <p:cNvPr id="6" name="Bildobjekt 5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9611434D-845E-48AE-50F0-B6BE315D4C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7105" r="6666" b="16883"/>
          <a:stretch/>
        </p:blipFill>
        <p:spPr>
          <a:xfrm>
            <a:off x="708144" y="1175657"/>
            <a:ext cx="2138184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18462F-0FA2-DC8D-D3CD-4F78DEA40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2" y="1419169"/>
            <a:ext cx="8240967" cy="31872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Yrkesbyte är det vanligaste skälet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Platserna på yrkesutbildningar har fördubblats på tio år.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Kort studietid, mycket praktik och goda jobbutsikter </a:t>
            </a:r>
            <a:br>
              <a:rPr lang="sv-SE" dirty="0"/>
            </a:br>
            <a:r>
              <a:rPr lang="sv-SE" dirty="0"/>
              <a:t>anges som främsta anledningar till varför studenter valde en yrkesutbildning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Främst kompetensbrist på arbetsmarknaden som ligger bakom expansionen. Yrkesutbildning har starkare </a:t>
            </a:r>
            <a:r>
              <a:rPr lang="sv-SE" b="1" dirty="0"/>
              <a:t>koppling till arbetsmarknadens behov</a:t>
            </a:r>
            <a:r>
              <a:rPr lang="sv-SE" dirty="0"/>
              <a:t> än vad andra utbildningsformer har, leder ofta till ett specifikt yrke.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Specialisera sig i sitt yrke - det är viktigt att utvecklas inom sitt yrke eftersom arbetsmarknaden är föränderlig.</a:t>
            </a:r>
            <a:endParaRPr lang="en-US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CE3192F-27E3-F315-AF52-17BCCF02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324281"/>
            <a:ext cx="8127523" cy="675000"/>
          </a:xfrm>
        </p:spPr>
        <p:txBody>
          <a:bodyPr/>
          <a:lstStyle/>
          <a:p>
            <a:r>
              <a:rPr lang="sv-SE" dirty="0"/>
              <a:t>Allt fler väljer yrkesutbildningar </a:t>
            </a:r>
            <a:br>
              <a:rPr lang="sv-SE" dirty="0"/>
            </a:br>
            <a:r>
              <a:rPr lang="sv-SE" dirty="0"/>
              <a:t>- kortare studietid och goda utsikter </a:t>
            </a:r>
          </a:p>
        </p:txBody>
      </p:sp>
      <p:pic>
        <p:nvPicPr>
          <p:cNvPr id="7" name="Bildobjekt 6" descr="En bild som visar person, Människoansikte, klädsel, leende&#10;&#10;Automatiskt genererad beskrivning">
            <a:extLst>
              <a:ext uri="{FF2B5EF4-FFF2-40B4-BE49-F238E27FC236}">
                <a16:creationId xmlns:a16="http://schemas.microsoft.com/office/drawing/2014/main" id="{5ED63CA8-A077-8D6C-2DB2-4FB3CC01B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6" y="0"/>
            <a:ext cx="259278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16CB0AB-5711-3D38-F51B-4543627B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2" y="107693"/>
            <a:ext cx="8072286" cy="675000"/>
          </a:xfrm>
        </p:spPr>
        <p:txBody>
          <a:bodyPr/>
          <a:lstStyle/>
          <a:p>
            <a:pPr algn="r"/>
            <a:r>
              <a:rPr lang="en-US" dirty="0"/>
              <a:t>Arbetsmarknadsutbildningar </a:t>
            </a:r>
            <a:br>
              <a:rPr lang="en-US" dirty="0"/>
            </a:br>
            <a:r>
              <a:rPr lang="en-US" dirty="0"/>
              <a:t>Uppsala län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45A0769-BF5C-8A14-0323-5F41FC4D2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543" y="1083458"/>
            <a:ext cx="4604438" cy="3638074"/>
          </a:xfr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8C11705-9B8B-7ACD-45FE-F3ED6AC604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33694" y="999000"/>
            <a:ext cx="2510306" cy="3074979"/>
          </a:xfrm>
        </p:spPr>
        <p:txBody>
          <a:bodyPr/>
          <a:lstStyle/>
          <a:p>
            <a:pPr algn="ctr"/>
            <a:r>
              <a:rPr lang="en-US" sz="1600" b="1" dirty="0"/>
              <a:t>Korta utbildningar </a:t>
            </a:r>
          </a:p>
          <a:p>
            <a:pPr algn="ctr"/>
            <a:r>
              <a:rPr lang="en-US" sz="1600" b="1" dirty="0"/>
              <a:t>inom bristyrken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Inskrivna hos Arbetsförmedlingen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Ansök om aktivitetsstöd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Delta på studiebesök </a:t>
            </a:r>
            <a:br>
              <a:rPr lang="en-US" sz="1200" dirty="0"/>
            </a:br>
            <a:r>
              <a:rPr lang="en-US" sz="1200" dirty="0"/>
              <a:t>eller digitalt infomöte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Anmäl intresse</a:t>
            </a:r>
            <a:br>
              <a:rPr lang="en-US" sz="1200" dirty="0"/>
            </a:br>
            <a:r>
              <a:rPr lang="en-US" sz="1050" i="1" dirty="0"/>
              <a:t>AF bedömmer/beslutar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Test- och kartläggningsveckor</a:t>
            </a:r>
            <a:br>
              <a:rPr lang="en-US" sz="1200" dirty="0"/>
            </a:br>
            <a:r>
              <a:rPr lang="en-US" sz="1000" i="1" dirty="0"/>
              <a:t>AF bedömmer/beslutar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Utbildning påbörjas</a:t>
            </a:r>
          </a:p>
          <a:p>
            <a:pPr algn="ctr"/>
            <a:br>
              <a:rPr lang="en-US" sz="600" b="1" dirty="0">
                <a:solidFill>
                  <a:srgbClr val="95C23D"/>
                </a:solidFill>
              </a:rPr>
            </a:br>
            <a:r>
              <a:rPr lang="en-US" sz="1600" b="1" dirty="0">
                <a:solidFill>
                  <a:srgbClr val="95C23D"/>
                </a:solidFill>
              </a:rPr>
              <a:t>Ger nya möjligheter</a:t>
            </a:r>
            <a:br>
              <a:rPr lang="en-US" sz="1600" b="1" dirty="0">
                <a:solidFill>
                  <a:srgbClr val="95C23D"/>
                </a:solidFill>
              </a:rPr>
            </a:br>
            <a:r>
              <a:rPr lang="en-US" sz="1600" b="1" dirty="0">
                <a:solidFill>
                  <a:srgbClr val="95C23D"/>
                </a:solidFill>
              </a:rPr>
              <a:t>på arbetsmarknaden</a:t>
            </a:r>
            <a:endParaRPr lang="en-US" sz="1200" b="1" dirty="0">
              <a:solidFill>
                <a:srgbClr val="95C23D"/>
              </a:solidFill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FE6AC77-5E4B-BE5B-83BD-638B0B18ED56}"/>
              </a:ext>
            </a:extLst>
          </p:cNvPr>
          <p:cNvGrpSpPr/>
          <p:nvPr/>
        </p:nvGrpSpPr>
        <p:grpSpPr>
          <a:xfrm>
            <a:off x="0" y="604454"/>
            <a:ext cx="1895475" cy="4371900"/>
            <a:chOff x="3624262" y="95325"/>
            <a:chExt cx="1895475" cy="4371900"/>
          </a:xfrm>
        </p:grpSpPr>
        <p:pic>
          <p:nvPicPr>
            <p:cNvPr id="8" name="Bild 7" descr="Hane som innehar kopp">
              <a:extLst>
                <a:ext uri="{FF2B5EF4-FFF2-40B4-BE49-F238E27FC236}">
                  <a16:creationId xmlns:a16="http://schemas.microsoft.com/office/drawing/2014/main" id="{568B37A0-4076-D527-01B5-5EA07563A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4262" y="676275"/>
              <a:ext cx="1895475" cy="3790950"/>
            </a:xfrm>
            <a:prstGeom prst="rect">
              <a:avLst/>
            </a:prstGeom>
          </p:spPr>
        </p:pic>
        <p:pic>
          <p:nvPicPr>
            <p:cNvPr id="10" name="Bild 9" descr="Man med vågig hår">
              <a:extLst>
                <a:ext uri="{FF2B5EF4-FFF2-40B4-BE49-F238E27FC236}">
                  <a16:creationId xmlns:a16="http://schemas.microsoft.com/office/drawing/2014/main" id="{8582C280-BC06-FE63-04B4-F50C0FE7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26687" y="95325"/>
              <a:ext cx="581025" cy="809625"/>
            </a:xfrm>
            <a:prstGeom prst="rect">
              <a:avLst/>
            </a:prstGeom>
          </p:spPr>
        </p:pic>
      </p:grp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6E42F708-8107-42BE-6140-F3E58759756C}"/>
              </a:ext>
            </a:extLst>
          </p:cNvPr>
          <p:cNvSpPr/>
          <p:nvPr/>
        </p:nvSpPr>
        <p:spPr>
          <a:xfrm>
            <a:off x="1083450" y="100757"/>
            <a:ext cx="2112034" cy="923815"/>
          </a:xfrm>
          <a:prstGeom prst="wedgeEllipseCallout">
            <a:avLst>
              <a:gd name="adj1" fmla="val -46780"/>
              <a:gd name="adj2" fmla="val 62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Hitta</a:t>
            </a:r>
            <a:br>
              <a:rPr lang="sv-SE" sz="1400" dirty="0"/>
            </a:br>
            <a:r>
              <a:rPr lang="sv-SE" sz="1200" dirty="0"/>
              <a:t>Studiebesök här</a:t>
            </a:r>
          </a:p>
          <a:p>
            <a:pPr algn="ctr"/>
            <a:r>
              <a:rPr lang="sv-SE" sz="1200" dirty="0"/>
              <a:t>https://rb.gy/ouldk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D49F3C5-52A4-25C3-B33E-29B4F98F159C}"/>
              </a:ext>
            </a:extLst>
          </p:cNvPr>
          <p:cNvSpPr txBox="1"/>
          <p:nvPr/>
        </p:nvSpPr>
        <p:spPr>
          <a:xfrm>
            <a:off x="1878543" y="4778218"/>
            <a:ext cx="49456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Transportavtalen åter på plats i mars/april </a:t>
            </a:r>
            <a:r>
              <a:rPr lang="sv-SE" dirty="0"/>
              <a:t>(buss- &amp; lastbil)</a:t>
            </a:r>
          </a:p>
        </p:txBody>
      </p:sp>
    </p:spTree>
    <p:extLst>
      <p:ext uri="{BB962C8B-B14F-4D97-AF65-F5344CB8AC3E}">
        <p14:creationId xmlns:p14="http://schemas.microsoft.com/office/powerpoint/2010/main" val="391286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Kvinna håller i plakat">
            <a:extLst>
              <a:ext uri="{FF2B5EF4-FFF2-40B4-BE49-F238E27FC236}">
                <a16:creationId xmlns:a16="http://schemas.microsoft.com/office/drawing/2014/main" id="{71ADB75F-127E-9E35-9DAA-3403F999E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462" y="247650"/>
            <a:ext cx="2628900" cy="4648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5DDCD7-0DA9-C1FE-27ED-FD68910D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37" y="324281"/>
            <a:ext cx="7422784" cy="675000"/>
          </a:xfrm>
        </p:spPr>
        <p:txBody>
          <a:bodyPr/>
          <a:lstStyle/>
          <a:p>
            <a:pPr algn="r"/>
            <a:r>
              <a:rPr lang="sv-SE" dirty="0"/>
              <a:t>Yrkesutbildning på Komvux?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1B0CEC-472A-F95E-80E9-AC469BA3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33" y="1080000"/>
            <a:ext cx="3386398" cy="342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Undersköterska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Kock – Lärling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Cykeltekniker </a:t>
            </a:r>
            <a:endParaRPr lang="sv-S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Golvläggare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Murare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Plattsättare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Träarbetare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6298580-DFE6-1098-26C7-CC66D0589061}"/>
              </a:ext>
            </a:extLst>
          </p:cNvPr>
          <p:cNvSpPr txBox="1">
            <a:spLocks/>
          </p:cNvSpPr>
          <p:nvPr/>
        </p:nvSpPr>
        <p:spPr>
          <a:xfrm>
            <a:off x="5428223" y="1080000"/>
            <a:ext cx="3386398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Larm- och säkerhetstekniker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Fastighetsskötare - Lärling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Fastighetstekniker - Lärling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VVS montör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VVS </a:t>
            </a:r>
            <a:r>
              <a:rPr lang="sv-SE" dirty="0" err="1"/>
              <a:t>isoleringsmontör</a:t>
            </a:r>
            <a:r>
              <a:rPr lang="sv-SE" dirty="0"/>
              <a:t> - Lärling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VVS sprinklermontör - Lärling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58ED4C4-1E53-AE2C-7792-061937AA0C78}"/>
              </a:ext>
            </a:extLst>
          </p:cNvPr>
          <p:cNvSpPr txBox="1"/>
          <p:nvPr/>
        </p:nvSpPr>
        <p:spPr>
          <a:xfrm>
            <a:off x="2979175" y="3740334"/>
            <a:ext cx="5835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I Uppsala kan du ansöka till ovanstående utbildningar </a:t>
            </a:r>
            <a:br>
              <a:rPr lang="sv-SE" sz="1800" dirty="0"/>
            </a:br>
            <a:r>
              <a:rPr lang="sv-SE" sz="1800" dirty="0">
                <a:solidFill>
                  <a:srgbClr val="FF0000"/>
                </a:solidFill>
              </a:rPr>
              <a:t>senast den 2 februari</a:t>
            </a:r>
            <a:r>
              <a:rPr lang="sv-SE" sz="1800" dirty="0"/>
              <a:t>. Utbildningar som startar i mars.</a:t>
            </a:r>
            <a:br>
              <a:rPr lang="sv-SE" sz="1800" dirty="0"/>
            </a:br>
            <a:r>
              <a:rPr lang="sv-SE" sz="1250" dirty="0"/>
              <a:t>Länkar till </a:t>
            </a:r>
            <a:r>
              <a:rPr lang="sv-SE" sz="1250" dirty="0" err="1"/>
              <a:t>resp</a:t>
            </a:r>
            <a:r>
              <a:rPr lang="sv-SE" sz="1250" dirty="0"/>
              <a:t> utbildning finns på Facebook </a:t>
            </a:r>
            <a:r>
              <a:rPr lang="sv-SE" sz="1250" dirty="0">
                <a:hlinkClick r:id="rId5"/>
              </a:rPr>
              <a:t>Arbetsförmedlingen Uppsala län</a:t>
            </a:r>
            <a:endParaRPr lang="sv-SE" sz="125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ADC6CC8-786D-CFFD-9D67-ED3DE480B4E8}"/>
              </a:ext>
            </a:extLst>
          </p:cNvPr>
          <p:cNvSpPr txBox="1"/>
          <p:nvPr/>
        </p:nvSpPr>
        <p:spPr>
          <a:xfrm rot="21387968">
            <a:off x="324466" y="1508446"/>
            <a:ext cx="23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00B050"/>
                </a:solidFill>
                <a:latin typeface="Broadway" panose="04040905080B02020502" pitchFamily="82" charset="0"/>
              </a:rPr>
              <a:t>Studera på Komvux?</a:t>
            </a:r>
          </a:p>
        </p:txBody>
      </p:sp>
    </p:spTree>
    <p:extLst>
      <p:ext uri="{BB962C8B-B14F-4D97-AF65-F5344CB8AC3E}">
        <p14:creationId xmlns:p14="http://schemas.microsoft.com/office/powerpoint/2010/main" val="361056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D6979E0-EB48-C089-8BB5-176024C0F1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7B5EE0-95A1-06A8-54ED-8DA36552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" y="13930"/>
            <a:ext cx="912622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243A0-2511-8651-73FB-635CB570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231235"/>
            <a:ext cx="3629210" cy="675000"/>
          </a:xfrm>
        </p:spPr>
        <p:txBody>
          <a:bodyPr anchor="t">
            <a:normAutofit/>
          </a:bodyPr>
          <a:lstStyle/>
          <a:p>
            <a:r>
              <a:rPr lang="sv-SE" dirty="0"/>
              <a:t>Vad är på gång?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EBB00E-A604-C9FB-C9D7-DA7D1704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800100"/>
            <a:ext cx="3629210" cy="39923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2 februari sista ansökningsdag till vuxenutbildning Uppsala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22-23 februari kl.10-17 </a:t>
            </a:r>
            <a:r>
              <a:rPr lang="sv-SE" sz="1600" dirty="0" err="1"/>
              <a:t>Bazaren</a:t>
            </a:r>
            <a:r>
              <a:rPr lang="sv-SE" sz="1600" dirty="0"/>
              <a:t> Stockholm </a:t>
            </a:r>
            <a:r>
              <a:rPr lang="sv-SE" sz="1600" dirty="0" err="1"/>
              <a:t>Waterfront</a:t>
            </a:r>
            <a:r>
              <a:rPr lang="sv-SE" sz="1600" dirty="0"/>
              <a:t> Congress Centre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5 mars Rekryteringsmässa Bålsta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7 mars Speed </a:t>
            </a:r>
            <a:r>
              <a:rPr lang="sv-SE" sz="1600" dirty="0" err="1"/>
              <a:t>dating</a:t>
            </a:r>
            <a:r>
              <a:rPr lang="sv-SE" sz="1600" dirty="0"/>
              <a:t> i Älvkarleby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13 mars kl.13-18 Sommarjobbsmässa i Fyrishov Uppsala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14 mars Yrkesmässa Tierp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20 mars Jobb- och rekryteringsmässa i Gävle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14 maj Drömarbetsstaden Uppsala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1500" dirty="0"/>
          </a:p>
        </p:txBody>
      </p:sp>
      <p:pic>
        <p:nvPicPr>
          <p:cNvPr id="5" name="Bildobjekt 4" descr="En bild som visar person, fotbeklädnader, klädsel, sport&#10;&#10;Automatiskt genererad beskrivning">
            <a:extLst>
              <a:ext uri="{FF2B5EF4-FFF2-40B4-BE49-F238E27FC236}">
                <a16:creationId xmlns:a16="http://schemas.microsoft.com/office/drawing/2014/main" id="{7CADC2C6-53B5-D9E3-2F9B-6DF58F08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r="15055" b="-1"/>
          <a:stretch/>
        </p:blipFill>
        <p:spPr>
          <a:xfrm>
            <a:off x="4572000" y="-2"/>
            <a:ext cx="4572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14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CBE3E-46F2-E620-8E79-87FAE0F4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000"/>
            <a:ext cx="7422784" cy="675000"/>
          </a:xfrm>
        </p:spPr>
        <p:txBody>
          <a:bodyPr anchor="t">
            <a:normAutofit/>
          </a:bodyPr>
          <a:lstStyle/>
          <a:p>
            <a:r>
              <a:rPr lang="sv-SE" dirty="0"/>
              <a:t>Vad tar du med dig?</a:t>
            </a:r>
          </a:p>
        </p:txBody>
      </p:sp>
      <p:pic>
        <p:nvPicPr>
          <p:cNvPr id="6" name="Platshållare för innehåll 5" descr="En bild som visar utomhus, himmel, byggnad, fönster&#10;&#10;Automatiskt genererad beskrivning">
            <a:extLst>
              <a:ext uri="{FF2B5EF4-FFF2-40B4-BE49-F238E27FC236}">
                <a16:creationId xmlns:a16="http://schemas.microsoft.com/office/drawing/2014/main" id="{3EE78255-9FC1-7AB9-A9D7-AECADB44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7" r="-3" b="9265"/>
          <a:stretch/>
        </p:blipFill>
        <p:spPr>
          <a:xfrm>
            <a:off x="575043" y="1079999"/>
            <a:ext cx="3629210" cy="3420000"/>
          </a:xfr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4E2646-6F7B-E114-2592-F4BAC71EBE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16" y="1079999"/>
            <a:ext cx="4329520" cy="342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b="1" dirty="0"/>
              <a:t>Ökade krav på att förkorta sin tid i arbetslöshet genom att: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Bredda sökområdet</a:t>
            </a:r>
          </a:p>
          <a:p>
            <a:pPr>
              <a:lnSpc>
                <a:spcPct val="90000"/>
              </a:lnSpc>
            </a:pPr>
            <a:r>
              <a:rPr lang="sv-SE" dirty="0"/>
              <a:t>Flytta dit arbete finns</a:t>
            </a:r>
          </a:p>
          <a:p>
            <a:pPr>
              <a:lnSpc>
                <a:spcPct val="90000"/>
              </a:lnSpc>
            </a:pPr>
            <a:r>
              <a:rPr lang="sv-SE" dirty="0"/>
              <a:t>Gå en yrkesutbildning</a:t>
            </a:r>
          </a:p>
          <a:p>
            <a:pPr>
              <a:lnSpc>
                <a:spcPct val="90000"/>
              </a:lnSpc>
            </a:pPr>
            <a:r>
              <a:rPr lang="sv-SE" dirty="0"/>
              <a:t>Satsa på utbildning – påklädnad, viktigt för att bli anställningsbar – livslångt lärande</a:t>
            </a:r>
          </a:p>
          <a:p>
            <a:pPr>
              <a:lnSpc>
                <a:spcPct val="90000"/>
              </a:lnSpc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Frågor?</a:t>
            </a:r>
          </a:p>
          <a:p>
            <a:pPr>
              <a:lnSpc>
                <a:spcPct val="9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65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15D07-450D-4907-F23A-9EEF07EF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000"/>
            <a:ext cx="8375774" cy="675000"/>
          </a:xfrm>
        </p:spPr>
        <p:txBody>
          <a:bodyPr/>
          <a:lstStyle/>
          <a:p>
            <a:r>
              <a:rPr lang="sv-SE" dirty="0"/>
              <a:t>Regleringsbrevet 2024 – fortsätter på tidigare linje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66F5D3-EC3A-E117-06E6-B7F4FCF8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871867"/>
            <a:ext cx="8095428" cy="38397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Fokus är på insatser för att motverka långtidsarbetslöshet, kontroll och minska felaktiga utbetalningar samt höja kvalitén i ärendehandläggningen.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 att förbättra matchningen och stödja kompetensförsörjningen lyfts bland annat etableringsjobb, nystartsjobb och matchningstjänster fram.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Regeringen vill dessutom öka antalet deltagare i arbetsmarknadsutbildning, arbetspraktik, lönebidrag och öka övergångar till utbildning.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Nya uppdrag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med egen personal matcha arbetssökande till jobb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öka den geografiska och yrkesmässiga rörligheten bland arbetssökande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korta tiden för att identifiera personer med funktionsnedsättning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analysera förutsättningarna för att förhindra arbetssökande att återfalla i brott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redovisa statistik för inskrivna arbetssökande utifrån födelseland. </a:t>
            </a:r>
          </a:p>
        </p:txBody>
      </p:sp>
    </p:spTree>
    <p:extLst>
      <p:ext uri="{BB962C8B-B14F-4D97-AF65-F5344CB8AC3E}">
        <p14:creationId xmlns:p14="http://schemas.microsoft.com/office/powerpoint/2010/main" val="399024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15D07-450D-4907-F23A-9EEF07EF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000"/>
            <a:ext cx="8375774" cy="675000"/>
          </a:xfrm>
        </p:spPr>
        <p:txBody>
          <a:bodyPr/>
          <a:lstStyle/>
          <a:p>
            <a:r>
              <a:rPr lang="sv-SE" dirty="0"/>
              <a:t>Regleringsbrevet 2024 – öka den geografisk rörligheten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66F5D3-EC3A-E117-06E6-B7F4FCF8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2" y="1247424"/>
            <a:ext cx="6534096" cy="3839731"/>
          </a:xfrm>
        </p:spPr>
        <p:txBody>
          <a:bodyPr/>
          <a:lstStyle/>
          <a:p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Regeringen kräver att Arbetsförmedlingen förbättrar arbetet </a:t>
            </a:r>
            <a:b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 att få arbetslösa att flytta dit jobben finns.</a:t>
            </a:r>
          </a:p>
          <a:p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Hårdare krav på arbetslösa - flytta dit lediga jobb finns.</a:t>
            </a:r>
          </a:p>
          <a:p>
            <a:pPr algn="l"/>
            <a:br>
              <a:rPr lang="sv-SE" sz="1400" b="0" i="0" u="none" strike="noStrike" baseline="0" dirty="0">
                <a:latin typeface="Roboto-Light"/>
              </a:rPr>
            </a:br>
            <a:r>
              <a:rPr lang="sv-SE" sz="1400" b="0" i="0" u="none" strike="noStrike" baseline="0" dirty="0">
                <a:latin typeface="Roboto-Light"/>
              </a:rPr>
              <a:t>Enligt direktiven ska politiken bli mer kravbaserad och ett större ansvar ska </a:t>
            </a:r>
            <a:br>
              <a:rPr lang="sv-SE" sz="1400" b="0" i="0" u="none" strike="noStrike" baseline="0" dirty="0">
                <a:latin typeface="Roboto-Light"/>
              </a:rPr>
            </a:br>
            <a:r>
              <a:rPr lang="sv-SE" sz="1400" b="0" i="0" u="none" strike="noStrike" baseline="0" dirty="0">
                <a:latin typeface="Roboto-Light"/>
              </a:rPr>
              <a:t>läggas på den enskilde individen.</a:t>
            </a:r>
          </a:p>
          <a:p>
            <a:pPr algn="l"/>
            <a:r>
              <a:rPr lang="sv-SE" sz="1400" b="0" i="0" u="none" strike="noStrike" baseline="0" dirty="0">
                <a:latin typeface="Roboto-Light"/>
              </a:rPr>
              <a:t>I det ingår bland annat strängare anvisningar till jobb och utbildningar. </a:t>
            </a:r>
            <a:br>
              <a:rPr lang="sv-SE" sz="1400" b="0" i="0" u="none" strike="noStrike" baseline="0" dirty="0">
                <a:latin typeface="Roboto-Light"/>
              </a:rPr>
            </a:br>
            <a:r>
              <a:rPr lang="sv-SE" sz="1400" b="0" i="0" u="none" strike="noStrike" baseline="0" dirty="0">
                <a:latin typeface="Roboto-Light"/>
              </a:rPr>
              <a:t>Fler arbetslösa måste flytta till jobb om de erbjuds jobb på annan ort, enligt arbetsmarknadsminister Johan Persson (L).</a:t>
            </a:r>
          </a:p>
          <a:p>
            <a:pPr algn="l"/>
            <a:r>
              <a:rPr lang="sv-SE" sz="1400" b="0" i="1" u="none" strike="noStrike" baseline="0" dirty="0">
                <a:latin typeface="Roboto-Light"/>
              </a:rPr>
              <a:t>- Det är en enorm skillnad på arbetslösheten i till exempel Pajala och i Lessebo. Med detta som bakgrund måste man som vuxen och frisk vara beredd att flytta dit jobben finns. De kraven kommer att växa</a:t>
            </a:r>
            <a:r>
              <a:rPr lang="sv-SE" sz="1400" b="0" i="0" u="none" strike="noStrike" baseline="0" dirty="0">
                <a:latin typeface="Roboto-Light"/>
              </a:rPr>
              <a:t>, säger Johan Pehrson i en intervju i DN.</a:t>
            </a:r>
            <a:endParaRPr lang="sv-SE" sz="1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B4BF6D-D6CA-F81F-C558-D2B121F9F9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0806" y="1247425"/>
            <a:ext cx="1468191" cy="3420000"/>
          </a:xfrm>
        </p:spPr>
        <p:txBody>
          <a:bodyPr/>
          <a:lstStyle/>
          <a:p>
            <a:r>
              <a:rPr lang="sv-SE" b="1" dirty="0"/>
              <a:t>Arbete finns </a:t>
            </a:r>
            <a:br>
              <a:rPr lang="sv-SE" b="1" dirty="0"/>
            </a:br>
            <a:r>
              <a:rPr lang="sv-SE" b="1" dirty="0"/>
              <a:t>i norr inom: </a:t>
            </a:r>
            <a:br>
              <a:rPr lang="sv-SE" b="1" dirty="0"/>
            </a:br>
            <a:br>
              <a:rPr lang="sv-SE" b="1" dirty="0"/>
            </a:br>
            <a:r>
              <a:rPr lang="sv-SE" dirty="0"/>
              <a:t>Industrin Välfärden</a:t>
            </a:r>
            <a:br>
              <a:rPr lang="sv-SE" dirty="0"/>
            </a:br>
            <a:br>
              <a:rPr lang="sv-SE" dirty="0"/>
            </a:br>
            <a:r>
              <a:rPr lang="sv-SE" sz="1400" dirty="0"/>
              <a:t>Förutom industriarbetare behövs lärare, läkare, undersköterskor och servicepersonal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730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15D07-450D-4907-F23A-9EEF07EF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000"/>
            <a:ext cx="8375774" cy="675000"/>
          </a:xfrm>
        </p:spPr>
        <p:txBody>
          <a:bodyPr/>
          <a:lstStyle/>
          <a:p>
            <a:r>
              <a:rPr lang="sv-SE" dirty="0"/>
              <a:t>Regleringsbrevet 2024 – </a:t>
            </a:r>
            <a:br>
              <a:rPr lang="sv-SE" dirty="0"/>
            </a:br>
            <a:r>
              <a:rPr lang="sv-SE" dirty="0"/>
              <a:t>förbättra arbetsmarknadsstöden för personer med funktionsnedsättning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66F5D3-EC3A-E117-06E6-B7F4FCF8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2" y="1730478"/>
            <a:ext cx="7523930" cy="2531280"/>
          </a:xfrm>
        </p:spPr>
        <p:txBody>
          <a:bodyPr/>
          <a:lstStyle/>
          <a:p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Regeringen ger Arbetsförmedlingen i uppdrag att förbättra arbetsmarknadsstöden för personer med funktionsnedsättning 2024. </a:t>
            </a:r>
            <a:b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Stöden ska ges snabbare och fler ska få lönebidrag.</a:t>
            </a:r>
          </a:p>
          <a:p>
            <a:pPr algn="l"/>
            <a:br>
              <a:rPr lang="sv-SE" sz="1400" b="0" i="0" u="none" strike="noStrike" baseline="0" dirty="0">
                <a:latin typeface="Roboto-Light"/>
              </a:rPr>
            </a:br>
            <a:r>
              <a:rPr lang="sv-SE" sz="1400" b="0" i="0" u="none" strike="noStrike" baseline="0" dirty="0">
                <a:latin typeface="Roboto-Light"/>
              </a:rPr>
              <a:t>Rätt hjälp till rätt person i rätt tid.</a:t>
            </a:r>
          </a:p>
          <a:p>
            <a:pPr algn="l"/>
            <a:endParaRPr lang="sv-SE" sz="1400" b="0" i="1" u="none" strike="noStrike" baseline="0" dirty="0">
              <a:latin typeface="Roboto-Light"/>
            </a:endParaRPr>
          </a:p>
          <a:p>
            <a:pPr algn="l"/>
            <a:r>
              <a:rPr lang="sv-SE" sz="1400" b="0" i="1" u="none" strike="noStrike" baseline="0" dirty="0">
                <a:latin typeface="Roboto-Light"/>
              </a:rPr>
              <a:t>– Det handlar om </a:t>
            </a:r>
            <a:r>
              <a:rPr lang="sv-SE" sz="1400" b="1" i="1" u="none" strike="noStrike" baseline="0" dirty="0">
                <a:latin typeface="Roboto-Light"/>
              </a:rPr>
              <a:t>snabbare registrering</a:t>
            </a:r>
            <a:r>
              <a:rPr lang="sv-SE" sz="1400" b="0" i="1" u="none" strike="noStrike" baseline="0" dirty="0">
                <a:latin typeface="Roboto-Light"/>
              </a:rPr>
              <a:t>, effektivare </a:t>
            </a:r>
            <a:r>
              <a:rPr lang="sv-SE" sz="1400" b="1" i="1" u="none" strike="noStrike" baseline="0" dirty="0">
                <a:latin typeface="Roboto-Light"/>
              </a:rPr>
              <a:t>sammanföring med arbetsgivare</a:t>
            </a:r>
            <a:r>
              <a:rPr lang="sv-SE" sz="1400" b="0" i="1" u="none" strike="noStrike" baseline="0" dirty="0">
                <a:latin typeface="Roboto-Light"/>
              </a:rPr>
              <a:t>, </a:t>
            </a:r>
            <a:br>
              <a:rPr lang="sv-SE" sz="1400" b="0" i="1" u="none" strike="noStrike" baseline="0" dirty="0">
                <a:latin typeface="Roboto-Light"/>
              </a:rPr>
            </a:br>
            <a:r>
              <a:rPr lang="sv-SE" sz="1400" b="0" i="1" u="none" strike="noStrike" baseline="0" dirty="0">
                <a:latin typeface="Roboto-Light"/>
              </a:rPr>
              <a:t>fler i arbete med </a:t>
            </a:r>
            <a:r>
              <a:rPr lang="sv-SE" sz="1400" b="1" i="1" u="none" strike="noStrike" baseline="0" dirty="0">
                <a:latin typeface="Roboto-Light"/>
              </a:rPr>
              <a:t>lönebidrag</a:t>
            </a:r>
            <a:r>
              <a:rPr lang="sv-SE" sz="1400" b="0" i="1" u="none" strike="noStrike" baseline="0" dirty="0">
                <a:latin typeface="Roboto-Light"/>
              </a:rPr>
              <a:t> och fler anvisningar till </a:t>
            </a:r>
            <a:r>
              <a:rPr lang="sv-SE" sz="1400" b="1" i="1" u="none" strike="noStrike" baseline="0" dirty="0">
                <a:latin typeface="Roboto-Light"/>
              </a:rPr>
              <a:t>Samhall</a:t>
            </a:r>
            <a:r>
              <a:rPr lang="sv-SE" sz="1400" b="0" i="1" u="none" strike="noStrike" baseline="0" dirty="0">
                <a:latin typeface="Roboto-Light"/>
              </a:rPr>
              <a:t>, säger Johan Pehrson.</a:t>
            </a:r>
          </a:p>
        </p:txBody>
      </p:sp>
    </p:spTree>
    <p:extLst>
      <p:ext uri="{BB962C8B-B14F-4D97-AF65-F5344CB8AC3E}">
        <p14:creationId xmlns:p14="http://schemas.microsoft.com/office/powerpoint/2010/main" val="34896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BB29C1-EA11-9AE4-F21D-2A8F5C5C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856799"/>
            <a:ext cx="8200798" cy="3962419"/>
          </a:xfrm>
        </p:spPr>
        <p:txBody>
          <a:bodyPr/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Fler och fler kommer att stå utan </a:t>
            </a:r>
            <a:br>
              <a:rPr lang="sv-SE" dirty="0"/>
            </a:br>
            <a:r>
              <a:rPr lang="sv-SE" dirty="0"/>
              <a:t>jobb – trots att arbetsgivare har </a:t>
            </a:r>
            <a:br>
              <a:rPr lang="sv-SE" dirty="0"/>
            </a:br>
            <a:r>
              <a:rPr lang="sv-SE" dirty="0"/>
              <a:t>svårt att rekrytera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Arbetslösheten kommer att öka i landet under 2025 med 20 000 fler inskrivna än idag.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 med svag konkurrensförmåga – ökad långtidsarbetslöshet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Tufft inom byggsektorn, tillverkningsindustrin, regionerna, kommunerna och för tillfälligt anställa i tjänstesektorn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Regionala skillnader: norr arbetskraftsbrist, södra och storstäderna ökad arbetslöshet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Varsel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2E48AD-4670-C391-28D0-F8F6FA974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86" y="10715"/>
            <a:ext cx="4855023" cy="19271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921A0A4-B436-DE15-D0D0-0CAB31DB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324281"/>
            <a:ext cx="8389343" cy="675000"/>
          </a:xfrm>
        </p:spPr>
        <p:txBody>
          <a:bodyPr/>
          <a:lstStyle/>
          <a:p>
            <a:r>
              <a:rPr lang="sv-SE" dirty="0"/>
              <a:t>Prognos </a:t>
            </a:r>
            <a:br>
              <a:rPr lang="sv-SE" sz="1400" dirty="0"/>
            </a:br>
            <a:r>
              <a:rPr lang="sv-SE" sz="1400" dirty="0"/>
              <a:t>Det kommer bli sämre innan det blir bättre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971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21A0A4-B436-DE15-D0D0-0CAB31DB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281"/>
            <a:ext cx="8294108" cy="675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Utvecklingen på arbetsmarknaden i Uppsala län 2023-2025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0689CC-6B20-9FEE-3539-D5D6AD9C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99" y="1198420"/>
            <a:ext cx="4323661" cy="348698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1C9871-8BFD-2A06-5482-ECC5AF4F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4" y="1353014"/>
            <a:ext cx="4595101" cy="2766601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843194E-D640-CC04-4D6C-A68AD5E31853}"/>
              </a:ext>
            </a:extLst>
          </p:cNvPr>
          <p:cNvCxnSpPr/>
          <p:nvPr/>
        </p:nvCxnSpPr>
        <p:spPr>
          <a:xfrm>
            <a:off x="213264" y="2360322"/>
            <a:ext cx="4723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6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21A0A4-B436-DE15-D0D0-0CAB31DB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 brist Uppsala län 2023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DA8E42-9252-52D0-94EA-CA093B56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6" y="1152469"/>
            <a:ext cx="4477943" cy="268780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1A21FBE-374D-DC0F-57C5-AD7A40612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39" y="1153530"/>
            <a:ext cx="4476161" cy="2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28B84EE-050C-EE55-F767-99F9BF0FD2C3}"/>
              </a:ext>
            </a:extLst>
          </p:cNvPr>
          <p:cNvSpPr txBox="1"/>
          <p:nvPr/>
        </p:nvSpPr>
        <p:spPr>
          <a:xfrm>
            <a:off x="1468755" y="740935"/>
            <a:ext cx="62064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Inskrivna arbetslösa 16-65 år som andel av registerbaserad arbetskraft i respektive grupp, genomsnitt av juni 2023 - november 2023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1E51A7-3CEE-509E-D836-C7ABE4840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9" y="1366360"/>
            <a:ext cx="79629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 utan punkter">
  <a:themeElements>
    <a:clrScheme name="Arbetsförmledlingen diagram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4C6320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D18315EE-D8D8-4AA7-BE1C-E7E27A5DF302}"/>
    </a:ext>
  </a:extLst>
</a:theme>
</file>

<file path=ppt/theme/theme2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25A8992D-B864-4B94-AABF-0AB485395EE0}"/>
    </a:ext>
  </a:extLst>
</a:theme>
</file>

<file path=ppt/theme/theme3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A6C0C079-2E9B-487F-BBC8-58AF86AD044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4801</TotalTime>
  <Words>1899</Words>
  <Application>Microsoft Office PowerPoint</Application>
  <PresentationFormat>Bildspel på skärmen (16:9)</PresentationFormat>
  <Paragraphs>313</Paragraphs>
  <Slides>25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25</vt:i4>
      </vt:variant>
    </vt:vector>
  </HeadingPairs>
  <TitlesOfParts>
    <vt:vector size="36" baseType="lpstr">
      <vt:lpstr>Arial</vt:lpstr>
      <vt:lpstr>Broadway</vt:lpstr>
      <vt:lpstr>Calibri</vt:lpstr>
      <vt:lpstr>Courier New</vt:lpstr>
      <vt:lpstr>Google Sans</vt:lpstr>
      <vt:lpstr>Helvetica Neue Medium</vt:lpstr>
      <vt:lpstr>Open Sans</vt:lpstr>
      <vt:lpstr>Roboto-Light</vt:lpstr>
      <vt:lpstr>Arbetsförmedlingen, vit utan punkter</vt:lpstr>
      <vt:lpstr>Arbetsförmedlingen, vit</vt:lpstr>
      <vt:lpstr>Arbetsförmedlingen, blå</vt:lpstr>
      <vt:lpstr>Arbetsmarknadsläget</vt:lpstr>
      <vt:lpstr>Vem är jag och vad ska jag pratat om?</vt:lpstr>
      <vt:lpstr>Regleringsbrevet 2024 – fortsätter på tidigare linje</vt:lpstr>
      <vt:lpstr>Regleringsbrevet 2024 – öka den geografisk rörligheten</vt:lpstr>
      <vt:lpstr>Regleringsbrevet 2024 –  förbättra arbetsmarknadsstöden för personer med funktionsnedsättning</vt:lpstr>
      <vt:lpstr>Prognos  Det kommer bli sämre innan det blir bättre </vt:lpstr>
      <vt:lpstr>Utvecklingen på arbetsmarknaden i Uppsala län 2023-2025</vt:lpstr>
      <vt:lpstr>Arbetskrafts brist Uppsala län 2023</vt:lpstr>
      <vt:lpstr>PowerPoint-presentation</vt:lpstr>
      <vt:lpstr>PowerPoint-presentation</vt:lpstr>
      <vt:lpstr>PowerPoint-presentation</vt:lpstr>
      <vt:lpstr>PowerPoint-presentation</vt:lpstr>
      <vt:lpstr>Framtidsspaning kompetensbehov</vt:lpstr>
      <vt:lpstr>Vart hittar jag jobben?</vt:lpstr>
      <vt:lpstr>Fördelar med att vara 50+ </vt:lpstr>
      <vt:lpstr>Ungdomar </vt:lpstr>
      <vt:lpstr>PowerPoint-presentation</vt:lpstr>
      <vt:lpstr>PowerPoint-presentation</vt:lpstr>
      <vt:lpstr>Göra sig mer anställningsbar</vt:lpstr>
      <vt:lpstr>Allt fler väljer yrkesutbildningar  - kortare studietid och goda utsikter </vt:lpstr>
      <vt:lpstr>Arbetsmarknadsutbildningar  Uppsala län</vt:lpstr>
      <vt:lpstr>Yrkesutbildning på Komvux? </vt:lpstr>
      <vt:lpstr>PowerPoint-presentation</vt:lpstr>
      <vt:lpstr>Vad är på gång?</vt:lpstr>
      <vt:lpstr>Vad tar du med dig?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Arbetsmarknadsläget</dc:title>
  <dc:creator>Christine Storbacka</dc:creator>
  <dc:description>Af 00013 7.0 (2022-03-28)</dc:description>
  <cp:lastModifiedBy>Christine Storbacka</cp:lastModifiedBy>
  <cp:revision>1</cp:revision>
  <cp:lastPrinted>2024-01-23T07:19:49Z</cp:lastPrinted>
  <dcterms:created xsi:type="dcterms:W3CDTF">2023-12-11T07:42:33Z</dcterms:created>
  <dcterms:modified xsi:type="dcterms:W3CDTF">2024-01-23T09:52:33Z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88cc774a-4e14-4f10-9ecd-9d90ec222c7f</vt:lpwstr>
  </property>
</Properties>
</file>