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912" r:id="rId2"/>
    <p:sldMasterId id="2147483922" r:id="rId3"/>
    <p:sldMasterId id="2147483932" r:id="rId4"/>
  </p:sldMasterIdLst>
  <p:notesMasterIdLst>
    <p:notesMasterId r:id="rId32"/>
  </p:notesMasterIdLst>
  <p:sldIdLst>
    <p:sldId id="2595" r:id="rId5"/>
    <p:sldId id="2598" r:id="rId6"/>
    <p:sldId id="2591" r:id="rId7"/>
    <p:sldId id="425" r:id="rId8"/>
    <p:sldId id="2592" r:id="rId9"/>
    <p:sldId id="2593" r:id="rId10"/>
    <p:sldId id="394" r:id="rId11"/>
    <p:sldId id="396" r:id="rId12"/>
    <p:sldId id="404" r:id="rId13"/>
    <p:sldId id="417" r:id="rId14"/>
    <p:sldId id="398" r:id="rId15"/>
    <p:sldId id="405" r:id="rId16"/>
    <p:sldId id="406" r:id="rId17"/>
    <p:sldId id="2594" r:id="rId18"/>
    <p:sldId id="409" r:id="rId19"/>
    <p:sldId id="410" r:id="rId20"/>
    <p:sldId id="408" r:id="rId21"/>
    <p:sldId id="412" r:id="rId22"/>
    <p:sldId id="407" r:id="rId23"/>
    <p:sldId id="416" r:id="rId24"/>
    <p:sldId id="415" r:id="rId25"/>
    <p:sldId id="414" r:id="rId26"/>
    <p:sldId id="413" r:id="rId27"/>
    <p:sldId id="411" r:id="rId28"/>
    <p:sldId id="2597" r:id="rId29"/>
    <p:sldId id="423" r:id="rId30"/>
    <p:sldId id="2600" r:id="rId31"/>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05C"/>
    <a:srgbClr val="199CD9"/>
    <a:srgbClr val="FF3D9C"/>
    <a:srgbClr val="262262"/>
    <a:srgbClr val="456024"/>
    <a:srgbClr val="20305C"/>
    <a:srgbClr val="00555C"/>
    <a:srgbClr val="FEDD00"/>
    <a:srgbClr val="1C9CD8"/>
    <a:srgbClr val="A6C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83" autoAdjust="0"/>
  </p:normalViewPr>
  <p:slideViewPr>
    <p:cSldViewPr snapToGrid="0">
      <p:cViewPr varScale="1">
        <p:scale>
          <a:sx n="112" d="100"/>
          <a:sy n="112" d="100"/>
        </p:scale>
        <p:origin x="55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AFS07\Home$\a\andreas.lundeqvist\Skrivbord\Utkast%20till%20m&#228;tning%20av%20stegf&#246;rflyttn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outlook.office.com/owa/wopi/files/068563c4-91df-4a13-946e-d040e7758027@uppsala.se/AAMkADA2ODU2M2M0LTkxZGYtNGExMy05NDZlLWQwNDBlNzc1ODAyNwBGAAAAAACEdZN5-PsvTpP3MszrnOm6BwBNdv86mgj0QI5FLOOOArDiAAAX7sV5AABNdv86mgj0QI5FLOOOArDiAAIc.OezAAABEgAQACLOE5rTIHJP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AFS07\Home$\a\andreas.lundeqvist\Skrivbord\Utkast%20till%20m&#228;tning%20av%20stegf&#246;rflyttn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AFS07\Home$\a\andreas.lundeqvist\Skrivbord\Utkast%20till%20m&#228;tning%20av%20stegf&#246;rflyttn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outlook.office.com/owa/wopi/files/068563c4-91df-4a13-946e-d040e7758027@uppsala.se/AAMkADA2ODU2M2M0LTkxZGYtNGExMy05NDZlLWQwNDBlNzc1ODAyNwBGAAAAAACEdZN5-PsvTpP3MszrnOm6BwBNdv86mgj0QI5FLOOOArDiAAAX7sV5AABNdv86mgj0QI5FLOOOArDiAAIc.OezAAABEgAQACLOE5rTIHJP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AFS07\Home$\a\andreas.lundeqvist\Skrivbord\Utkast%20till%20m&#228;tning%20av%20stegf&#246;rflyttning.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AFS07\Home$\a\andreas.lundeqvist\Skrivbord\Utkast%20till%20m&#228;tning%20av%20stegf&#246;rflyttning.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u="none" strike="noStrike" kern="1200" spc="0" baseline="0" dirty="0">
                <a:solidFill>
                  <a:prstClr val="black">
                    <a:lumMod val="65000"/>
                    <a:lumOff val="35000"/>
                  </a:prstClr>
                </a:solidFill>
              </a:rPr>
              <a:t>Passivitet innan insatsen hos deltagarna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Blad4!$F$55:$H$55</c:f>
              <c:strCache>
                <c:ptCount val="3"/>
                <c:pt idx="0">
                  <c:v>0-12 mån</c:v>
                </c:pt>
                <c:pt idx="1">
                  <c:v>12-24 mån</c:v>
                </c:pt>
                <c:pt idx="2">
                  <c:v>&gt;24 mån</c:v>
                </c:pt>
              </c:strCache>
            </c:strRef>
          </c:cat>
          <c:val>
            <c:numRef>
              <c:f>Blad4!$F$56:$H$56</c:f>
              <c:numCache>
                <c:formatCode>0%</c:formatCode>
                <c:ptCount val="3"/>
                <c:pt idx="0">
                  <c:v>0.19</c:v>
                </c:pt>
                <c:pt idx="1">
                  <c:v>0.12</c:v>
                </c:pt>
                <c:pt idx="2">
                  <c:v>0.63</c:v>
                </c:pt>
              </c:numCache>
            </c:numRef>
          </c:val>
          <c:extLst>
            <c:ext xmlns:c16="http://schemas.microsoft.com/office/drawing/2014/chart" uri="{C3380CC4-5D6E-409C-BE32-E72D297353CC}">
              <c16:uniqueId val="{00000000-AB80-4104-A2D0-57C77AF62D69}"/>
            </c:ext>
          </c:extLst>
        </c:ser>
        <c:dLbls>
          <c:dLblPos val="outEnd"/>
          <c:showLegendKey val="0"/>
          <c:showVal val="1"/>
          <c:showCatName val="0"/>
          <c:showSerName val="0"/>
          <c:showPercent val="0"/>
          <c:showBubbleSize val="0"/>
        </c:dLbls>
        <c:gapWidth val="219"/>
        <c:overlap val="-27"/>
        <c:axId val="791326712"/>
        <c:axId val="791319152"/>
      </c:barChart>
      <c:catAx>
        <c:axId val="79132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91319152"/>
        <c:crosses val="autoZero"/>
        <c:auto val="1"/>
        <c:lblAlgn val="ctr"/>
        <c:lblOffset val="100"/>
        <c:noMultiLvlLbl val="0"/>
      </c:catAx>
      <c:valAx>
        <c:axId val="791319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91326712"/>
        <c:crosses val="autoZero"/>
        <c:crossBetween val="between"/>
      </c:valAx>
      <c:spPr>
        <a:noFill/>
        <a:ln>
          <a:noFill/>
        </a:ln>
        <a:effectLst/>
      </c:spPr>
    </c:plotArea>
    <c:plotVisOnly val="1"/>
    <c:dispBlanksAs val="gap"/>
    <c:showDLblsOverMax val="0"/>
  </c:chart>
  <c:spPr>
    <a:noFill/>
    <a:ln>
      <a:noFill/>
    </a:ln>
    <a:effectLst>
      <a:outerShdw blurRad="50800" dist="38100" dir="2700000" algn="tl" rotWithShape="0">
        <a:prstClr val="black">
          <a:alpha val="40000"/>
        </a:prstClr>
      </a:outerShdw>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sv-SE" sz="1600" dirty="0"/>
              <a:t>Arbetsterapeutens resultat</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5AF4-4B90-A1D2-E699827DB439}"/>
              </c:ext>
            </c:extLst>
          </c:dPt>
          <c:dPt>
            <c:idx val="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3-5AF4-4B90-A1D2-E699827DB439}"/>
              </c:ext>
            </c:extLst>
          </c:dPt>
          <c:dPt>
            <c:idx val="2"/>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5-5AF4-4B90-A1D2-E699827DB43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'[Utkast till mätning av stegförflyttning.xlsx]Blad6'!$C$67:$E$67</c:f>
              <c:strCache>
                <c:ptCount val="3"/>
                <c:pt idx="0">
                  <c:v>Saknar arb.förmåga</c:v>
                </c:pt>
                <c:pt idx="1">
                  <c:v>Har arb.förmåga</c:v>
                </c:pt>
                <c:pt idx="2">
                  <c:v>Ej kunnat påbörjas/avslutas</c:v>
                </c:pt>
              </c:strCache>
            </c:strRef>
          </c:cat>
          <c:val>
            <c:numRef>
              <c:f>'[Utkast till mätning av stegförflyttning.xlsx]Blad6'!$C$68:$E$68</c:f>
              <c:numCache>
                <c:formatCode>0%</c:formatCode>
                <c:ptCount val="3"/>
                <c:pt idx="0">
                  <c:v>0.34375</c:v>
                </c:pt>
                <c:pt idx="1">
                  <c:v>0.40625</c:v>
                </c:pt>
                <c:pt idx="2">
                  <c:v>0.25</c:v>
                </c:pt>
              </c:numCache>
            </c:numRef>
          </c:val>
          <c:extLst>
            <c:ext xmlns:c16="http://schemas.microsoft.com/office/drawing/2014/chart" uri="{C3380CC4-5D6E-409C-BE32-E72D297353CC}">
              <c16:uniqueId val="{00000006-5AF4-4B90-A1D2-E699827DB439}"/>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dirty="0"/>
              <a:t>Vilka förrehabiliterande insatser har vi använt</a:t>
            </a:r>
          </a:p>
        </c:rich>
      </c:tx>
      <c:layout>
        <c:manualLayout>
          <c:xMode val="edge"/>
          <c:yMode val="edge"/>
          <c:x val="0.175955866297464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Blad6!$A$58:$X$58</c:f>
              <c:strCache>
                <c:ptCount val="24"/>
                <c:pt idx="0">
                  <c:v>Telefonuppföljning</c:v>
                </c:pt>
                <c:pt idx="1">
                  <c:v>Regelbundna besök</c:v>
                </c:pt>
                <c:pt idx="2">
                  <c:v>Studiebesök</c:v>
                </c:pt>
                <c:pt idx="3">
                  <c:v>SIP</c:v>
                </c:pt>
                <c:pt idx="4">
                  <c:v>MI</c:v>
                </c:pt>
                <c:pt idx="5">
                  <c:v>Arb.ter</c:v>
                </c:pt>
                <c:pt idx="6">
                  <c:v>Arbetsförmågebedömning</c:v>
                </c:pt>
                <c:pt idx="7">
                  <c:v>Träffpunkt</c:v>
                </c:pt>
                <c:pt idx="8">
                  <c:v>Daglig verksamhet</c:v>
                </c:pt>
                <c:pt idx="9">
                  <c:v>Sysselsättning stålgatan</c:v>
                </c:pt>
                <c:pt idx="10">
                  <c:v>Träning</c:v>
                </c:pt>
                <c:pt idx="11">
                  <c:v>UJC- övrigt</c:v>
                </c:pt>
                <c:pt idx="12">
                  <c:v>Arbetsträning &lt;25%</c:v>
                </c:pt>
                <c:pt idx="13">
                  <c:v>Arbetsträning</c:v>
                </c:pt>
                <c:pt idx="14">
                  <c:v>OSA/lönebidrags</c:v>
                </c:pt>
                <c:pt idx="15">
                  <c:v>Språkstärkande</c:v>
                </c:pt>
                <c:pt idx="16">
                  <c:v>SFI</c:v>
                </c:pt>
                <c:pt idx="17">
                  <c:v>Hjälp i kontakter</c:v>
                </c:pt>
                <c:pt idx="18">
                  <c:v>Lösa boendesituation</c:v>
                </c:pt>
                <c:pt idx="19">
                  <c:v>Kontaktperson</c:v>
                </c:pt>
                <c:pt idx="20">
                  <c:v>Boendestöd</c:v>
                </c:pt>
                <c:pt idx="21">
                  <c:v>Hemtjänst </c:v>
                </c:pt>
                <c:pt idx="22">
                  <c:v>Godman</c:v>
                </c:pt>
                <c:pt idx="23">
                  <c:v>Hikikomori</c:v>
                </c:pt>
              </c:strCache>
            </c:strRef>
          </c:cat>
          <c:val>
            <c:numRef>
              <c:f>Blad6!$A$59:$X$59</c:f>
              <c:numCache>
                <c:formatCode>General</c:formatCode>
                <c:ptCount val="24"/>
                <c:pt idx="0">
                  <c:v>83</c:v>
                </c:pt>
                <c:pt idx="1">
                  <c:v>39</c:v>
                </c:pt>
                <c:pt idx="2">
                  <c:v>3</c:v>
                </c:pt>
                <c:pt idx="3">
                  <c:v>38</c:v>
                </c:pt>
                <c:pt idx="4">
                  <c:v>35</c:v>
                </c:pt>
                <c:pt idx="5">
                  <c:v>32</c:v>
                </c:pt>
                <c:pt idx="6">
                  <c:v>26</c:v>
                </c:pt>
                <c:pt idx="7">
                  <c:v>11</c:v>
                </c:pt>
                <c:pt idx="8">
                  <c:v>1</c:v>
                </c:pt>
                <c:pt idx="9">
                  <c:v>15</c:v>
                </c:pt>
                <c:pt idx="10">
                  <c:v>16</c:v>
                </c:pt>
                <c:pt idx="11">
                  <c:v>2</c:v>
                </c:pt>
                <c:pt idx="12">
                  <c:v>11</c:v>
                </c:pt>
                <c:pt idx="13">
                  <c:v>14</c:v>
                </c:pt>
                <c:pt idx="14">
                  <c:v>2</c:v>
                </c:pt>
                <c:pt idx="15">
                  <c:v>4</c:v>
                </c:pt>
                <c:pt idx="16">
                  <c:v>1</c:v>
                </c:pt>
                <c:pt idx="17">
                  <c:v>36</c:v>
                </c:pt>
                <c:pt idx="18">
                  <c:v>5</c:v>
                </c:pt>
                <c:pt idx="19">
                  <c:v>3</c:v>
                </c:pt>
                <c:pt idx="20">
                  <c:v>9</c:v>
                </c:pt>
                <c:pt idx="21">
                  <c:v>2</c:v>
                </c:pt>
                <c:pt idx="22">
                  <c:v>3</c:v>
                </c:pt>
                <c:pt idx="23">
                  <c:v>2</c:v>
                </c:pt>
              </c:numCache>
            </c:numRef>
          </c:val>
          <c:extLst>
            <c:ext xmlns:c16="http://schemas.microsoft.com/office/drawing/2014/chart" uri="{C3380CC4-5D6E-409C-BE32-E72D297353CC}">
              <c16:uniqueId val="{00000000-8084-4FAA-82AE-76484BFC8BD8}"/>
            </c:ext>
          </c:extLst>
        </c:ser>
        <c:dLbls>
          <c:dLblPos val="outEnd"/>
          <c:showLegendKey val="0"/>
          <c:showVal val="1"/>
          <c:showCatName val="0"/>
          <c:showSerName val="0"/>
          <c:showPercent val="0"/>
          <c:showBubbleSize val="0"/>
        </c:dLbls>
        <c:gapWidth val="182"/>
        <c:axId val="889251520"/>
        <c:axId val="889247920"/>
      </c:barChart>
      <c:catAx>
        <c:axId val="889251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89247920"/>
        <c:crosses val="autoZero"/>
        <c:auto val="1"/>
        <c:lblAlgn val="ctr"/>
        <c:lblOffset val="100"/>
        <c:noMultiLvlLbl val="0"/>
      </c:catAx>
      <c:valAx>
        <c:axId val="88924792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89251520"/>
        <c:crosses val="autoZero"/>
        <c:crossBetween val="between"/>
      </c:valAx>
      <c:spPr>
        <a:noFill/>
        <a:ln>
          <a:noFill/>
        </a:ln>
        <a:effectLst/>
      </c:spPr>
    </c:plotArea>
    <c:plotVisOnly val="1"/>
    <c:dispBlanksAs val="gap"/>
    <c:showDLblsOverMax val="0"/>
  </c:chart>
  <c:spPr>
    <a:noFill/>
    <a:ln>
      <a:noFill/>
    </a:ln>
    <a:effectLst>
      <a:outerShdw blurRad="50800" dist="38100" dir="2700000" algn="tl" rotWithShape="0">
        <a:prstClr val="black">
          <a:alpha val="40000"/>
        </a:prstClr>
      </a:outerShdw>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dirty="0"/>
              <a:t>Antal förrehabiliterande insatser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Blad6!$B$51:$C$51</c:f>
              <c:strCache>
                <c:ptCount val="2"/>
                <c:pt idx="0">
                  <c:v>Totalt antal</c:v>
                </c:pt>
                <c:pt idx="1">
                  <c:v>snitt/deltagare</c:v>
                </c:pt>
              </c:strCache>
            </c:strRef>
          </c:cat>
          <c:val>
            <c:numRef>
              <c:f>Blad6!$B$52:$C$52</c:f>
              <c:numCache>
                <c:formatCode>General</c:formatCode>
                <c:ptCount val="2"/>
                <c:pt idx="0">
                  <c:v>393</c:v>
                </c:pt>
              </c:numCache>
            </c:numRef>
          </c:val>
          <c:extLst>
            <c:ext xmlns:c16="http://schemas.microsoft.com/office/drawing/2014/chart" uri="{C3380CC4-5D6E-409C-BE32-E72D297353CC}">
              <c16:uniqueId val="{00000000-5D6E-475D-80A9-FE0083C2A97C}"/>
            </c:ext>
          </c:extLst>
        </c:ser>
        <c:dLbls>
          <c:showLegendKey val="0"/>
          <c:showVal val="1"/>
          <c:showCatName val="0"/>
          <c:showSerName val="0"/>
          <c:showPercent val="0"/>
          <c:showBubbleSize val="0"/>
        </c:dLbls>
        <c:gapWidth val="219"/>
        <c:axId val="889248280"/>
        <c:axId val="889250800"/>
      </c:barChart>
      <c:barChart>
        <c:barDir val="col"/>
        <c:grouping val="clustered"/>
        <c:varyColors val="0"/>
        <c:ser>
          <c:idx val="1"/>
          <c:order val="1"/>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Blad6!$B$51:$C$51</c:f>
              <c:strCache>
                <c:ptCount val="2"/>
                <c:pt idx="0">
                  <c:v>Totalt antal</c:v>
                </c:pt>
                <c:pt idx="1">
                  <c:v>snitt/deltagare</c:v>
                </c:pt>
              </c:strCache>
            </c:strRef>
          </c:cat>
          <c:val>
            <c:numRef>
              <c:f>Blad6!$B$53:$C$53</c:f>
              <c:numCache>
                <c:formatCode>General</c:formatCode>
                <c:ptCount val="2"/>
                <c:pt idx="1">
                  <c:v>4.05</c:v>
                </c:pt>
              </c:numCache>
            </c:numRef>
          </c:val>
          <c:extLst>
            <c:ext xmlns:c16="http://schemas.microsoft.com/office/drawing/2014/chart" uri="{C3380CC4-5D6E-409C-BE32-E72D297353CC}">
              <c16:uniqueId val="{00000001-5D6E-475D-80A9-FE0083C2A97C}"/>
            </c:ext>
          </c:extLst>
        </c:ser>
        <c:dLbls>
          <c:showLegendKey val="0"/>
          <c:showVal val="1"/>
          <c:showCatName val="0"/>
          <c:showSerName val="0"/>
          <c:showPercent val="0"/>
          <c:showBubbleSize val="0"/>
        </c:dLbls>
        <c:gapWidth val="219"/>
        <c:axId val="851214440"/>
        <c:axId val="851215520"/>
      </c:barChart>
      <c:catAx>
        <c:axId val="88924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89250800"/>
        <c:crosses val="autoZero"/>
        <c:auto val="1"/>
        <c:lblAlgn val="ctr"/>
        <c:lblOffset val="100"/>
        <c:noMultiLvlLbl val="0"/>
      </c:catAx>
      <c:valAx>
        <c:axId val="88925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89248280"/>
        <c:crosses val="autoZero"/>
        <c:crossBetween val="between"/>
      </c:valAx>
      <c:valAx>
        <c:axId val="851215520"/>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51214440"/>
        <c:crosses val="max"/>
        <c:crossBetween val="between"/>
      </c:valAx>
      <c:catAx>
        <c:axId val="851214440"/>
        <c:scaling>
          <c:orientation val="minMax"/>
        </c:scaling>
        <c:delete val="1"/>
        <c:axPos val="b"/>
        <c:numFmt formatCode="General" sourceLinked="1"/>
        <c:majorTickMark val="none"/>
        <c:minorTickMark val="none"/>
        <c:tickLblPos val="nextTo"/>
        <c:crossAx val="851215520"/>
        <c:crosses val="autoZero"/>
        <c:auto val="1"/>
        <c:lblAlgn val="ctr"/>
        <c:lblOffset val="100"/>
        <c:noMultiLvlLbl val="0"/>
      </c:catAx>
      <c:spPr>
        <a:noFill/>
        <a:ln>
          <a:noFill/>
        </a:ln>
        <a:effectLst/>
      </c:spPr>
    </c:plotArea>
    <c:plotVisOnly val="1"/>
    <c:dispBlanksAs val="gap"/>
    <c:showDLblsOverMax val="0"/>
  </c:chart>
  <c:spPr>
    <a:noFill/>
    <a:ln>
      <a:noFill/>
    </a:ln>
    <a:effectLst>
      <a:outerShdw blurRad="50800" dist="38100" dir="2700000" algn="tl" rotWithShape="0">
        <a:prstClr val="black">
          <a:alpha val="40000"/>
        </a:prstClr>
      </a:outerShdw>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noProof="0" dirty="0"/>
              <a:t>Avslutade</a:t>
            </a:r>
            <a:r>
              <a:rPr lang="en-US" baseline="0" dirty="0"/>
              <a:t> </a:t>
            </a:r>
            <a:r>
              <a:rPr lang="sv-SE" baseline="0" noProof="0" dirty="0"/>
              <a:t>innan</a:t>
            </a:r>
            <a:r>
              <a:rPr lang="en-US" baseline="0" dirty="0"/>
              <a:t> </a:t>
            </a:r>
            <a:r>
              <a:rPr lang="sv-SE" baseline="0" noProof="0" dirty="0"/>
              <a:t>projekttidens</a:t>
            </a:r>
            <a:r>
              <a:rPr lang="en-US" baseline="0" dirty="0"/>
              <a:t> slut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tx>
            <c:strRef>
              <c:f>'[Utkast till mätning av stegförflyttning.xlsx]Blad6'!$A$74</c:f>
              <c:strCache>
                <c:ptCount val="1"/>
                <c:pt idx="0">
                  <c:v>Andel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'[Utkast till mätning av stegförflyttning.xlsx]Blad6'!$B$72:$I$72</c:f>
              <c:strCache>
                <c:ptCount val="8"/>
                <c:pt idx="0">
                  <c:v>Totalt avslutade</c:v>
                </c:pt>
                <c:pt idx="1">
                  <c:v>Arbete, studier eller arbetssökande.</c:v>
                </c:pt>
                <c:pt idx="2">
                  <c:v>Utskrivning – Fortsatt rehabilitering </c:v>
                </c:pt>
                <c:pt idx="3">
                  <c:v>Utskrivning på grund av sjukdom </c:v>
                </c:pt>
                <c:pt idx="4">
                  <c:v>Utskrivning på grund av föräldraledighet </c:v>
                </c:pt>
                <c:pt idx="5">
                  <c:v>Utskrivning på grund av flytt </c:v>
                </c:pt>
                <c:pt idx="6">
                  <c:v>Utskrivning – utan mätning </c:v>
                </c:pt>
                <c:pt idx="7">
                  <c:v>Övrigt </c:v>
                </c:pt>
              </c:strCache>
            </c:strRef>
          </c:cat>
          <c:val>
            <c:numRef>
              <c:f>'[Utkast till mätning av stegförflyttning.xlsx]Blad6'!$B$74:$I$74</c:f>
              <c:numCache>
                <c:formatCode>0%</c:formatCode>
                <c:ptCount val="8"/>
                <c:pt idx="0">
                  <c:v>0.49</c:v>
                </c:pt>
                <c:pt idx="1">
                  <c:v>0.125</c:v>
                </c:pt>
                <c:pt idx="2">
                  <c:v>0.45800000000000002</c:v>
                </c:pt>
                <c:pt idx="3">
                  <c:v>0.22900000000000001</c:v>
                </c:pt>
                <c:pt idx="4">
                  <c:v>0.02</c:v>
                </c:pt>
                <c:pt idx="5">
                  <c:v>0.125</c:v>
                </c:pt>
                <c:pt idx="6">
                  <c:v>0</c:v>
                </c:pt>
                <c:pt idx="7">
                  <c:v>0.04</c:v>
                </c:pt>
              </c:numCache>
            </c:numRef>
          </c:val>
          <c:extLst>
            <c:ext xmlns:c16="http://schemas.microsoft.com/office/drawing/2014/chart" uri="{C3380CC4-5D6E-409C-BE32-E72D297353CC}">
              <c16:uniqueId val="{00000000-69BB-4835-A1A0-8ABEF1F3B6A5}"/>
            </c:ext>
          </c:extLst>
        </c:ser>
        <c:dLbls>
          <c:dLblPos val="outEnd"/>
          <c:showLegendKey val="0"/>
          <c:showVal val="1"/>
          <c:showCatName val="0"/>
          <c:showSerName val="0"/>
          <c:showPercent val="0"/>
          <c:showBubbleSize val="0"/>
        </c:dLbls>
        <c:gapWidth val="219"/>
        <c:axId val="890241856"/>
        <c:axId val="890242576"/>
      </c:barChart>
      <c:catAx>
        <c:axId val="890241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90242576"/>
        <c:crosses val="autoZero"/>
        <c:auto val="1"/>
        <c:lblAlgn val="ctr"/>
        <c:lblOffset val="100"/>
        <c:noMultiLvlLbl val="0"/>
      </c:catAx>
      <c:valAx>
        <c:axId val="8902425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90241856"/>
        <c:crosses val="autoZero"/>
        <c:crossBetween val="between"/>
      </c:valAx>
      <c:spPr>
        <a:noFill/>
        <a:ln>
          <a:noFill/>
        </a:ln>
        <a:effectLst/>
      </c:spPr>
    </c:plotArea>
    <c:plotVisOnly val="1"/>
    <c:dispBlanksAs val="gap"/>
    <c:showDLblsOverMax val="0"/>
  </c:chart>
  <c:spPr>
    <a:noFill/>
    <a:ln>
      <a:noFill/>
    </a:ln>
    <a:effectLst>
      <a:outerShdw blurRad="50800" dist="38100" dir="2700000" algn="tl" rotWithShape="0">
        <a:prstClr val="black">
          <a:alpha val="40000"/>
        </a:prstClr>
      </a:outerShdw>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Passivitet hos deltagare</a:t>
            </a:r>
            <a:r>
              <a:rPr lang="sv-SE" baseline="0" dirty="0"/>
              <a:t> som </a:t>
            </a:r>
            <a:r>
              <a:rPr lang="sv-SE" dirty="0"/>
              <a:t>avslutats mot arbete, studier</a:t>
            </a:r>
            <a:r>
              <a:rPr lang="sv-SE" baseline="0" dirty="0"/>
              <a:t> eller </a:t>
            </a:r>
            <a:r>
              <a:rPr lang="sv-SE" dirty="0"/>
              <a:t> arbetslivsrehabilitering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Blad6!$B$99:$D$99</c:f>
              <c:strCache>
                <c:ptCount val="3"/>
                <c:pt idx="0">
                  <c:v>Passivitet 0 - 12 mån</c:v>
                </c:pt>
                <c:pt idx="1">
                  <c:v>Passivitet 12 - 24 mån</c:v>
                </c:pt>
                <c:pt idx="2">
                  <c:v>Passivitet &gt; 24 mån</c:v>
                </c:pt>
              </c:strCache>
            </c:strRef>
          </c:cat>
          <c:val>
            <c:numRef>
              <c:f>Blad6!$B$100:$D$100</c:f>
              <c:numCache>
                <c:formatCode>0%</c:formatCode>
                <c:ptCount val="3"/>
                <c:pt idx="0">
                  <c:v>0.3</c:v>
                </c:pt>
                <c:pt idx="1">
                  <c:v>0.25</c:v>
                </c:pt>
                <c:pt idx="2">
                  <c:v>0.45</c:v>
                </c:pt>
              </c:numCache>
            </c:numRef>
          </c:val>
          <c:extLst>
            <c:ext xmlns:c16="http://schemas.microsoft.com/office/drawing/2014/chart" uri="{C3380CC4-5D6E-409C-BE32-E72D297353CC}">
              <c16:uniqueId val="{00000000-08D4-4894-B739-D3EC0B8966CF}"/>
            </c:ext>
          </c:extLst>
        </c:ser>
        <c:dLbls>
          <c:dLblPos val="outEnd"/>
          <c:showLegendKey val="0"/>
          <c:showVal val="1"/>
          <c:showCatName val="0"/>
          <c:showSerName val="0"/>
          <c:showPercent val="0"/>
          <c:showBubbleSize val="0"/>
        </c:dLbls>
        <c:gapWidth val="219"/>
        <c:overlap val="-27"/>
        <c:axId val="634122848"/>
        <c:axId val="634128608"/>
      </c:barChart>
      <c:catAx>
        <c:axId val="63412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4128608"/>
        <c:crosses val="autoZero"/>
        <c:auto val="1"/>
        <c:lblAlgn val="ctr"/>
        <c:lblOffset val="100"/>
        <c:noMultiLvlLbl val="0"/>
      </c:catAx>
      <c:valAx>
        <c:axId val="634128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4122848"/>
        <c:crosses val="autoZero"/>
        <c:crossBetween val="between"/>
      </c:valAx>
      <c:spPr>
        <a:noFill/>
        <a:ln>
          <a:noFill/>
        </a:ln>
        <a:effectLst/>
      </c:spPr>
    </c:plotArea>
    <c:plotVisOnly val="1"/>
    <c:dispBlanksAs val="gap"/>
    <c:showDLblsOverMax val="0"/>
  </c:chart>
  <c:spPr>
    <a:noFill/>
    <a:ln>
      <a:noFill/>
    </a:ln>
    <a:effectLst>
      <a:outerShdw blurRad="50800" dist="38100" dir="2700000" algn="tl" rotWithShape="0">
        <a:prstClr val="black">
          <a:alpha val="40000"/>
        </a:prstClr>
      </a:outerShdw>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dirty="0"/>
              <a:t>Tid i Arbetslivsintro för de som nått förmåga till rehab, arbete, studier och arbetssökande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Blad6!$B$89:$D$89</c:f>
              <c:strCache>
                <c:ptCount val="3"/>
                <c:pt idx="0">
                  <c:v>Medeltid</c:v>
                </c:pt>
                <c:pt idx="1">
                  <c:v>Längst</c:v>
                </c:pt>
                <c:pt idx="2">
                  <c:v>Kortast</c:v>
                </c:pt>
              </c:strCache>
            </c:strRef>
          </c:cat>
          <c:val>
            <c:numRef>
              <c:f>Blad6!$B$90:$D$90</c:f>
              <c:numCache>
                <c:formatCode>General</c:formatCode>
                <c:ptCount val="3"/>
                <c:pt idx="0">
                  <c:v>10</c:v>
                </c:pt>
                <c:pt idx="1">
                  <c:v>21</c:v>
                </c:pt>
                <c:pt idx="2">
                  <c:v>3</c:v>
                </c:pt>
              </c:numCache>
            </c:numRef>
          </c:val>
          <c:extLst>
            <c:ext xmlns:c16="http://schemas.microsoft.com/office/drawing/2014/chart" uri="{C3380CC4-5D6E-409C-BE32-E72D297353CC}">
              <c16:uniqueId val="{00000000-3F3F-4039-84D3-6DF286D566F9}"/>
            </c:ext>
          </c:extLst>
        </c:ser>
        <c:dLbls>
          <c:dLblPos val="outEnd"/>
          <c:showLegendKey val="0"/>
          <c:showVal val="1"/>
          <c:showCatName val="0"/>
          <c:showSerName val="0"/>
          <c:showPercent val="0"/>
          <c:showBubbleSize val="0"/>
        </c:dLbls>
        <c:gapWidth val="219"/>
        <c:overlap val="-27"/>
        <c:axId val="786151488"/>
        <c:axId val="786152568"/>
      </c:barChart>
      <c:catAx>
        <c:axId val="78615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86152568"/>
        <c:crosses val="autoZero"/>
        <c:auto val="1"/>
        <c:lblAlgn val="ctr"/>
        <c:lblOffset val="100"/>
        <c:noMultiLvlLbl val="0"/>
      </c:catAx>
      <c:valAx>
        <c:axId val="786152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v-SE" dirty="0"/>
                  <a:t>Månader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86151488"/>
        <c:crosses val="autoZero"/>
        <c:crossBetween val="between"/>
      </c:valAx>
      <c:spPr>
        <a:noFill/>
        <a:ln>
          <a:noFill/>
        </a:ln>
        <a:effectLst/>
      </c:spPr>
    </c:plotArea>
    <c:plotVisOnly val="1"/>
    <c:dispBlanksAs val="gap"/>
    <c:showDLblsOverMax val="0"/>
  </c:chart>
  <c:spPr>
    <a:noFill/>
    <a:ln>
      <a:noFill/>
    </a:ln>
    <a:effectLst>
      <a:outerShdw blurRad="50800" dist="38100" dir="2700000" algn="tl" rotWithShape="0">
        <a:prstClr val="black">
          <a:alpha val="40000"/>
        </a:prstClr>
      </a:outerShdw>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EA107-F5FE-4CE5-9ED8-667D7EBEB01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sv-SE"/>
        </a:p>
      </dgm:t>
    </dgm:pt>
    <dgm:pt modelId="{04B17019-7259-4962-A26A-51F9D0F7BE82}">
      <dgm:prSet phldrT="[Text]" custT="1"/>
      <dgm:spPr>
        <a:solidFill>
          <a:schemeClr val="accent2">
            <a:lumMod val="50000"/>
          </a:schemeClr>
        </a:solidFill>
      </dgm:spPr>
      <dgm:t>
        <a:bodyPr/>
        <a:lstStyle/>
        <a:p>
          <a:r>
            <a:rPr lang="sv-SE" sz="2000" b="0" dirty="0">
              <a:solidFill>
                <a:schemeClr val="bg1"/>
              </a:solidFill>
              <a:latin typeface="+mn-lt"/>
            </a:rPr>
            <a:t>Samhällets (välfärdssystemens) yttersta skyddsnät</a:t>
          </a:r>
          <a:endParaRPr lang="sv-SE" sz="2000" b="0" dirty="0"/>
        </a:p>
      </dgm:t>
    </dgm:pt>
    <dgm:pt modelId="{3315251F-3D38-4240-98F3-AF603691E79C}" type="parTrans" cxnId="{1966AB64-B37D-459E-B976-C890883C77A1}">
      <dgm:prSet/>
      <dgm:spPr/>
      <dgm:t>
        <a:bodyPr/>
        <a:lstStyle/>
        <a:p>
          <a:endParaRPr lang="sv-SE" sz="2000" b="0"/>
        </a:p>
      </dgm:t>
    </dgm:pt>
    <dgm:pt modelId="{2A8EE007-4EC4-48FE-8BEE-F430EC541CC2}" type="sibTrans" cxnId="{1966AB64-B37D-459E-B976-C890883C77A1}">
      <dgm:prSet/>
      <dgm:spPr>
        <a:ln>
          <a:solidFill>
            <a:schemeClr val="accent2">
              <a:lumMod val="50000"/>
            </a:schemeClr>
          </a:solidFill>
        </a:ln>
      </dgm:spPr>
      <dgm:t>
        <a:bodyPr/>
        <a:lstStyle/>
        <a:p>
          <a:endParaRPr lang="sv-SE" sz="2000" b="0"/>
        </a:p>
      </dgm:t>
    </dgm:pt>
    <dgm:pt modelId="{23B8E129-B068-4D55-96F9-DCB0100C2F84}">
      <dgm:prSet phldrT="[Text]" custT="1"/>
      <dgm:spPr>
        <a:solidFill>
          <a:schemeClr val="accent2">
            <a:lumMod val="50000"/>
          </a:schemeClr>
        </a:solidFill>
      </dgm:spPr>
      <dgm:t>
        <a:bodyPr/>
        <a:lstStyle/>
        <a:p>
          <a:r>
            <a:rPr lang="sv-SE" sz="2000" b="0" dirty="0">
              <a:solidFill>
                <a:schemeClr val="bg1"/>
              </a:solidFill>
              <a:latin typeface="+mn-lt"/>
            </a:rPr>
            <a:t>Komplement när samhällets övriga system är otillräckliga</a:t>
          </a:r>
          <a:endParaRPr lang="sv-SE" sz="2000" b="0" dirty="0"/>
        </a:p>
      </dgm:t>
    </dgm:pt>
    <dgm:pt modelId="{CBB856D6-A43C-4B21-98BB-CDEC65E2921C}" type="parTrans" cxnId="{76308CE8-A49F-4E34-9EC2-8E413111009F}">
      <dgm:prSet/>
      <dgm:spPr/>
      <dgm:t>
        <a:bodyPr/>
        <a:lstStyle/>
        <a:p>
          <a:endParaRPr lang="sv-SE" sz="2000" b="0"/>
        </a:p>
      </dgm:t>
    </dgm:pt>
    <dgm:pt modelId="{410F9A33-6F14-40B2-AD75-B0365221D73A}" type="sibTrans" cxnId="{76308CE8-A49F-4E34-9EC2-8E413111009F}">
      <dgm:prSet/>
      <dgm:spPr/>
      <dgm:t>
        <a:bodyPr/>
        <a:lstStyle/>
        <a:p>
          <a:endParaRPr lang="sv-SE" sz="2000" b="0"/>
        </a:p>
      </dgm:t>
    </dgm:pt>
    <dgm:pt modelId="{83C40128-E0B2-4875-B224-476BE2D477F1}">
      <dgm:prSet phldrT="[Text]" custT="1"/>
      <dgm:spPr>
        <a:solidFill>
          <a:schemeClr val="accent2">
            <a:lumMod val="50000"/>
          </a:schemeClr>
        </a:solidFill>
      </dgm:spPr>
      <dgm:t>
        <a:bodyPr/>
        <a:lstStyle/>
        <a:p>
          <a:r>
            <a:rPr lang="sv-SE" sz="2000" b="0" dirty="0">
              <a:solidFill>
                <a:schemeClr val="bg1"/>
              </a:solidFill>
              <a:latin typeface="+mn-lt"/>
            </a:rPr>
            <a:t>Tvådelat uppdrag</a:t>
          </a:r>
          <a:endParaRPr lang="sv-SE" sz="2000" b="0" dirty="0"/>
        </a:p>
      </dgm:t>
    </dgm:pt>
    <dgm:pt modelId="{F27E0D08-EE88-4702-B30D-8F8255EF6DF1}" type="parTrans" cxnId="{8ED82C86-F799-401E-AA71-A4BE85B3E3A3}">
      <dgm:prSet/>
      <dgm:spPr/>
      <dgm:t>
        <a:bodyPr/>
        <a:lstStyle/>
        <a:p>
          <a:endParaRPr lang="sv-SE" sz="2000" b="0"/>
        </a:p>
      </dgm:t>
    </dgm:pt>
    <dgm:pt modelId="{81DF3CA1-1BF9-40A7-B12B-C36DD64B81BA}" type="sibTrans" cxnId="{8ED82C86-F799-401E-AA71-A4BE85B3E3A3}">
      <dgm:prSet/>
      <dgm:spPr/>
      <dgm:t>
        <a:bodyPr/>
        <a:lstStyle/>
        <a:p>
          <a:endParaRPr lang="sv-SE" sz="2000" b="0"/>
        </a:p>
      </dgm:t>
    </dgm:pt>
    <dgm:pt modelId="{4D06EA73-3403-4568-BE3B-D0BCCD710FDC}" type="pres">
      <dgm:prSet presAssocID="{391EA107-F5FE-4CE5-9ED8-667D7EBEB01A}" presName="Name0" presStyleCnt="0">
        <dgm:presLayoutVars>
          <dgm:chMax val="7"/>
          <dgm:chPref val="7"/>
          <dgm:dir/>
        </dgm:presLayoutVars>
      </dgm:prSet>
      <dgm:spPr/>
    </dgm:pt>
    <dgm:pt modelId="{4B135B2A-292B-45CF-96C8-951F08A60AA7}" type="pres">
      <dgm:prSet presAssocID="{391EA107-F5FE-4CE5-9ED8-667D7EBEB01A}" presName="Name1" presStyleCnt="0"/>
      <dgm:spPr/>
    </dgm:pt>
    <dgm:pt modelId="{64B884BC-243D-4F0C-9E17-90B6A610738A}" type="pres">
      <dgm:prSet presAssocID="{391EA107-F5FE-4CE5-9ED8-667D7EBEB01A}" presName="cycle" presStyleCnt="0"/>
      <dgm:spPr/>
    </dgm:pt>
    <dgm:pt modelId="{D3A91AC6-5CD6-4B43-A02D-B714D38534BD}" type="pres">
      <dgm:prSet presAssocID="{391EA107-F5FE-4CE5-9ED8-667D7EBEB01A}" presName="srcNode" presStyleLbl="node1" presStyleIdx="0" presStyleCnt="3"/>
      <dgm:spPr/>
    </dgm:pt>
    <dgm:pt modelId="{DB236E0D-C358-43DA-82AC-493C9EB29690}" type="pres">
      <dgm:prSet presAssocID="{391EA107-F5FE-4CE5-9ED8-667D7EBEB01A}" presName="conn" presStyleLbl="parChTrans1D2" presStyleIdx="0" presStyleCnt="1"/>
      <dgm:spPr/>
    </dgm:pt>
    <dgm:pt modelId="{C1CAB621-93E9-4F47-8961-E35A611734AB}" type="pres">
      <dgm:prSet presAssocID="{391EA107-F5FE-4CE5-9ED8-667D7EBEB01A}" presName="extraNode" presStyleLbl="node1" presStyleIdx="0" presStyleCnt="3"/>
      <dgm:spPr/>
    </dgm:pt>
    <dgm:pt modelId="{42A04383-531A-4866-B0CA-69E5B83D7670}" type="pres">
      <dgm:prSet presAssocID="{391EA107-F5FE-4CE5-9ED8-667D7EBEB01A}" presName="dstNode" presStyleLbl="node1" presStyleIdx="0" presStyleCnt="3"/>
      <dgm:spPr/>
    </dgm:pt>
    <dgm:pt modelId="{A51075CA-102E-4FCA-94F6-87FAA50B55CF}" type="pres">
      <dgm:prSet presAssocID="{04B17019-7259-4962-A26A-51F9D0F7BE82}" presName="text_1" presStyleLbl="node1" presStyleIdx="0" presStyleCnt="3">
        <dgm:presLayoutVars>
          <dgm:bulletEnabled val="1"/>
        </dgm:presLayoutVars>
      </dgm:prSet>
      <dgm:spPr/>
    </dgm:pt>
    <dgm:pt modelId="{904CF08B-A4AB-4BCE-B177-2CE84B6BCD31}" type="pres">
      <dgm:prSet presAssocID="{04B17019-7259-4962-A26A-51F9D0F7BE82}" presName="accent_1" presStyleCnt="0"/>
      <dgm:spPr/>
    </dgm:pt>
    <dgm:pt modelId="{1307671F-AEE0-40C7-B4C9-8F663B4A5F3C}" type="pres">
      <dgm:prSet presAssocID="{04B17019-7259-4962-A26A-51F9D0F7BE82}" presName="accentRepeatNode" presStyleLbl="solidFgAcc1" presStyleIdx="0" presStyleCnt="3"/>
      <dgm:spPr>
        <a:ln>
          <a:solidFill>
            <a:schemeClr val="accent2">
              <a:lumMod val="50000"/>
            </a:schemeClr>
          </a:solidFill>
        </a:ln>
      </dgm:spPr>
    </dgm:pt>
    <dgm:pt modelId="{3C5C69E8-5846-485C-8C52-E9EF80ED0A05}" type="pres">
      <dgm:prSet presAssocID="{23B8E129-B068-4D55-96F9-DCB0100C2F84}" presName="text_2" presStyleLbl="node1" presStyleIdx="1" presStyleCnt="3">
        <dgm:presLayoutVars>
          <dgm:bulletEnabled val="1"/>
        </dgm:presLayoutVars>
      </dgm:prSet>
      <dgm:spPr/>
    </dgm:pt>
    <dgm:pt modelId="{16D2F55D-F759-4508-80DA-17D74ABB0B70}" type="pres">
      <dgm:prSet presAssocID="{23B8E129-B068-4D55-96F9-DCB0100C2F84}" presName="accent_2" presStyleCnt="0"/>
      <dgm:spPr/>
    </dgm:pt>
    <dgm:pt modelId="{A1D791DD-4EF4-4C5D-9B08-F699A67E2169}" type="pres">
      <dgm:prSet presAssocID="{23B8E129-B068-4D55-96F9-DCB0100C2F84}" presName="accentRepeatNode" presStyleLbl="solidFgAcc1" presStyleIdx="1" presStyleCnt="3"/>
      <dgm:spPr>
        <a:ln>
          <a:solidFill>
            <a:schemeClr val="accent2">
              <a:lumMod val="50000"/>
            </a:schemeClr>
          </a:solidFill>
        </a:ln>
      </dgm:spPr>
    </dgm:pt>
    <dgm:pt modelId="{DDB5F01B-5F00-4CEB-9983-23CF48CCEE6B}" type="pres">
      <dgm:prSet presAssocID="{83C40128-E0B2-4875-B224-476BE2D477F1}" presName="text_3" presStyleLbl="node1" presStyleIdx="2" presStyleCnt="3">
        <dgm:presLayoutVars>
          <dgm:bulletEnabled val="1"/>
        </dgm:presLayoutVars>
      </dgm:prSet>
      <dgm:spPr/>
    </dgm:pt>
    <dgm:pt modelId="{8B0C29AC-1AA7-411D-99FB-93A11F736F32}" type="pres">
      <dgm:prSet presAssocID="{83C40128-E0B2-4875-B224-476BE2D477F1}" presName="accent_3" presStyleCnt="0"/>
      <dgm:spPr/>
    </dgm:pt>
    <dgm:pt modelId="{A99CF238-002D-4F4B-A56D-0766A2C4946B}" type="pres">
      <dgm:prSet presAssocID="{83C40128-E0B2-4875-B224-476BE2D477F1}" presName="accentRepeatNode" presStyleLbl="solidFgAcc1" presStyleIdx="2" presStyleCnt="3"/>
      <dgm:spPr>
        <a:ln>
          <a:solidFill>
            <a:schemeClr val="accent2">
              <a:lumMod val="50000"/>
            </a:schemeClr>
          </a:solidFill>
        </a:ln>
      </dgm:spPr>
    </dgm:pt>
  </dgm:ptLst>
  <dgm:cxnLst>
    <dgm:cxn modelId="{55AC821B-487D-4EDD-AD62-921F2BA769E1}" type="presOf" srcId="{391EA107-F5FE-4CE5-9ED8-667D7EBEB01A}" destId="{4D06EA73-3403-4568-BE3B-D0BCCD710FDC}" srcOrd="0" destOrd="0" presId="urn:microsoft.com/office/officeart/2008/layout/VerticalCurvedList"/>
    <dgm:cxn modelId="{1966AB64-B37D-459E-B976-C890883C77A1}" srcId="{391EA107-F5FE-4CE5-9ED8-667D7EBEB01A}" destId="{04B17019-7259-4962-A26A-51F9D0F7BE82}" srcOrd="0" destOrd="0" parTransId="{3315251F-3D38-4240-98F3-AF603691E79C}" sibTransId="{2A8EE007-4EC4-48FE-8BEE-F430EC541CC2}"/>
    <dgm:cxn modelId="{AE44BC4A-D052-4C1F-8B1E-525D27C183E5}" type="presOf" srcId="{23B8E129-B068-4D55-96F9-DCB0100C2F84}" destId="{3C5C69E8-5846-485C-8C52-E9EF80ED0A05}" srcOrd="0" destOrd="0" presId="urn:microsoft.com/office/officeart/2008/layout/VerticalCurvedList"/>
    <dgm:cxn modelId="{AE5A5685-1545-47C6-B680-C3D0C155E32F}" type="presOf" srcId="{04B17019-7259-4962-A26A-51F9D0F7BE82}" destId="{A51075CA-102E-4FCA-94F6-87FAA50B55CF}" srcOrd="0" destOrd="0" presId="urn:microsoft.com/office/officeart/2008/layout/VerticalCurvedList"/>
    <dgm:cxn modelId="{8ED82C86-F799-401E-AA71-A4BE85B3E3A3}" srcId="{391EA107-F5FE-4CE5-9ED8-667D7EBEB01A}" destId="{83C40128-E0B2-4875-B224-476BE2D477F1}" srcOrd="2" destOrd="0" parTransId="{F27E0D08-EE88-4702-B30D-8F8255EF6DF1}" sibTransId="{81DF3CA1-1BF9-40A7-B12B-C36DD64B81BA}"/>
    <dgm:cxn modelId="{77C20E8D-9520-42B1-BF46-A5A3404566B1}" type="presOf" srcId="{83C40128-E0B2-4875-B224-476BE2D477F1}" destId="{DDB5F01B-5F00-4CEB-9983-23CF48CCEE6B}" srcOrd="0" destOrd="0" presId="urn:microsoft.com/office/officeart/2008/layout/VerticalCurvedList"/>
    <dgm:cxn modelId="{F9484FDE-00B8-4697-9957-9AF38A62B982}" type="presOf" srcId="{2A8EE007-4EC4-48FE-8BEE-F430EC541CC2}" destId="{DB236E0D-C358-43DA-82AC-493C9EB29690}" srcOrd="0" destOrd="0" presId="urn:microsoft.com/office/officeart/2008/layout/VerticalCurvedList"/>
    <dgm:cxn modelId="{76308CE8-A49F-4E34-9EC2-8E413111009F}" srcId="{391EA107-F5FE-4CE5-9ED8-667D7EBEB01A}" destId="{23B8E129-B068-4D55-96F9-DCB0100C2F84}" srcOrd="1" destOrd="0" parTransId="{CBB856D6-A43C-4B21-98BB-CDEC65E2921C}" sibTransId="{410F9A33-6F14-40B2-AD75-B0365221D73A}"/>
    <dgm:cxn modelId="{2AD42461-90DE-46AC-ACA9-F416FBD34E80}" type="presParOf" srcId="{4D06EA73-3403-4568-BE3B-D0BCCD710FDC}" destId="{4B135B2A-292B-45CF-96C8-951F08A60AA7}" srcOrd="0" destOrd="0" presId="urn:microsoft.com/office/officeart/2008/layout/VerticalCurvedList"/>
    <dgm:cxn modelId="{2F843218-4571-4338-B328-13D91649D82A}" type="presParOf" srcId="{4B135B2A-292B-45CF-96C8-951F08A60AA7}" destId="{64B884BC-243D-4F0C-9E17-90B6A610738A}" srcOrd="0" destOrd="0" presId="urn:microsoft.com/office/officeart/2008/layout/VerticalCurvedList"/>
    <dgm:cxn modelId="{18A2B087-B5A4-4555-B307-B9E0177F1B0B}" type="presParOf" srcId="{64B884BC-243D-4F0C-9E17-90B6A610738A}" destId="{D3A91AC6-5CD6-4B43-A02D-B714D38534BD}" srcOrd="0" destOrd="0" presId="urn:microsoft.com/office/officeart/2008/layout/VerticalCurvedList"/>
    <dgm:cxn modelId="{84739BA9-56C2-4D60-A947-F21DE6EE28A0}" type="presParOf" srcId="{64B884BC-243D-4F0C-9E17-90B6A610738A}" destId="{DB236E0D-C358-43DA-82AC-493C9EB29690}" srcOrd="1" destOrd="0" presId="urn:microsoft.com/office/officeart/2008/layout/VerticalCurvedList"/>
    <dgm:cxn modelId="{C93C1BB0-039A-4F09-BD40-EF9822923138}" type="presParOf" srcId="{64B884BC-243D-4F0C-9E17-90B6A610738A}" destId="{C1CAB621-93E9-4F47-8961-E35A611734AB}" srcOrd="2" destOrd="0" presId="urn:microsoft.com/office/officeart/2008/layout/VerticalCurvedList"/>
    <dgm:cxn modelId="{26383AFA-8135-4124-BC79-83AEBA943D47}" type="presParOf" srcId="{64B884BC-243D-4F0C-9E17-90B6A610738A}" destId="{42A04383-531A-4866-B0CA-69E5B83D7670}" srcOrd="3" destOrd="0" presId="urn:microsoft.com/office/officeart/2008/layout/VerticalCurvedList"/>
    <dgm:cxn modelId="{B55E1D04-2ADB-498D-BAC8-18F6F5C3E123}" type="presParOf" srcId="{4B135B2A-292B-45CF-96C8-951F08A60AA7}" destId="{A51075CA-102E-4FCA-94F6-87FAA50B55CF}" srcOrd="1" destOrd="0" presId="urn:microsoft.com/office/officeart/2008/layout/VerticalCurvedList"/>
    <dgm:cxn modelId="{0D8081E9-7DC0-4DB8-9520-0D55F68B6C8C}" type="presParOf" srcId="{4B135B2A-292B-45CF-96C8-951F08A60AA7}" destId="{904CF08B-A4AB-4BCE-B177-2CE84B6BCD31}" srcOrd="2" destOrd="0" presId="urn:microsoft.com/office/officeart/2008/layout/VerticalCurvedList"/>
    <dgm:cxn modelId="{3851BD89-D7A5-4003-BB75-6F193B658E21}" type="presParOf" srcId="{904CF08B-A4AB-4BCE-B177-2CE84B6BCD31}" destId="{1307671F-AEE0-40C7-B4C9-8F663B4A5F3C}" srcOrd="0" destOrd="0" presId="urn:microsoft.com/office/officeart/2008/layout/VerticalCurvedList"/>
    <dgm:cxn modelId="{63A181DC-643B-4C50-9887-CE5B33131B26}" type="presParOf" srcId="{4B135B2A-292B-45CF-96C8-951F08A60AA7}" destId="{3C5C69E8-5846-485C-8C52-E9EF80ED0A05}" srcOrd="3" destOrd="0" presId="urn:microsoft.com/office/officeart/2008/layout/VerticalCurvedList"/>
    <dgm:cxn modelId="{22E5890B-2E6C-4210-ABF8-4A801931B5F4}" type="presParOf" srcId="{4B135B2A-292B-45CF-96C8-951F08A60AA7}" destId="{16D2F55D-F759-4508-80DA-17D74ABB0B70}" srcOrd="4" destOrd="0" presId="urn:microsoft.com/office/officeart/2008/layout/VerticalCurvedList"/>
    <dgm:cxn modelId="{6DA00757-70BE-4FF4-BF22-FD770F50AF6F}" type="presParOf" srcId="{16D2F55D-F759-4508-80DA-17D74ABB0B70}" destId="{A1D791DD-4EF4-4C5D-9B08-F699A67E2169}" srcOrd="0" destOrd="0" presId="urn:microsoft.com/office/officeart/2008/layout/VerticalCurvedList"/>
    <dgm:cxn modelId="{048FAB8B-7D74-4E23-A636-FB18CDC54CD9}" type="presParOf" srcId="{4B135B2A-292B-45CF-96C8-951F08A60AA7}" destId="{DDB5F01B-5F00-4CEB-9983-23CF48CCEE6B}" srcOrd="5" destOrd="0" presId="urn:microsoft.com/office/officeart/2008/layout/VerticalCurvedList"/>
    <dgm:cxn modelId="{5D1F7CAA-E485-4EE0-8C84-F0474D83A4A3}" type="presParOf" srcId="{4B135B2A-292B-45CF-96C8-951F08A60AA7}" destId="{8B0C29AC-1AA7-411D-99FB-93A11F736F32}" srcOrd="6" destOrd="0" presId="urn:microsoft.com/office/officeart/2008/layout/VerticalCurvedList"/>
    <dgm:cxn modelId="{CA1FF68A-19FA-43B3-8F8E-8EED37AA14C4}" type="presParOf" srcId="{8B0C29AC-1AA7-411D-99FB-93A11F736F32}" destId="{A99CF238-002D-4F4B-A56D-0766A2C4946B}"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EA107-F5FE-4CE5-9ED8-667D7EBEB01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sv-SE"/>
        </a:p>
      </dgm:t>
    </dgm:pt>
    <dgm:pt modelId="{23B8E129-B068-4D55-96F9-DCB0100C2F84}">
      <dgm:prSet phldrT="[Text]" custT="1"/>
      <dgm:spPr>
        <a:solidFill>
          <a:srgbClr val="1C9CD9">
            <a:lumMod val="50000"/>
          </a:srgbClr>
        </a:solidFill>
        <a:ln w="25400" cap="flat" cmpd="sng" algn="ctr">
          <a:solidFill>
            <a:prstClr val="white">
              <a:hueOff val="0"/>
              <a:satOff val="0"/>
              <a:lumOff val="0"/>
              <a:alphaOff val="0"/>
            </a:prstClr>
          </a:solidFill>
          <a:prstDash val="solid"/>
        </a:ln>
        <a:effectLst/>
      </dgm:spPr>
      <dgm:t>
        <a:bodyPr spcFirstLastPara="0" vert="horz" wrap="square" lIns="394476" tIns="50800" rIns="50800" bIns="50800" numCol="1" spcCol="1270" anchor="ctr" anchorCtr="0"/>
        <a:lstStyle/>
        <a:p>
          <a:r>
            <a:rPr lang="sv-SE" sz="1800" kern="1200" dirty="0">
              <a:latin typeface="+mn-lt"/>
            </a:rPr>
            <a:t>Skyldighet </a:t>
          </a:r>
          <a:r>
            <a:rPr lang="sv-SE" sz="1800" kern="1200" dirty="0">
              <a:solidFill>
                <a:prstClr val="white"/>
              </a:solidFill>
              <a:latin typeface="+mn-lt"/>
              <a:ea typeface="+mn-ea"/>
              <a:cs typeface="+mn-cs"/>
            </a:rPr>
            <a:t>att</a:t>
          </a:r>
          <a:r>
            <a:rPr lang="sv-SE" sz="1800" kern="1200" dirty="0">
              <a:latin typeface="+mn-lt"/>
            </a:rPr>
            <a:t> söka arbete aktivt</a:t>
          </a:r>
          <a:endParaRPr lang="sv-SE" sz="1800" b="0" kern="1200" dirty="0">
            <a:latin typeface="+mn-lt"/>
          </a:endParaRPr>
        </a:p>
      </dgm:t>
    </dgm:pt>
    <dgm:pt modelId="{CBB856D6-A43C-4B21-98BB-CDEC65E2921C}" type="parTrans" cxnId="{76308CE8-A49F-4E34-9EC2-8E413111009F}">
      <dgm:prSet/>
      <dgm:spPr/>
      <dgm:t>
        <a:bodyPr/>
        <a:lstStyle/>
        <a:p>
          <a:endParaRPr lang="sv-SE" sz="1800" b="0">
            <a:latin typeface="+mn-lt"/>
          </a:endParaRPr>
        </a:p>
      </dgm:t>
    </dgm:pt>
    <dgm:pt modelId="{410F9A33-6F14-40B2-AD75-B0365221D73A}" type="sibTrans" cxnId="{76308CE8-A49F-4E34-9EC2-8E413111009F}">
      <dgm:prSet/>
      <dgm:spPr/>
      <dgm:t>
        <a:bodyPr/>
        <a:lstStyle/>
        <a:p>
          <a:endParaRPr lang="sv-SE" sz="1800" b="0">
            <a:latin typeface="+mn-lt"/>
          </a:endParaRPr>
        </a:p>
      </dgm:t>
    </dgm:pt>
    <dgm:pt modelId="{E1AEDB8D-F58F-4538-837F-BD17F802DFE0}">
      <dgm:prSet custT="1"/>
      <dgm:spPr>
        <a:solidFill>
          <a:schemeClr val="accent2">
            <a:lumMod val="50000"/>
          </a:schemeClr>
        </a:solidFill>
      </dgm:spPr>
      <dgm:t>
        <a:bodyPr/>
        <a:lstStyle/>
        <a:p>
          <a:r>
            <a:rPr lang="sv-SE" sz="1800" dirty="0">
              <a:latin typeface="+mn-lt"/>
            </a:rPr>
            <a:t>Vid sjukdom, styrk oförmåga med exempelvis läkarintyg</a:t>
          </a:r>
        </a:p>
      </dgm:t>
    </dgm:pt>
    <dgm:pt modelId="{4F2CE47B-8A1C-4BB4-8924-326B2F996342}" type="parTrans" cxnId="{AE244BB7-E97F-4337-BBBA-8DE9533DE1B0}">
      <dgm:prSet/>
      <dgm:spPr/>
      <dgm:t>
        <a:bodyPr/>
        <a:lstStyle/>
        <a:p>
          <a:endParaRPr lang="sv-SE" sz="1800">
            <a:latin typeface="+mn-lt"/>
          </a:endParaRPr>
        </a:p>
      </dgm:t>
    </dgm:pt>
    <dgm:pt modelId="{AFEB2F79-B769-4699-AF48-FE2A1BB790E2}" type="sibTrans" cxnId="{AE244BB7-E97F-4337-BBBA-8DE9533DE1B0}">
      <dgm:prSet/>
      <dgm:spPr/>
      <dgm:t>
        <a:bodyPr/>
        <a:lstStyle/>
        <a:p>
          <a:endParaRPr lang="sv-SE" sz="1800">
            <a:latin typeface="+mn-lt"/>
          </a:endParaRPr>
        </a:p>
      </dgm:t>
    </dgm:pt>
    <dgm:pt modelId="{295E140D-3BBD-404C-B49E-3AD33EFCF788}">
      <dgm:prSet custT="1"/>
      <dgm:spPr>
        <a:solidFill>
          <a:schemeClr val="accent2">
            <a:lumMod val="50000"/>
          </a:schemeClr>
        </a:solidFill>
      </dgm:spPr>
      <dgm:t>
        <a:bodyPr/>
        <a:lstStyle/>
        <a:p>
          <a:r>
            <a:rPr lang="sv-SE" sz="1800" dirty="0">
              <a:latin typeface="+mn-lt"/>
            </a:rPr>
            <a:t>Individens egna ansträngning att nå egen försörjning </a:t>
          </a:r>
        </a:p>
      </dgm:t>
    </dgm:pt>
    <dgm:pt modelId="{46337B2A-5AAF-4CEF-BDD8-82AB63D5457C}" type="parTrans" cxnId="{D14605CD-ED36-4881-B2BB-8F551A4A0E3A}">
      <dgm:prSet/>
      <dgm:spPr/>
      <dgm:t>
        <a:bodyPr/>
        <a:lstStyle/>
        <a:p>
          <a:endParaRPr lang="sv-SE" sz="1800">
            <a:latin typeface="+mn-lt"/>
          </a:endParaRPr>
        </a:p>
      </dgm:t>
    </dgm:pt>
    <dgm:pt modelId="{C048A0B6-2938-49E2-B59A-FF71F0DE9B21}" type="sibTrans" cxnId="{D14605CD-ED36-4881-B2BB-8F551A4A0E3A}">
      <dgm:prSet/>
      <dgm:spPr/>
      <dgm:t>
        <a:bodyPr/>
        <a:lstStyle/>
        <a:p>
          <a:endParaRPr lang="sv-SE" sz="1800">
            <a:latin typeface="+mn-lt"/>
          </a:endParaRPr>
        </a:p>
      </dgm:t>
    </dgm:pt>
    <dgm:pt modelId="{9CA47507-06EF-4E98-A7BD-669425D42578}">
      <dgm:prSet custT="1"/>
      <dgm:spPr>
        <a:solidFill>
          <a:srgbClr val="1C9CD9">
            <a:lumMod val="50000"/>
          </a:srgbClr>
        </a:solidFill>
        <a:ln w="25400" cap="flat" cmpd="sng" algn="ctr">
          <a:solidFill>
            <a:prstClr val="white">
              <a:hueOff val="0"/>
              <a:satOff val="0"/>
              <a:lumOff val="0"/>
              <a:alphaOff val="0"/>
            </a:prstClr>
          </a:solidFill>
          <a:prstDash val="solid"/>
        </a:ln>
        <a:effectLst/>
      </dgm:spPr>
      <dgm:t>
        <a:bodyPr spcFirstLastPara="0" vert="horz" wrap="square" lIns="394476" tIns="50800" rIns="50800" bIns="50800" numCol="1" spcCol="1270" anchor="ctr" anchorCtr="0"/>
        <a:lstStyle/>
        <a:p>
          <a:r>
            <a:rPr lang="sv-SE" sz="1800" kern="1200" dirty="0">
              <a:solidFill>
                <a:prstClr val="white"/>
              </a:solidFill>
              <a:latin typeface="+mn-lt"/>
              <a:ea typeface="+mn-ea"/>
              <a:cs typeface="+mn-cs"/>
            </a:rPr>
            <a:t>Var och en är i första hand är skyldig </a:t>
          </a:r>
          <a:r>
            <a:rPr lang="sv-SE" sz="1800" kern="1200" dirty="0">
              <a:latin typeface="+mn-lt"/>
            </a:rPr>
            <a:t>att själv försörja sig och sin familj</a:t>
          </a:r>
        </a:p>
      </dgm:t>
    </dgm:pt>
    <dgm:pt modelId="{0318602D-E166-46BF-B2D3-5B266D00D57D}" type="parTrans" cxnId="{ACDF25E8-609B-4D5F-8D30-F51D60EE43F2}">
      <dgm:prSet/>
      <dgm:spPr/>
      <dgm:t>
        <a:bodyPr/>
        <a:lstStyle/>
        <a:p>
          <a:endParaRPr lang="sv-SE" sz="1800">
            <a:latin typeface="+mn-lt"/>
          </a:endParaRPr>
        </a:p>
      </dgm:t>
    </dgm:pt>
    <dgm:pt modelId="{21BF8469-A0A7-44CD-AAE5-688EF3512A33}" type="sibTrans" cxnId="{ACDF25E8-609B-4D5F-8D30-F51D60EE43F2}">
      <dgm:prSet/>
      <dgm:spPr>
        <a:ln>
          <a:solidFill>
            <a:schemeClr val="accent2">
              <a:lumMod val="50000"/>
            </a:schemeClr>
          </a:solidFill>
        </a:ln>
      </dgm:spPr>
      <dgm:t>
        <a:bodyPr/>
        <a:lstStyle/>
        <a:p>
          <a:endParaRPr lang="sv-SE" sz="1800">
            <a:latin typeface="+mn-lt"/>
          </a:endParaRPr>
        </a:p>
      </dgm:t>
    </dgm:pt>
    <dgm:pt modelId="{585DDA4D-1827-4D01-B02C-C18640C9E782}">
      <dgm:prSet custT="1"/>
      <dgm:spPr>
        <a:solidFill>
          <a:srgbClr val="1C9CD9">
            <a:lumMod val="50000"/>
          </a:srgbClr>
        </a:solidFill>
        <a:ln w="25400" cap="flat" cmpd="sng" algn="ctr">
          <a:solidFill>
            <a:prstClr val="white">
              <a:hueOff val="0"/>
              <a:satOff val="0"/>
              <a:lumOff val="0"/>
              <a:alphaOff val="0"/>
            </a:prstClr>
          </a:solidFill>
          <a:prstDash val="solid"/>
        </a:ln>
        <a:effectLst/>
      </dgm:spPr>
      <dgm:t>
        <a:bodyPr spcFirstLastPara="0" vert="horz" wrap="square" lIns="394476" tIns="50800" rIns="50800" bIns="50800" numCol="1" spcCol="1270" anchor="ctr" anchorCtr="0"/>
        <a:lstStyle/>
        <a:p>
          <a:pPr>
            <a:buNone/>
          </a:pPr>
          <a:r>
            <a:rPr lang="sv-SE" sz="1800" kern="1200" dirty="0">
              <a:solidFill>
                <a:prstClr val="white"/>
              </a:solidFill>
              <a:latin typeface="+mn-lt"/>
              <a:ea typeface="+mn-ea"/>
              <a:cs typeface="+mn-cs"/>
            </a:rPr>
            <a:t>Alla andra ersättningar </a:t>
          </a:r>
          <a:r>
            <a:rPr lang="sv-SE" sz="1800" kern="1200" dirty="0">
              <a:latin typeface="+mn-lt"/>
            </a:rPr>
            <a:t>och bidrag ska sökas först </a:t>
          </a:r>
        </a:p>
      </dgm:t>
    </dgm:pt>
    <dgm:pt modelId="{C55F5682-7797-4255-AC22-3AFBB2A09068}" type="parTrans" cxnId="{3A73AB6F-E96C-4F04-955D-E58ECFBA714D}">
      <dgm:prSet/>
      <dgm:spPr/>
      <dgm:t>
        <a:bodyPr/>
        <a:lstStyle/>
        <a:p>
          <a:endParaRPr lang="sv-SE" sz="1800">
            <a:latin typeface="+mn-lt"/>
          </a:endParaRPr>
        </a:p>
      </dgm:t>
    </dgm:pt>
    <dgm:pt modelId="{3DD1F346-85E8-4B57-B80F-5C370989C284}" type="sibTrans" cxnId="{3A73AB6F-E96C-4F04-955D-E58ECFBA714D}">
      <dgm:prSet/>
      <dgm:spPr/>
      <dgm:t>
        <a:bodyPr/>
        <a:lstStyle/>
        <a:p>
          <a:endParaRPr lang="sv-SE" sz="1800">
            <a:latin typeface="+mn-lt"/>
          </a:endParaRPr>
        </a:p>
      </dgm:t>
    </dgm:pt>
    <dgm:pt modelId="{6B65356A-8119-4625-B4D5-9B1DA42D3809}">
      <dgm:prSet custT="1"/>
      <dgm:spPr>
        <a:solidFill>
          <a:srgbClr val="1C9CD9">
            <a:lumMod val="50000"/>
          </a:srgbClr>
        </a:solidFill>
        <a:ln w="25400" cap="flat" cmpd="sng" algn="ctr">
          <a:solidFill>
            <a:prstClr val="white">
              <a:hueOff val="0"/>
              <a:satOff val="0"/>
              <a:lumOff val="0"/>
              <a:alphaOff val="0"/>
            </a:prstClr>
          </a:solidFill>
          <a:prstDash val="solid"/>
        </a:ln>
        <a:effectLst/>
      </dgm:spPr>
      <dgm:t>
        <a:bodyPr spcFirstLastPara="0" vert="horz" wrap="square" lIns="394476" tIns="50800" rIns="50800" bIns="50800" numCol="1" spcCol="1270" anchor="ctr" anchorCtr="0"/>
        <a:lstStyle/>
        <a:p>
          <a:r>
            <a:rPr lang="sv-SE" sz="1800" kern="1200" dirty="0">
              <a:solidFill>
                <a:prstClr val="white"/>
              </a:solidFill>
              <a:latin typeface="+mn-lt"/>
              <a:ea typeface="+mn-ea"/>
              <a:cs typeface="+mn-cs"/>
            </a:rPr>
            <a:t>Inte ha några tillgångar, sparmedel, bostad eller fordon </a:t>
          </a:r>
          <a:endParaRPr lang="sv-SE" sz="1800" kern="1200" dirty="0">
            <a:latin typeface="+mn-lt"/>
          </a:endParaRPr>
        </a:p>
      </dgm:t>
    </dgm:pt>
    <dgm:pt modelId="{9D27114D-F5D1-418D-B17C-EDF6D4A9FBC1}" type="parTrans" cxnId="{E6D2C9F7-17DE-41F7-89DA-C4228A5FA205}">
      <dgm:prSet/>
      <dgm:spPr/>
      <dgm:t>
        <a:bodyPr/>
        <a:lstStyle/>
        <a:p>
          <a:endParaRPr lang="sv-SE" sz="1800">
            <a:latin typeface="+mn-lt"/>
          </a:endParaRPr>
        </a:p>
      </dgm:t>
    </dgm:pt>
    <dgm:pt modelId="{3EA5F2DF-866F-4F5D-A272-58DC607D728B}" type="sibTrans" cxnId="{E6D2C9F7-17DE-41F7-89DA-C4228A5FA205}">
      <dgm:prSet/>
      <dgm:spPr/>
      <dgm:t>
        <a:bodyPr/>
        <a:lstStyle/>
        <a:p>
          <a:endParaRPr lang="sv-SE" sz="1800">
            <a:latin typeface="+mn-lt"/>
          </a:endParaRPr>
        </a:p>
      </dgm:t>
    </dgm:pt>
    <dgm:pt modelId="{4D06EA73-3403-4568-BE3B-D0BCCD710FDC}" type="pres">
      <dgm:prSet presAssocID="{391EA107-F5FE-4CE5-9ED8-667D7EBEB01A}" presName="Name0" presStyleCnt="0">
        <dgm:presLayoutVars>
          <dgm:chMax val="7"/>
          <dgm:chPref val="7"/>
          <dgm:dir/>
        </dgm:presLayoutVars>
      </dgm:prSet>
      <dgm:spPr/>
    </dgm:pt>
    <dgm:pt modelId="{4B135B2A-292B-45CF-96C8-951F08A60AA7}" type="pres">
      <dgm:prSet presAssocID="{391EA107-F5FE-4CE5-9ED8-667D7EBEB01A}" presName="Name1" presStyleCnt="0"/>
      <dgm:spPr/>
    </dgm:pt>
    <dgm:pt modelId="{64B884BC-243D-4F0C-9E17-90B6A610738A}" type="pres">
      <dgm:prSet presAssocID="{391EA107-F5FE-4CE5-9ED8-667D7EBEB01A}" presName="cycle" presStyleCnt="0"/>
      <dgm:spPr/>
    </dgm:pt>
    <dgm:pt modelId="{D3A91AC6-5CD6-4B43-A02D-B714D38534BD}" type="pres">
      <dgm:prSet presAssocID="{391EA107-F5FE-4CE5-9ED8-667D7EBEB01A}" presName="srcNode" presStyleLbl="node1" presStyleIdx="0" presStyleCnt="6"/>
      <dgm:spPr/>
    </dgm:pt>
    <dgm:pt modelId="{DB236E0D-C358-43DA-82AC-493C9EB29690}" type="pres">
      <dgm:prSet presAssocID="{391EA107-F5FE-4CE5-9ED8-667D7EBEB01A}" presName="conn" presStyleLbl="parChTrans1D2" presStyleIdx="0" presStyleCnt="1"/>
      <dgm:spPr/>
    </dgm:pt>
    <dgm:pt modelId="{C1CAB621-93E9-4F47-8961-E35A611734AB}" type="pres">
      <dgm:prSet presAssocID="{391EA107-F5FE-4CE5-9ED8-667D7EBEB01A}" presName="extraNode" presStyleLbl="node1" presStyleIdx="0" presStyleCnt="6"/>
      <dgm:spPr/>
    </dgm:pt>
    <dgm:pt modelId="{42A04383-531A-4866-B0CA-69E5B83D7670}" type="pres">
      <dgm:prSet presAssocID="{391EA107-F5FE-4CE5-9ED8-667D7EBEB01A}" presName="dstNode" presStyleLbl="node1" presStyleIdx="0" presStyleCnt="6"/>
      <dgm:spPr/>
    </dgm:pt>
    <dgm:pt modelId="{E61C65C0-0E5C-4A00-84A6-4C30410FC764}" type="pres">
      <dgm:prSet presAssocID="{9CA47507-06EF-4E98-A7BD-669425D42578}" presName="text_1" presStyleLbl="node1" presStyleIdx="0" presStyleCnt="6">
        <dgm:presLayoutVars>
          <dgm:bulletEnabled val="1"/>
        </dgm:presLayoutVars>
      </dgm:prSet>
      <dgm:spPr>
        <a:xfrm>
          <a:off x="379590" y="248583"/>
          <a:ext cx="9669629" cy="496978"/>
        </a:xfrm>
        <a:prstGeom prst="rect">
          <a:avLst/>
        </a:prstGeom>
      </dgm:spPr>
    </dgm:pt>
    <dgm:pt modelId="{3ADBB663-9003-4332-8E26-7AFECED7AC80}" type="pres">
      <dgm:prSet presAssocID="{9CA47507-06EF-4E98-A7BD-669425D42578}" presName="accent_1" presStyleCnt="0"/>
      <dgm:spPr/>
    </dgm:pt>
    <dgm:pt modelId="{20589B0A-1903-4FCF-ACE0-EB036E9F8DA7}" type="pres">
      <dgm:prSet presAssocID="{9CA47507-06EF-4E98-A7BD-669425D42578}" presName="accentRepeatNode" presStyleLbl="solidFgAcc1" presStyleIdx="0" presStyleCnt="6"/>
      <dgm:spPr>
        <a:ln>
          <a:solidFill>
            <a:schemeClr val="accent2">
              <a:lumMod val="50000"/>
            </a:schemeClr>
          </a:solidFill>
        </a:ln>
      </dgm:spPr>
    </dgm:pt>
    <dgm:pt modelId="{F4204C72-5028-4A33-9A3D-EF7B5A175F68}" type="pres">
      <dgm:prSet presAssocID="{23B8E129-B068-4D55-96F9-DCB0100C2F84}" presName="text_2" presStyleLbl="node1" presStyleIdx="1" presStyleCnt="6">
        <dgm:presLayoutVars>
          <dgm:bulletEnabled val="1"/>
        </dgm:presLayoutVars>
      </dgm:prSet>
      <dgm:spPr>
        <a:xfrm>
          <a:off x="788389" y="993956"/>
          <a:ext cx="9260830" cy="496978"/>
        </a:xfrm>
        <a:prstGeom prst="rect">
          <a:avLst/>
        </a:prstGeom>
      </dgm:spPr>
    </dgm:pt>
    <dgm:pt modelId="{A71387F3-CCF7-4FA9-B723-6235C157DB97}" type="pres">
      <dgm:prSet presAssocID="{23B8E129-B068-4D55-96F9-DCB0100C2F84}" presName="accent_2" presStyleCnt="0"/>
      <dgm:spPr/>
    </dgm:pt>
    <dgm:pt modelId="{A1D791DD-4EF4-4C5D-9B08-F699A67E2169}" type="pres">
      <dgm:prSet presAssocID="{23B8E129-B068-4D55-96F9-DCB0100C2F84}" presName="accentRepeatNode" presStyleLbl="solidFgAcc1" presStyleIdx="1" presStyleCnt="6"/>
      <dgm:spPr>
        <a:ln>
          <a:solidFill>
            <a:schemeClr val="accent2">
              <a:lumMod val="50000"/>
            </a:schemeClr>
          </a:solidFill>
        </a:ln>
      </dgm:spPr>
    </dgm:pt>
    <dgm:pt modelId="{C5ACDE7B-D4AE-44F7-9D42-3FA81CFACA96}" type="pres">
      <dgm:prSet presAssocID="{295E140D-3BBD-404C-B49E-3AD33EFCF788}" presName="text_3" presStyleLbl="node1" presStyleIdx="2" presStyleCnt="6">
        <dgm:presLayoutVars>
          <dgm:bulletEnabled val="1"/>
        </dgm:presLayoutVars>
      </dgm:prSet>
      <dgm:spPr/>
    </dgm:pt>
    <dgm:pt modelId="{962BE379-625B-4411-9638-3BCCD1707013}" type="pres">
      <dgm:prSet presAssocID="{295E140D-3BBD-404C-B49E-3AD33EFCF788}" presName="accent_3" presStyleCnt="0"/>
      <dgm:spPr/>
    </dgm:pt>
    <dgm:pt modelId="{68949532-B445-4998-B58A-A710C1CD47ED}" type="pres">
      <dgm:prSet presAssocID="{295E140D-3BBD-404C-B49E-3AD33EFCF788}" presName="accentRepeatNode" presStyleLbl="solidFgAcc1" presStyleIdx="2" presStyleCnt="6"/>
      <dgm:spPr>
        <a:ln>
          <a:solidFill>
            <a:schemeClr val="accent2">
              <a:lumMod val="50000"/>
            </a:schemeClr>
          </a:solidFill>
        </a:ln>
      </dgm:spPr>
    </dgm:pt>
    <dgm:pt modelId="{45D685BA-B647-4E37-9603-E738592FE3EE}" type="pres">
      <dgm:prSet presAssocID="{585DDA4D-1827-4D01-B02C-C18640C9E782}" presName="text_4" presStyleLbl="node1" presStyleIdx="3" presStyleCnt="6">
        <dgm:presLayoutVars>
          <dgm:bulletEnabled val="1"/>
        </dgm:presLayoutVars>
      </dgm:prSet>
      <dgm:spPr>
        <a:xfrm>
          <a:off x="975322" y="2484229"/>
          <a:ext cx="9073897" cy="496978"/>
        </a:xfrm>
        <a:prstGeom prst="rect">
          <a:avLst/>
        </a:prstGeom>
      </dgm:spPr>
    </dgm:pt>
    <dgm:pt modelId="{4FB34269-F457-4108-A012-659A471ADF8D}" type="pres">
      <dgm:prSet presAssocID="{585DDA4D-1827-4D01-B02C-C18640C9E782}" presName="accent_4" presStyleCnt="0"/>
      <dgm:spPr/>
    </dgm:pt>
    <dgm:pt modelId="{6262A0DC-9B2A-4F1A-B2D5-565CED065A58}" type="pres">
      <dgm:prSet presAssocID="{585DDA4D-1827-4D01-B02C-C18640C9E782}" presName="accentRepeatNode" presStyleLbl="solidFgAcc1" presStyleIdx="3" presStyleCnt="6"/>
      <dgm:spPr>
        <a:ln>
          <a:solidFill>
            <a:schemeClr val="accent2">
              <a:lumMod val="50000"/>
            </a:schemeClr>
          </a:solidFill>
        </a:ln>
      </dgm:spPr>
    </dgm:pt>
    <dgm:pt modelId="{283C994B-8B52-4A8B-9440-3DF27B4BC543}" type="pres">
      <dgm:prSet presAssocID="{6B65356A-8119-4625-B4D5-9B1DA42D3809}" presName="text_5" presStyleLbl="node1" presStyleIdx="4" presStyleCnt="6">
        <dgm:presLayoutVars>
          <dgm:bulletEnabled val="1"/>
        </dgm:presLayoutVars>
      </dgm:prSet>
      <dgm:spPr>
        <a:xfrm>
          <a:off x="788389" y="3229602"/>
          <a:ext cx="9260830" cy="496978"/>
        </a:xfrm>
        <a:prstGeom prst="rect">
          <a:avLst/>
        </a:prstGeom>
      </dgm:spPr>
    </dgm:pt>
    <dgm:pt modelId="{8FF7E818-D4CE-421C-A506-C0D2926CFE8C}" type="pres">
      <dgm:prSet presAssocID="{6B65356A-8119-4625-B4D5-9B1DA42D3809}" presName="accent_5" presStyleCnt="0"/>
      <dgm:spPr/>
    </dgm:pt>
    <dgm:pt modelId="{676C048A-3186-43CC-8FFD-6E8291FF09B5}" type="pres">
      <dgm:prSet presAssocID="{6B65356A-8119-4625-B4D5-9B1DA42D3809}" presName="accentRepeatNode" presStyleLbl="solidFgAcc1" presStyleIdx="4" presStyleCnt="6"/>
      <dgm:spPr>
        <a:ln>
          <a:solidFill>
            <a:schemeClr val="accent2">
              <a:lumMod val="50000"/>
            </a:schemeClr>
          </a:solidFill>
        </a:ln>
      </dgm:spPr>
    </dgm:pt>
    <dgm:pt modelId="{D478F2C0-902C-4DE6-9040-A2D54517E1FA}" type="pres">
      <dgm:prSet presAssocID="{E1AEDB8D-F58F-4538-837F-BD17F802DFE0}" presName="text_6" presStyleLbl="node1" presStyleIdx="5" presStyleCnt="6">
        <dgm:presLayoutVars>
          <dgm:bulletEnabled val="1"/>
        </dgm:presLayoutVars>
      </dgm:prSet>
      <dgm:spPr/>
    </dgm:pt>
    <dgm:pt modelId="{A6932F6A-3368-4B3A-95B9-7A087AB0C595}" type="pres">
      <dgm:prSet presAssocID="{E1AEDB8D-F58F-4538-837F-BD17F802DFE0}" presName="accent_6" presStyleCnt="0"/>
      <dgm:spPr/>
    </dgm:pt>
    <dgm:pt modelId="{F194E885-3831-4156-8E6C-EDE60B8ACFE6}" type="pres">
      <dgm:prSet presAssocID="{E1AEDB8D-F58F-4538-837F-BD17F802DFE0}" presName="accentRepeatNode" presStyleLbl="solidFgAcc1" presStyleIdx="5" presStyleCnt="6"/>
      <dgm:spPr>
        <a:ln>
          <a:solidFill>
            <a:schemeClr val="accent2">
              <a:lumMod val="50000"/>
            </a:schemeClr>
          </a:solidFill>
        </a:ln>
      </dgm:spPr>
    </dgm:pt>
  </dgm:ptLst>
  <dgm:cxnLst>
    <dgm:cxn modelId="{58EA1F0B-9214-43C2-A5DD-125C38FE4E8E}" type="presOf" srcId="{585DDA4D-1827-4D01-B02C-C18640C9E782}" destId="{45D685BA-B647-4E37-9603-E738592FE3EE}" srcOrd="0" destOrd="0" presId="urn:microsoft.com/office/officeart/2008/layout/VerticalCurvedList"/>
    <dgm:cxn modelId="{C8159815-6AB2-47FB-ABAE-20CD943316A4}" type="presOf" srcId="{E1AEDB8D-F58F-4538-837F-BD17F802DFE0}" destId="{D478F2C0-902C-4DE6-9040-A2D54517E1FA}" srcOrd="0" destOrd="0" presId="urn:microsoft.com/office/officeart/2008/layout/VerticalCurvedList"/>
    <dgm:cxn modelId="{B8184919-2255-472C-AD2D-E30276B0ABED}" type="presOf" srcId="{6B65356A-8119-4625-B4D5-9B1DA42D3809}" destId="{283C994B-8B52-4A8B-9440-3DF27B4BC543}" srcOrd="0" destOrd="0" presId="urn:microsoft.com/office/officeart/2008/layout/VerticalCurvedList"/>
    <dgm:cxn modelId="{55AC821B-487D-4EDD-AD62-921F2BA769E1}" type="presOf" srcId="{391EA107-F5FE-4CE5-9ED8-667D7EBEB01A}" destId="{4D06EA73-3403-4568-BE3B-D0BCCD710FDC}" srcOrd="0" destOrd="0" presId="urn:microsoft.com/office/officeart/2008/layout/VerticalCurvedList"/>
    <dgm:cxn modelId="{02EA632B-3F37-40B6-8F55-D2275C0079C8}" type="presOf" srcId="{23B8E129-B068-4D55-96F9-DCB0100C2F84}" destId="{F4204C72-5028-4A33-9A3D-EF7B5A175F68}" srcOrd="0" destOrd="0" presId="urn:microsoft.com/office/officeart/2008/layout/VerticalCurvedList"/>
    <dgm:cxn modelId="{6496425D-95BF-4B51-8A8E-0CFA5BC33D05}" type="presOf" srcId="{9CA47507-06EF-4E98-A7BD-669425D42578}" destId="{E61C65C0-0E5C-4A00-84A6-4C30410FC764}" srcOrd="0" destOrd="0" presId="urn:microsoft.com/office/officeart/2008/layout/VerticalCurvedList"/>
    <dgm:cxn modelId="{3A73AB6F-E96C-4F04-955D-E58ECFBA714D}" srcId="{391EA107-F5FE-4CE5-9ED8-667D7EBEB01A}" destId="{585DDA4D-1827-4D01-B02C-C18640C9E782}" srcOrd="3" destOrd="0" parTransId="{C55F5682-7797-4255-AC22-3AFBB2A09068}" sibTransId="{3DD1F346-85E8-4B57-B80F-5C370989C284}"/>
    <dgm:cxn modelId="{AE244BB7-E97F-4337-BBBA-8DE9533DE1B0}" srcId="{391EA107-F5FE-4CE5-9ED8-667D7EBEB01A}" destId="{E1AEDB8D-F58F-4538-837F-BD17F802DFE0}" srcOrd="5" destOrd="0" parTransId="{4F2CE47B-8A1C-4BB4-8924-326B2F996342}" sibTransId="{AFEB2F79-B769-4699-AF48-FE2A1BB790E2}"/>
    <dgm:cxn modelId="{23B1B6BC-DDC0-4A9D-9C8B-466B6EF07585}" type="presOf" srcId="{21BF8469-A0A7-44CD-AAE5-688EF3512A33}" destId="{DB236E0D-C358-43DA-82AC-493C9EB29690}" srcOrd="0" destOrd="0" presId="urn:microsoft.com/office/officeart/2008/layout/VerticalCurvedList"/>
    <dgm:cxn modelId="{D14605CD-ED36-4881-B2BB-8F551A4A0E3A}" srcId="{391EA107-F5FE-4CE5-9ED8-667D7EBEB01A}" destId="{295E140D-3BBD-404C-B49E-3AD33EFCF788}" srcOrd="2" destOrd="0" parTransId="{46337B2A-5AAF-4CEF-BDD8-82AB63D5457C}" sibTransId="{C048A0B6-2938-49E2-B59A-FF71F0DE9B21}"/>
    <dgm:cxn modelId="{ACDF25E8-609B-4D5F-8D30-F51D60EE43F2}" srcId="{391EA107-F5FE-4CE5-9ED8-667D7EBEB01A}" destId="{9CA47507-06EF-4E98-A7BD-669425D42578}" srcOrd="0" destOrd="0" parTransId="{0318602D-E166-46BF-B2D3-5B266D00D57D}" sibTransId="{21BF8469-A0A7-44CD-AAE5-688EF3512A33}"/>
    <dgm:cxn modelId="{76308CE8-A49F-4E34-9EC2-8E413111009F}" srcId="{391EA107-F5FE-4CE5-9ED8-667D7EBEB01A}" destId="{23B8E129-B068-4D55-96F9-DCB0100C2F84}" srcOrd="1" destOrd="0" parTransId="{CBB856D6-A43C-4B21-98BB-CDEC65E2921C}" sibTransId="{410F9A33-6F14-40B2-AD75-B0365221D73A}"/>
    <dgm:cxn modelId="{E6D2C9F7-17DE-41F7-89DA-C4228A5FA205}" srcId="{391EA107-F5FE-4CE5-9ED8-667D7EBEB01A}" destId="{6B65356A-8119-4625-B4D5-9B1DA42D3809}" srcOrd="4" destOrd="0" parTransId="{9D27114D-F5D1-418D-B17C-EDF6D4A9FBC1}" sibTransId="{3EA5F2DF-866F-4F5D-A272-58DC607D728B}"/>
    <dgm:cxn modelId="{05C541F8-2907-41BE-81D6-78CC31D0D2BD}" type="presOf" srcId="{295E140D-3BBD-404C-B49E-3AD33EFCF788}" destId="{C5ACDE7B-D4AE-44F7-9D42-3FA81CFACA96}" srcOrd="0" destOrd="0" presId="urn:microsoft.com/office/officeart/2008/layout/VerticalCurvedList"/>
    <dgm:cxn modelId="{2AD42461-90DE-46AC-ACA9-F416FBD34E80}" type="presParOf" srcId="{4D06EA73-3403-4568-BE3B-D0BCCD710FDC}" destId="{4B135B2A-292B-45CF-96C8-951F08A60AA7}" srcOrd="0" destOrd="0" presId="urn:microsoft.com/office/officeart/2008/layout/VerticalCurvedList"/>
    <dgm:cxn modelId="{2F843218-4571-4338-B328-13D91649D82A}" type="presParOf" srcId="{4B135B2A-292B-45CF-96C8-951F08A60AA7}" destId="{64B884BC-243D-4F0C-9E17-90B6A610738A}" srcOrd="0" destOrd="0" presId="urn:microsoft.com/office/officeart/2008/layout/VerticalCurvedList"/>
    <dgm:cxn modelId="{18A2B087-B5A4-4555-B307-B9E0177F1B0B}" type="presParOf" srcId="{64B884BC-243D-4F0C-9E17-90B6A610738A}" destId="{D3A91AC6-5CD6-4B43-A02D-B714D38534BD}" srcOrd="0" destOrd="0" presId="urn:microsoft.com/office/officeart/2008/layout/VerticalCurvedList"/>
    <dgm:cxn modelId="{84739BA9-56C2-4D60-A947-F21DE6EE28A0}" type="presParOf" srcId="{64B884BC-243D-4F0C-9E17-90B6A610738A}" destId="{DB236E0D-C358-43DA-82AC-493C9EB29690}" srcOrd="1" destOrd="0" presId="urn:microsoft.com/office/officeart/2008/layout/VerticalCurvedList"/>
    <dgm:cxn modelId="{C93C1BB0-039A-4F09-BD40-EF9822923138}" type="presParOf" srcId="{64B884BC-243D-4F0C-9E17-90B6A610738A}" destId="{C1CAB621-93E9-4F47-8961-E35A611734AB}" srcOrd="2" destOrd="0" presId="urn:microsoft.com/office/officeart/2008/layout/VerticalCurvedList"/>
    <dgm:cxn modelId="{26383AFA-8135-4124-BC79-83AEBA943D47}" type="presParOf" srcId="{64B884BC-243D-4F0C-9E17-90B6A610738A}" destId="{42A04383-531A-4866-B0CA-69E5B83D7670}" srcOrd="3" destOrd="0" presId="urn:microsoft.com/office/officeart/2008/layout/VerticalCurvedList"/>
    <dgm:cxn modelId="{8DA517DE-AE69-4296-8B94-33C7FEE3188A}" type="presParOf" srcId="{4B135B2A-292B-45CF-96C8-951F08A60AA7}" destId="{E61C65C0-0E5C-4A00-84A6-4C30410FC764}" srcOrd="1" destOrd="0" presId="urn:microsoft.com/office/officeart/2008/layout/VerticalCurvedList"/>
    <dgm:cxn modelId="{B7077C98-FB04-466D-9054-13EF1824556F}" type="presParOf" srcId="{4B135B2A-292B-45CF-96C8-951F08A60AA7}" destId="{3ADBB663-9003-4332-8E26-7AFECED7AC80}" srcOrd="2" destOrd="0" presId="urn:microsoft.com/office/officeart/2008/layout/VerticalCurvedList"/>
    <dgm:cxn modelId="{89B01BD0-D1B7-4A5C-A245-28FE65205A9B}" type="presParOf" srcId="{3ADBB663-9003-4332-8E26-7AFECED7AC80}" destId="{20589B0A-1903-4FCF-ACE0-EB036E9F8DA7}" srcOrd="0" destOrd="0" presId="urn:microsoft.com/office/officeart/2008/layout/VerticalCurvedList"/>
    <dgm:cxn modelId="{E226AEFA-8229-45DA-91AD-EFB1852F282E}" type="presParOf" srcId="{4B135B2A-292B-45CF-96C8-951F08A60AA7}" destId="{F4204C72-5028-4A33-9A3D-EF7B5A175F68}" srcOrd="3" destOrd="0" presId="urn:microsoft.com/office/officeart/2008/layout/VerticalCurvedList"/>
    <dgm:cxn modelId="{31C278E7-E270-410B-BF99-A981E32F4ECF}" type="presParOf" srcId="{4B135B2A-292B-45CF-96C8-951F08A60AA7}" destId="{A71387F3-CCF7-4FA9-B723-6235C157DB97}" srcOrd="4" destOrd="0" presId="urn:microsoft.com/office/officeart/2008/layout/VerticalCurvedList"/>
    <dgm:cxn modelId="{7AD45C8C-3E7C-402B-9C82-1610C2940D16}" type="presParOf" srcId="{A71387F3-CCF7-4FA9-B723-6235C157DB97}" destId="{A1D791DD-4EF4-4C5D-9B08-F699A67E2169}" srcOrd="0" destOrd="0" presId="urn:microsoft.com/office/officeart/2008/layout/VerticalCurvedList"/>
    <dgm:cxn modelId="{F5608C0F-DC43-4533-B3B6-5F24A6BB1B01}" type="presParOf" srcId="{4B135B2A-292B-45CF-96C8-951F08A60AA7}" destId="{C5ACDE7B-D4AE-44F7-9D42-3FA81CFACA96}" srcOrd="5" destOrd="0" presId="urn:microsoft.com/office/officeart/2008/layout/VerticalCurvedList"/>
    <dgm:cxn modelId="{BFDC4598-4445-491F-8DBA-906FDC084725}" type="presParOf" srcId="{4B135B2A-292B-45CF-96C8-951F08A60AA7}" destId="{962BE379-625B-4411-9638-3BCCD1707013}" srcOrd="6" destOrd="0" presId="urn:microsoft.com/office/officeart/2008/layout/VerticalCurvedList"/>
    <dgm:cxn modelId="{22FE7D79-63F8-4BF4-97BE-9A9DBD0F3E3C}" type="presParOf" srcId="{962BE379-625B-4411-9638-3BCCD1707013}" destId="{68949532-B445-4998-B58A-A710C1CD47ED}" srcOrd="0" destOrd="0" presId="urn:microsoft.com/office/officeart/2008/layout/VerticalCurvedList"/>
    <dgm:cxn modelId="{9C65F50A-1627-4FEC-B57B-ACFAB9D7D348}" type="presParOf" srcId="{4B135B2A-292B-45CF-96C8-951F08A60AA7}" destId="{45D685BA-B647-4E37-9603-E738592FE3EE}" srcOrd="7" destOrd="0" presId="urn:microsoft.com/office/officeart/2008/layout/VerticalCurvedList"/>
    <dgm:cxn modelId="{EE488DA4-0B5F-489F-97C6-1FD5143FE1E8}" type="presParOf" srcId="{4B135B2A-292B-45CF-96C8-951F08A60AA7}" destId="{4FB34269-F457-4108-A012-659A471ADF8D}" srcOrd="8" destOrd="0" presId="urn:microsoft.com/office/officeart/2008/layout/VerticalCurvedList"/>
    <dgm:cxn modelId="{AB2721DF-C717-49ED-901F-B0629403032E}" type="presParOf" srcId="{4FB34269-F457-4108-A012-659A471ADF8D}" destId="{6262A0DC-9B2A-4F1A-B2D5-565CED065A58}" srcOrd="0" destOrd="0" presId="urn:microsoft.com/office/officeart/2008/layout/VerticalCurvedList"/>
    <dgm:cxn modelId="{925D9F20-3B16-459C-85A0-2DBFA77C304C}" type="presParOf" srcId="{4B135B2A-292B-45CF-96C8-951F08A60AA7}" destId="{283C994B-8B52-4A8B-9440-3DF27B4BC543}" srcOrd="9" destOrd="0" presId="urn:microsoft.com/office/officeart/2008/layout/VerticalCurvedList"/>
    <dgm:cxn modelId="{575A0B95-A0F3-48C2-9CFE-F4A07C9F780D}" type="presParOf" srcId="{4B135B2A-292B-45CF-96C8-951F08A60AA7}" destId="{8FF7E818-D4CE-421C-A506-C0D2926CFE8C}" srcOrd="10" destOrd="0" presId="urn:microsoft.com/office/officeart/2008/layout/VerticalCurvedList"/>
    <dgm:cxn modelId="{EB167BDB-90FE-4F99-AA75-96B8A907436B}" type="presParOf" srcId="{8FF7E818-D4CE-421C-A506-C0D2926CFE8C}" destId="{676C048A-3186-43CC-8FFD-6E8291FF09B5}" srcOrd="0" destOrd="0" presId="urn:microsoft.com/office/officeart/2008/layout/VerticalCurvedList"/>
    <dgm:cxn modelId="{9EB4FDD8-FA6E-4597-97F8-9C733DB9E292}" type="presParOf" srcId="{4B135B2A-292B-45CF-96C8-951F08A60AA7}" destId="{D478F2C0-902C-4DE6-9040-A2D54517E1FA}" srcOrd="11" destOrd="0" presId="urn:microsoft.com/office/officeart/2008/layout/VerticalCurvedList"/>
    <dgm:cxn modelId="{24D466DA-0C34-47F1-946D-E91E539BA1E2}" type="presParOf" srcId="{4B135B2A-292B-45CF-96C8-951F08A60AA7}" destId="{A6932F6A-3368-4B3A-95B9-7A087AB0C595}" srcOrd="12" destOrd="0" presId="urn:microsoft.com/office/officeart/2008/layout/VerticalCurvedList"/>
    <dgm:cxn modelId="{BB7D300C-8D8C-4463-A27D-D593C7B02C74}" type="presParOf" srcId="{A6932F6A-3368-4B3A-95B9-7A087AB0C595}" destId="{F194E885-3831-4156-8E6C-EDE60B8ACFE6}"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1EA107-F5FE-4CE5-9ED8-667D7EBEB01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sv-SE"/>
        </a:p>
      </dgm:t>
    </dgm:pt>
    <dgm:pt modelId="{04B17019-7259-4962-A26A-51F9D0F7BE82}">
      <dgm:prSet phldrT="[Text]" custT="1"/>
      <dgm:spPr>
        <a:solidFill>
          <a:schemeClr val="accent2">
            <a:lumMod val="50000"/>
          </a:schemeClr>
        </a:solidFill>
      </dgm:spPr>
      <dgm:t>
        <a:bodyPr/>
        <a:lstStyle/>
        <a:p>
          <a:r>
            <a:rPr lang="sv-SE" sz="2000" dirty="0"/>
            <a:t>År 2020 genomfördes en kartläggning och förstudie</a:t>
          </a:r>
          <a:endParaRPr lang="sv-SE" sz="2000" b="0" dirty="0"/>
        </a:p>
      </dgm:t>
    </dgm:pt>
    <dgm:pt modelId="{3315251F-3D38-4240-98F3-AF603691E79C}" type="parTrans" cxnId="{1966AB64-B37D-459E-B976-C890883C77A1}">
      <dgm:prSet/>
      <dgm:spPr/>
      <dgm:t>
        <a:bodyPr/>
        <a:lstStyle/>
        <a:p>
          <a:endParaRPr lang="sv-SE" sz="2000" b="0"/>
        </a:p>
      </dgm:t>
    </dgm:pt>
    <dgm:pt modelId="{2A8EE007-4EC4-48FE-8BEE-F430EC541CC2}" type="sibTrans" cxnId="{1966AB64-B37D-459E-B976-C890883C77A1}">
      <dgm:prSet/>
      <dgm:spPr>
        <a:ln>
          <a:solidFill>
            <a:schemeClr val="accent2">
              <a:lumMod val="50000"/>
            </a:schemeClr>
          </a:solidFill>
        </a:ln>
      </dgm:spPr>
      <dgm:t>
        <a:bodyPr/>
        <a:lstStyle/>
        <a:p>
          <a:endParaRPr lang="sv-SE" sz="2000" b="0"/>
        </a:p>
      </dgm:t>
    </dgm:pt>
    <dgm:pt modelId="{23B8E129-B068-4D55-96F9-DCB0100C2F84}">
      <dgm:prSet phldrT="[Text]" custT="1"/>
      <dgm:spPr>
        <a:solidFill>
          <a:schemeClr val="accent2">
            <a:lumMod val="50000"/>
          </a:schemeClr>
        </a:solidFill>
      </dgm:spPr>
      <dgm:t>
        <a:bodyPr/>
        <a:lstStyle/>
        <a:p>
          <a:r>
            <a:rPr lang="sv-SE" sz="2000" dirty="0"/>
            <a:t>ca 700 stycken hushåll ekonomisk bistånd pga ohälsa</a:t>
          </a:r>
          <a:endParaRPr lang="sv-SE" sz="2000" b="0" dirty="0"/>
        </a:p>
      </dgm:t>
    </dgm:pt>
    <dgm:pt modelId="{CBB856D6-A43C-4B21-98BB-CDEC65E2921C}" type="parTrans" cxnId="{76308CE8-A49F-4E34-9EC2-8E413111009F}">
      <dgm:prSet/>
      <dgm:spPr/>
      <dgm:t>
        <a:bodyPr/>
        <a:lstStyle/>
        <a:p>
          <a:endParaRPr lang="sv-SE" sz="2000" b="0"/>
        </a:p>
      </dgm:t>
    </dgm:pt>
    <dgm:pt modelId="{410F9A33-6F14-40B2-AD75-B0365221D73A}" type="sibTrans" cxnId="{76308CE8-A49F-4E34-9EC2-8E413111009F}">
      <dgm:prSet/>
      <dgm:spPr/>
      <dgm:t>
        <a:bodyPr/>
        <a:lstStyle/>
        <a:p>
          <a:endParaRPr lang="sv-SE" sz="2000" b="0"/>
        </a:p>
      </dgm:t>
    </dgm:pt>
    <dgm:pt modelId="{83C40128-E0B2-4875-B224-476BE2D477F1}">
      <dgm:prSet phldrT="[Text]" custT="1"/>
      <dgm:spPr>
        <a:solidFill>
          <a:schemeClr val="accent2">
            <a:lumMod val="50000"/>
          </a:schemeClr>
        </a:solidFill>
      </dgm:spPr>
      <dgm:t>
        <a:bodyPr/>
        <a:lstStyle/>
        <a:p>
          <a:r>
            <a:rPr lang="sv-SE" sz="2000" dirty="0"/>
            <a:t>Ej förutsättning att delta i arbetslivsinriktad rehabilitering</a:t>
          </a:r>
          <a:endParaRPr lang="sv-SE" sz="2000" b="0" dirty="0"/>
        </a:p>
      </dgm:t>
    </dgm:pt>
    <dgm:pt modelId="{F27E0D08-EE88-4702-B30D-8F8255EF6DF1}" type="parTrans" cxnId="{8ED82C86-F799-401E-AA71-A4BE85B3E3A3}">
      <dgm:prSet/>
      <dgm:spPr/>
      <dgm:t>
        <a:bodyPr/>
        <a:lstStyle/>
        <a:p>
          <a:endParaRPr lang="sv-SE" sz="2000" b="0"/>
        </a:p>
      </dgm:t>
    </dgm:pt>
    <dgm:pt modelId="{81DF3CA1-1BF9-40A7-B12B-C36DD64B81BA}" type="sibTrans" cxnId="{8ED82C86-F799-401E-AA71-A4BE85B3E3A3}">
      <dgm:prSet/>
      <dgm:spPr/>
      <dgm:t>
        <a:bodyPr/>
        <a:lstStyle/>
        <a:p>
          <a:endParaRPr lang="sv-SE" sz="2000" b="0"/>
        </a:p>
      </dgm:t>
    </dgm:pt>
    <dgm:pt modelId="{4D06EA73-3403-4568-BE3B-D0BCCD710FDC}" type="pres">
      <dgm:prSet presAssocID="{391EA107-F5FE-4CE5-9ED8-667D7EBEB01A}" presName="Name0" presStyleCnt="0">
        <dgm:presLayoutVars>
          <dgm:chMax val="7"/>
          <dgm:chPref val="7"/>
          <dgm:dir/>
        </dgm:presLayoutVars>
      </dgm:prSet>
      <dgm:spPr/>
    </dgm:pt>
    <dgm:pt modelId="{4B135B2A-292B-45CF-96C8-951F08A60AA7}" type="pres">
      <dgm:prSet presAssocID="{391EA107-F5FE-4CE5-9ED8-667D7EBEB01A}" presName="Name1" presStyleCnt="0"/>
      <dgm:spPr/>
    </dgm:pt>
    <dgm:pt modelId="{64B884BC-243D-4F0C-9E17-90B6A610738A}" type="pres">
      <dgm:prSet presAssocID="{391EA107-F5FE-4CE5-9ED8-667D7EBEB01A}" presName="cycle" presStyleCnt="0"/>
      <dgm:spPr/>
    </dgm:pt>
    <dgm:pt modelId="{D3A91AC6-5CD6-4B43-A02D-B714D38534BD}" type="pres">
      <dgm:prSet presAssocID="{391EA107-F5FE-4CE5-9ED8-667D7EBEB01A}" presName="srcNode" presStyleLbl="node1" presStyleIdx="0" presStyleCnt="3"/>
      <dgm:spPr/>
    </dgm:pt>
    <dgm:pt modelId="{DB236E0D-C358-43DA-82AC-493C9EB29690}" type="pres">
      <dgm:prSet presAssocID="{391EA107-F5FE-4CE5-9ED8-667D7EBEB01A}" presName="conn" presStyleLbl="parChTrans1D2" presStyleIdx="0" presStyleCnt="1"/>
      <dgm:spPr/>
    </dgm:pt>
    <dgm:pt modelId="{C1CAB621-93E9-4F47-8961-E35A611734AB}" type="pres">
      <dgm:prSet presAssocID="{391EA107-F5FE-4CE5-9ED8-667D7EBEB01A}" presName="extraNode" presStyleLbl="node1" presStyleIdx="0" presStyleCnt="3"/>
      <dgm:spPr/>
    </dgm:pt>
    <dgm:pt modelId="{42A04383-531A-4866-B0CA-69E5B83D7670}" type="pres">
      <dgm:prSet presAssocID="{391EA107-F5FE-4CE5-9ED8-667D7EBEB01A}" presName="dstNode" presStyleLbl="node1" presStyleIdx="0" presStyleCnt="3"/>
      <dgm:spPr/>
    </dgm:pt>
    <dgm:pt modelId="{A51075CA-102E-4FCA-94F6-87FAA50B55CF}" type="pres">
      <dgm:prSet presAssocID="{04B17019-7259-4962-A26A-51F9D0F7BE82}" presName="text_1" presStyleLbl="node1" presStyleIdx="0" presStyleCnt="3">
        <dgm:presLayoutVars>
          <dgm:bulletEnabled val="1"/>
        </dgm:presLayoutVars>
      </dgm:prSet>
      <dgm:spPr/>
    </dgm:pt>
    <dgm:pt modelId="{904CF08B-A4AB-4BCE-B177-2CE84B6BCD31}" type="pres">
      <dgm:prSet presAssocID="{04B17019-7259-4962-A26A-51F9D0F7BE82}" presName="accent_1" presStyleCnt="0"/>
      <dgm:spPr/>
    </dgm:pt>
    <dgm:pt modelId="{1307671F-AEE0-40C7-B4C9-8F663B4A5F3C}" type="pres">
      <dgm:prSet presAssocID="{04B17019-7259-4962-A26A-51F9D0F7BE82}" presName="accentRepeatNode" presStyleLbl="solidFgAcc1" presStyleIdx="0" presStyleCnt="3"/>
      <dgm:spPr>
        <a:ln>
          <a:solidFill>
            <a:schemeClr val="accent2">
              <a:lumMod val="50000"/>
            </a:schemeClr>
          </a:solidFill>
        </a:ln>
      </dgm:spPr>
    </dgm:pt>
    <dgm:pt modelId="{3C5C69E8-5846-485C-8C52-E9EF80ED0A05}" type="pres">
      <dgm:prSet presAssocID="{23B8E129-B068-4D55-96F9-DCB0100C2F84}" presName="text_2" presStyleLbl="node1" presStyleIdx="1" presStyleCnt="3">
        <dgm:presLayoutVars>
          <dgm:bulletEnabled val="1"/>
        </dgm:presLayoutVars>
      </dgm:prSet>
      <dgm:spPr/>
    </dgm:pt>
    <dgm:pt modelId="{16D2F55D-F759-4508-80DA-17D74ABB0B70}" type="pres">
      <dgm:prSet presAssocID="{23B8E129-B068-4D55-96F9-DCB0100C2F84}" presName="accent_2" presStyleCnt="0"/>
      <dgm:spPr/>
    </dgm:pt>
    <dgm:pt modelId="{A1D791DD-4EF4-4C5D-9B08-F699A67E2169}" type="pres">
      <dgm:prSet presAssocID="{23B8E129-B068-4D55-96F9-DCB0100C2F84}" presName="accentRepeatNode" presStyleLbl="solidFgAcc1" presStyleIdx="1" presStyleCnt="3"/>
      <dgm:spPr>
        <a:ln>
          <a:solidFill>
            <a:schemeClr val="accent2">
              <a:lumMod val="50000"/>
            </a:schemeClr>
          </a:solidFill>
        </a:ln>
      </dgm:spPr>
    </dgm:pt>
    <dgm:pt modelId="{DDB5F01B-5F00-4CEB-9983-23CF48CCEE6B}" type="pres">
      <dgm:prSet presAssocID="{83C40128-E0B2-4875-B224-476BE2D477F1}" presName="text_3" presStyleLbl="node1" presStyleIdx="2" presStyleCnt="3">
        <dgm:presLayoutVars>
          <dgm:bulletEnabled val="1"/>
        </dgm:presLayoutVars>
      </dgm:prSet>
      <dgm:spPr/>
    </dgm:pt>
    <dgm:pt modelId="{8B0C29AC-1AA7-411D-99FB-93A11F736F32}" type="pres">
      <dgm:prSet presAssocID="{83C40128-E0B2-4875-B224-476BE2D477F1}" presName="accent_3" presStyleCnt="0"/>
      <dgm:spPr/>
    </dgm:pt>
    <dgm:pt modelId="{A99CF238-002D-4F4B-A56D-0766A2C4946B}" type="pres">
      <dgm:prSet presAssocID="{83C40128-E0B2-4875-B224-476BE2D477F1}" presName="accentRepeatNode" presStyleLbl="solidFgAcc1" presStyleIdx="2" presStyleCnt="3"/>
      <dgm:spPr>
        <a:ln>
          <a:solidFill>
            <a:schemeClr val="accent2">
              <a:lumMod val="50000"/>
            </a:schemeClr>
          </a:solidFill>
        </a:ln>
      </dgm:spPr>
    </dgm:pt>
  </dgm:ptLst>
  <dgm:cxnLst>
    <dgm:cxn modelId="{55AC821B-487D-4EDD-AD62-921F2BA769E1}" type="presOf" srcId="{391EA107-F5FE-4CE5-9ED8-667D7EBEB01A}" destId="{4D06EA73-3403-4568-BE3B-D0BCCD710FDC}" srcOrd="0" destOrd="0" presId="urn:microsoft.com/office/officeart/2008/layout/VerticalCurvedList"/>
    <dgm:cxn modelId="{1966AB64-B37D-459E-B976-C890883C77A1}" srcId="{391EA107-F5FE-4CE5-9ED8-667D7EBEB01A}" destId="{04B17019-7259-4962-A26A-51F9D0F7BE82}" srcOrd="0" destOrd="0" parTransId="{3315251F-3D38-4240-98F3-AF603691E79C}" sibTransId="{2A8EE007-4EC4-48FE-8BEE-F430EC541CC2}"/>
    <dgm:cxn modelId="{AE44BC4A-D052-4C1F-8B1E-525D27C183E5}" type="presOf" srcId="{23B8E129-B068-4D55-96F9-DCB0100C2F84}" destId="{3C5C69E8-5846-485C-8C52-E9EF80ED0A05}" srcOrd="0" destOrd="0" presId="urn:microsoft.com/office/officeart/2008/layout/VerticalCurvedList"/>
    <dgm:cxn modelId="{AE5A5685-1545-47C6-B680-C3D0C155E32F}" type="presOf" srcId="{04B17019-7259-4962-A26A-51F9D0F7BE82}" destId="{A51075CA-102E-4FCA-94F6-87FAA50B55CF}" srcOrd="0" destOrd="0" presId="urn:microsoft.com/office/officeart/2008/layout/VerticalCurvedList"/>
    <dgm:cxn modelId="{8ED82C86-F799-401E-AA71-A4BE85B3E3A3}" srcId="{391EA107-F5FE-4CE5-9ED8-667D7EBEB01A}" destId="{83C40128-E0B2-4875-B224-476BE2D477F1}" srcOrd="2" destOrd="0" parTransId="{F27E0D08-EE88-4702-B30D-8F8255EF6DF1}" sibTransId="{81DF3CA1-1BF9-40A7-B12B-C36DD64B81BA}"/>
    <dgm:cxn modelId="{77C20E8D-9520-42B1-BF46-A5A3404566B1}" type="presOf" srcId="{83C40128-E0B2-4875-B224-476BE2D477F1}" destId="{DDB5F01B-5F00-4CEB-9983-23CF48CCEE6B}" srcOrd="0" destOrd="0" presId="urn:microsoft.com/office/officeart/2008/layout/VerticalCurvedList"/>
    <dgm:cxn modelId="{F9484FDE-00B8-4697-9957-9AF38A62B982}" type="presOf" srcId="{2A8EE007-4EC4-48FE-8BEE-F430EC541CC2}" destId="{DB236E0D-C358-43DA-82AC-493C9EB29690}" srcOrd="0" destOrd="0" presId="urn:microsoft.com/office/officeart/2008/layout/VerticalCurvedList"/>
    <dgm:cxn modelId="{76308CE8-A49F-4E34-9EC2-8E413111009F}" srcId="{391EA107-F5FE-4CE5-9ED8-667D7EBEB01A}" destId="{23B8E129-B068-4D55-96F9-DCB0100C2F84}" srcOrd="1" destOrd="0" parTransId="{CBB856D6-A43C-4B21-98BB-CDEC65E2921C}" sibTransId="{410F9A33-6F14-40B2-AD75-B0365221D73A}"/>
    <dgm:cxn modelId="{2AD42461-90DE-46AC-ACA9-F416FBD34E80}" type="presParOf" srcId="{4D06EA73-3403-4568-BE3B-D0BCCD710FDC}" destId="{4B135B2A-292B-45CF-96C8-951F08A60AA7}" srcOrd="0" destOrd="0" presId="urn:microsoft.com/office/officeart/2008/layout/VerticalCurvedList"/>
    <dgm:cxn modelId="{2F843218-4571-4338-B328-13D91649D82A}" type="presParOf" srcId="{4B135B2A-292B-45CF-96C8-951F08A60AA7}" destId="{64B884BC-243D-4F0C-9E17-90B6A610738A}" srcOrd="0" destOrd="0" presId="urn:microsoft.com/office/officeart/2008/layout/VerticalCurvedList"/>
    <dgm:cxn modelId="{18A2B087-B5A4-4555-B307-B9E0177F1B0B}" type="presParOf" srcId="{64B884BC-243D-4F0C-9E17-90B6A610738A}" destId="{D3A91AC6-5CD6-4B43-A02D-B714D38534BD}" srcOrd="0" destOrd="0" presId="urn:microsoft.com/office/officeart/2008/layout/VerticalCurvedList"/>
    <dgm:cxn modelId="{84739BA9-56C2-4D60-A947-F21DE6EE28A0}" type="presParOf" srcId="{64B884BC-243D-4F0C-9E17-90B6A610738A}" destId="{DB236E0D-C358-43DA-82AC-493C9EB29690}" srcOrd="1" destOrd="0" presId="urn:microsoft.com/office/officeart/2008/layout/VerticalCurvedList"/>
    <dgm:cxn modelId="{C93C1BB0-039A-4F09-BD40-EF9822923138}" type="presParOf" srcId="{64B884BC-243D-4F0C-9E17-90B6A610738A}" destId="{C1CAB621-93E9-4F47-8961-E35A611734AB}" srcOrd="2" destOrd="0" presId="urn:microsoft.com/office/officeart/2008/layout/VerticalCurvedList"/>
    <dgm:cxn modelId="{26383AFA-8135-4124-BC79-83AEBA943D47}" type="presParOf" srcId="{64B884BC-243D-4F0C-9E17-90B6A610738A}" destId="{42A04383-531A-4866-B0CA-69E5B83D7670}" srcOrd="3" destOrd="0" presId="urn:microsoft.com/office/officeart/2008/layout/VerticalCurvedList"/>
    <dgm:cxn modelId="{B55E1D04-2ADB-498D-BAC8-18F6F5C3E123}" type="presParOf" srcId="{4B135B2A-292B-45CF-96C8-951F08A60AA7}" destId="{A51075CA-102E-4FCA-94F6-87FAA50B55CF}" srcOrd="1" destOrd="0" presId="urn:microsoft.com/office/officeart/2008/layout/VerticalCurvedList"/>
    <dgm:cxn modelId="{0D8081E9-7DC0-4DB8-9520-0D55F68B6C8C}" type="presParOf" srcId="{4B135B2A-292B-45CF-96C8-951F08A60AA7}" destId="{904CF08B-A4AB-4BCE-B177-2CE84B6BCD31}" srcOrd="2" destOrd="0" presId="urn:microsoft.com/office/officeart/2008/layout/VerticalCurvedList"/>
    <dgm:cxn modelId="{3851BD89-D7A5-4003-BB75-6F193B658E21}" type="presParOf" srcId="{904CF08B-A4AB-4BCE-B177-2CE84B6BCD31}" destId="{1307671F-AEE0-40C7-B4C9-8F663B4A5F3C}" srcOrd="0" destOrd="0" presId="urn:microsoft.com/office/officeart/2008/layout/VerticalCurvedList"/>
    <dgm:cxn modelId="{63A181DC-643B-4C50-9887-CE5B33131B26}" type="presParOf" srcId="{4B135B2A-292B-45CF-96C8-951F08A60AA7}" destId="{3C5C69E8-5846-485C-8C52-E9EF80ED0A05}" srcOrd="3" destOrd="0" presId="urn:microsoft.com/office/officeart/2008/layout/VerticalCurvedList"/>
    <dgm:cxn modelId="{22E5890B-2E6C-4210-ABF8-4A801931B5F4}" type="presParOf" srcId="{4B135B2A-292B-45CF-96C8-951F08A60AA7}" destId="{16D2F55D-F759-4508-80DA-17D74ABB0B70}" srcOrd="4" destOrd="0" presId="urn:microsoft.com/office/officeart/2008/layout/VerticalCurvedList"/>
    <dgm:cxn modelId="{6DA00757-70BE-4FF4-BF22-FD770F50AF6F}" type="presParOf" srcId="{16D2F55D-F759-4508-80DA-17D74ABB0B70}" destId="{A1D791DD-4EF4-4C5D-9B08-F699A67E2169}" srcOrd="0" destOrd="0" presId="urn:microsoft.com/office/officeart/2008/layout/VerticalCurvedList"/>
    <dgm:cxn modelId="{048FAB8B-7D74-4E23-A636-FB18CDC54CD9}" type="presParOf" srcId="{4B135B2A-292B-45CF-96C8-951F08A60AA7}" destId="{DDB5F01B-5F00-4CEB-9983-23CF48CCEE6B}" srcOrd="5" destOrd="0" presId="urn:microsoft.com/office/officeart/2008/layout/VerticalCurvedList"/>
    <dgm:cxn modelId="{5D1F7CAA-E485-4EE0-8C84-F0474D83A4A3}" type="presParOf" srcId="{4B135B2A-292B-45CF-96C8-951F08A60AA7}" destId="{8B0C29AC-1AA7-411D-99FB-93A11F736F32}" srcOrd="6" destOrd="0" presId="urn:microsoft.com/office/officeart/2008/layout/VerticalCurvedList"/>
    <dgm:cxn modelId="{CA1FF68A-19FA-43B3-8F8E-8EED37AA14C4}" type="presParOf" srcId="{8B0C29AC-1AA7-411D-99FB-93A11F736F32}" destId="{A99CF238-002D-4F4B-A56D-0766A2C4946B}"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93110D-48D9-4C8F-951F-C1009344791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sv-SE"/>
        </a:p>
      </dgm:t>
    </dgm:pt>
    <dgm:pt modelId="{63AC72EC-5601-490C-A4D3-5A71657E56F7}">
      <dgm:prSet phldrT="[Text]" custT="1"/>
      <dgm:spPr>
        <a:solidFill>
          <a:schemeClr val="accent2">
            <a:lumMod val="50000"/>
          </a:schemeClr>
        </a:solidFill>
      </dgm:spPr>
      <dgm:t>
        <a:bodyPr/>
        <a:lstStyle/>
        <a:p>
          <a:r>
            <a:rPr lang="sv-SE" sz="2000" dirty="0"/>
            <a:t>Svårigheter</a:t>
          </a:r>
        </a:p>
      </dgm:t>
    </dgm:pt>
    <dgm:pt modelId="{BF365AEA-370A-42EB-8721-2EA2CC81BD11}" type="parTrans" cxnId="{EA8A177A-5FD2-49A2-9DC0-2D05757E496A}">
      <dgm:prSet/>
      <dgm:spPr/>
      <dgm:t>
        <a:bodyPr/>
        <a:lstStyle/>
        <a:p>
          <a:endParaRPr lang="sv-SE" sz="2000"/>
        </a:p>
      </dgm:t>
    </dgm:pt>
    <dgm:pt modelId="{1E5C63FD-4459-45D7-9EA2-8F1AA6BDD7B4}" type="sibTrans" cxnId="{EA8A177A-5FD2-49A2-9DC0-2D05757E496A}">
      <dgm:prSet/>
      <dgm:spPr/>
      <dgm:t>
        <a:bodyPr/>
        <a:lstStyle/>
        <a:p>
          <a:endParaRPr lang="sv-SE" sz="2000"/>
        </a:p>
      </dgm:t>
    </dgm:pt>
    <dgm:pt modelId="{3E351499-12E2-4BAF-90F4-E77853F283F9}">
      <dgm:prSet phldrT="[Text]" custT="1"/>
      <dgm:spPr>
        <a:solidFill>
          <a:schemeClr val="bg1">
            <a:lumMod val="95000"/>
            <a:alpha val="90000"/>
          </a:schemeClr>
        </a:solidFill>
        <a:ln w="25400" cap="flat" cmpd="sng" algn="ctr">
          <a:noFill/>
          <a:prstDash val="solid"/>
        </a:ln>
        <a:effectLst/>
      </dgm:spPr>
      <dgm:t>
        <a:bodyPr spcFirstLastPara="0" vert="horz" wrap="square" lIns="360000" tIns="144000" rIns="12700" bIns="576000" numCol="1" spcCol="1270" anchor="t" anchorCtr="0"/>
        <a:lstStyle/>
        <a:p>
          <a:pPr>
            <a:buFont typeface="Arial" panose="020B0604020202020204" pitchFamily="34" charset="0"/>
            <a:buChar char="•"/>
          </a:pPr>
          <a:r>
            <a:rPr lang="sv-SE" sz="2000" kern="1200" dirty="0"/>
            <a:t>Långa processer</a:t>
          </a:r>
          <a:endParaRPr lang="sv-SE" sz="2000" kern="1200" dirty="0">
            <a:solidFill>
              <a:prstClr val="black">
                <a:hueOff val="0"/>
                <a:satOff val="0"/>
                <a:lumOff val="0"/>
                <a:alphaOff val="0"/>
              </a:prstClr>
            </a:solidFill>
            <a:latin typeface="Source Sans Pro"/>
            <a:ea typeface="+mn-ea"/>
            <a:cs typeface="+mn-cs"/>
          </a:endParaRPr>
        </a:p>
      </dgm:t>
    </dgm:pt>
    <dgm:pt modelId="{3AFD841C-4CB0-4681-A88A-4BF1D665A51D}" type="parTrans" cxnId="{BB51A998-F625-4465-9770-EF993A4E2676}">
      <dgm:prSet/>
      <dgm:spPr/>
      <dgm:t>
        <a:bodyPr/>
        <a:lstStyle/>
        <a:p>
          <a:endParaRPr lang="sv-SE" sz="2000"/>
        </a:p>
      </dgm:t>
    </dgm:pt>
    <dgm:pt modelId="{628F435F-D35A-4A14-9335-4357B54C2DD9}" type="sibTrans" cxnId="{BB51A998-F625-4465-9770-EF993A4E2676}">
      <dgm:prSet/>
      <dgm:spPr/>
      <dgm:t>
        <a:bodyPr/>
        <a:lstStyle/>
        <a:p>
          <a:endParaRPr lang="sv-SE" sz="2000"/>
        </a:p>
      </dgm:t>
    </dgm:pt>
    <dgm:pt modelId="{48DB49EE-E150-4291-83C8-780A00248F8A}">
      <dgm:prSet phldrT="[Text]" custT="1"/>
      <dgm:spPr>
        <a:solidFill>
          <a:schemeClr val="accent2">
            <a:lumMod val="50000"/>
          </a:schemeClr>
        </a:solidFill>
      </dgm:spPr>
      <dgm:t>
        <a:bodyPr/>
        <a:lstStyle/>
        <a:p>
          <a:r>
            <a:rPr lang="sv-SE" sz="2000" dirty="0"/>
            <a:t>Inlåsningseffekt</a:t>
          </a:r>
        </a:p>
      </dgm:t>
    </dgm:pt>
    <dgm:pt modelId="{9989C680-BABE-40E7-8DBC-BE33002B5101}" type="parTrans" cxnId="{C87FC1C5-480F-4D65-B9A3-F85D714B7E7F}">
      <dgm:prSet/>
      <dgm:spPr/>
      <dgm:t>
        <a:bodyPr/>
        <a:lstStyle/>
        <a:p>
          <a:endParaRPr lang="sv-SE" sz="2000"/>
        </a:p>
      </dgm:t>
    </dgm:pt>
    <dgm:pt modelId="{173916EA-FF45-47B1-9195-9FD349A8CE84}" type="sibTrans" cxnId="{C87FC1C5-480F-4D65-B9A3-F85D714B7E7F}">
      <dgm:prSet/>
      <dgm:spPr/>
      <dgm:t>
        <a:bodyPr/>
        <a:lstStyle/>
        <a:p>
          <a:endParaRPr lang="sv-SE" sz="2000"/>
        </a:p>
      </dgm:t>
    </dgm:pt>
    <dgm:pt modelId="{35B155DA-82EA-48C3-ACFB-D7DA7BBB5F62}">
      <dgm:prSet phldrT="[Text]" custT="1"/>
      <dgm:spPr>
        <a:solidFill>
          <a:schemeClr val="bg1">
            <a:lumMod val="95000"/>
            <a:alpha val="90000"/>
          </a:schemeClr>
        </a:solidFill>
        <a:ln w="25400" cap="flat" cmpd="sng" algn="ctr">
          <a:noFill/>
          <a:prstDash val="solid"/>
        </a:ln>
        <a:effectLst/>
      </dgm:spPr>
      <dgm:t>
        <a:bodyPr spcFirstLastPara="0" vert="horz" wrap="square" lIns="360000" tIns="144000" rIns="12700" bIns="576000" numCol="1" spcCol="1270" anchor="t" anchorCtr="0"/>
        <a:lstStyle/>
        <a:p>
          <a:pPr marL="228600" lvl="1" indent="-228600" algn="l" defTabSz="889000">
            <a:lnSpc>
              <a:spcPct val="90000"/>
            </a:lnSpc>
            <a:spcBef>
              <a:spcPct val="0"/>
            </a:spcBef>
            <a:spcAft>
              <a:spcPct val="15000"/>
            </a:spcAft>
            <a:buFont typeface="Arial" panose="020B0604020202020204" pitchFamily="34" charset="0"/>
            <a:buChar char="•"/>
          </a:pPr>
          <a:r>
            <a:rPr lang="sv-SE" sz="2000" kern="1200" dirty="0">
              <a:solidFill>
                <a:prstClr val="black">
                  <a:hueOff val="0"/>
                  <a:satOff val="0"/>
                  <a:lumOff val="0"/>
                  <a:alphaOff val="0"/>
                </a:prstClr>
              </a:solidFill>
              <a:latin typeface="Source Sans Pro"/>
              <a:ea typeface="+mn-ea"/>
              <a:cs typeface="+mn-cs"/>
            </a:rPr>
            <a:t>Ej kunnat hjälpa</a:t>
          </a:r>
        </a:p>
      </dgm:t>
    </dgm:pt>
    <dgm:pt modelId="{700A973B-FB12-4497-B7F7-7DC4B441ABA3}" type="parTrans" cxnId="{9006872F-3413-484F-A49E-1ED584221DF1}">
      <dgm:prSet/>
      <dgm:spPr/>
      <dgm:t>
        <a:bodyPr/>
        <a:lstStyle/>
        <a:p>
          <a:endParaRPr lang="sv-SE" sz="2000"/>
        </a:p>
      </dgm:t>
    </dgm:pt>
    <dgm:pt modelId="{A50699EE-48F3-4D16-8DD8-D7205BE2762F}" type="sibTrans" cxnId="{9006872F-3413-484F-A49E-1ED584221DF1}">
      <dgm:prSet/>
      <dgm:spPr/>
      <dgm:t>
        <a:bodyPr/>
        <a:lstStyle/>
        <a:p>
          <a:endParaRPr lang="sv-SE" sz="2000"/>
        </a:p>
      </dgm:t>
    </dgm:pt>
    <dgm:pt modelId="{98D1F531-DDC2-4012-AE22-C19A957D8499}">
      <dgm:prSet phldrT="[Text]" custT="1"/>
      <dgm:spPr>
        <a:solidFill>
          <a:schemeClr val="bg1">
            <a:lumMod val="95000"/>
            <a:alpha val="90000"/>
          </a:schemeClr>
        </a:solidFill>
        <a:ln w="25400" cap="flat" cmpd="sng" algn="ctr">
          <a:noFill/>
          <a:prstDash val="solid"/>
        </a:ln>
        <a:effectLst/>
      </dgm:spPr>
      <dgm:t>
        <a:bodyPr spcFirstLastPara="0" vert="horz" wrap="square" lIns="360000" tIns="144000" rIns="12700" bIns="576000" numCol="1" spcCol="1270" anchor="t" anchorCtr="0"/>
        <a:lstStyle/>
        <a:p>
          <a:pPr marL="228600" lvl="1" indent="-228600" algn="l" defTabSz="889000">
            <a:lnSpc>
              <a:spcPct val="90000"/>
            </a:lnSpc>
            <a:spcBef>
              <a:spcPct val="0"/>
            </a:spcBef>
            <a:spcAft>
              <a:spcPct val="15000"/>
            </a:spcAft>
            <a:buFont typeface="Arial" panose="020B0604020202020204" pitchFamily="34" charset="0"/>
            <a:buChar char="•"/>
          </a:pPr>
          <a:r>
            <a:rPr lang="sv-SE" sz="2000" kern="1200" dirty="0">
              <a:solidFill>
                <a:prstClr val="black">
                  <a:hueOff val="0"/>
                  <a:satOff val="0"/>
                  <a:lumOff val="0"/>
                  <a:alphaOff val="0"/>
                </a:prstClr>
              </a:solidFill>
              <a:latin typeface="Source Sans Pro"/>
              <a:ea typeface="+mn-ea"/>
              <a:cs typeface="+mn-cs"/>
            </a:rPr>
            <a:t>Social isolering</a:t>
          </a:r>
        </a:p>
      </dgm:t>
    </dgm:pt>
    <dgm:pt modelId="{4D83F154-E821-49A4-9274-B67495621B11}" type="parTrans" cxnId="{99D28223-550D-456F-81EB-51F91882AF43}">
      <dgm:prSet/>
      <dgm:spPr/>
      <dgm:t>
        <a:bodyPr/>
        <a:lstStyle/>
        <a:p>
          <a:endParaRPr lang="sv-SE"/>
        </a:p>
      </dgm:t>
    </dgm:pt>
    <dgm:pt modelId="{1339D91C-9B5D-4827-B21C-69F10E346A99}" type="sibTrans" cxnId="{99D28223-550D-456F-81EB-51F91882AF43}">
      <dgm:prSet/>
      <dgm:spPr/>
      <dgm:t>
        <a:bodyPr/>
        <a:lstStyle/>
        <a:p>
          <a:endParaRPr lang="sv-SE"/>
        </a:p>
      </dgm:t>
    </dgm:pt>
    <dgm:pt modelId="{A8C14314-67E9-41A8-908D-E199193B3133}">
      <dgm:prSet phldrT="[Text]" custT="1"/>
      <dgm:spPr>
        <a:solidFill>
          <a:schemeClr val="bg1">
            <a:lumMod val="95000"/>
            <a:alpha val="90000"/>
          </a:schemeClr>
        </a:solidFill>
        <a:ln w="25400" cap="flat" cmpd="sng" algn="ctr">
          <a:noFill/>
          <a:prstDash val="solid"/>
        </a:ln>
        <a:effectLst/>
      </dgm:spPr>
      <dgm:t>
        <a:bodyPr spcFirstLastPara="0" vert="horz" wrap="square" lIns="360000" tIns="144000" rIns="12700" bIns="576000" numCol="1" spcCol="1270" anchor="t" anchorCtr="0"/>
        <a:lstStyle/>
        <a:p>
          <a:pPr marL="228600" lvl="1" indent="-228600" algn="l" defTabSz="889000">
            <a:lnSpc>
              <a:spcPct val="90000"/>
            </a:lnSpc>
            <a:spcBef>
              <a:spcPct val="0"/>
            </a:spcBef>
            <a:spcAft>
              <a:spcPct val="15000"/>
            </a:spcAft>
            <a:buFont typeface="Arial" panose="020B0604020202020204" pitchFamily="34" charset="0"/>
            <a:buChar char="•"/>
          </a:pPr>
          <a:r>
            <a:rPr lang="sv-SE" sz="2000" kern="1200" dirty="0">
              <a:solidFill>
                <a:prstClr val="black">
                  <a:hueOff val="0"/>
                  <a:satOff val="0"/>
                  <a:lumOff val="0"/>
                  <a:alphaOff val="0"/>
                </a:prstClr>
              </a:solidFill>
              <a:latin typeface="Source Sans Pro"/>
              <a:ea typeface="+mn-ea"/>
              <a:cs typeface="+mn-cs"/>
            </a:rPr>
            <a:t>Passivitet</a:t>
          </a:r>
        </a:p>
      </dgm:t>
    </dgm:pt>
    <dgm:pt modelId="{9CF23395-DDFB-44A6-970A-5DF68225DBFE}" type="parTrans" cxnId="{8EACEB34-9E23-4498-BB92-8405F279EC47}">
      <dgm:prSet/>
      <dgm:spPr/>
      <dgm:t>
        <a:bodyPr/>
        <a:lstStyle/>
        <a:p>
          <a:endParaRPr lang="sv-SE"/>
        </a:p>
      </dgm:t>
    </dgm:pt>
    <dgm:pt modelId="{3320EF7D-617B-4CDB-AD5E-A098E53B3B85}" type="sibTrans" cxnId="{8EACEB34-9E23-4498-BB92-8405F279EC47}">
      <dgm:prSet/>
      <dgm:spPr/>
      <dgm:t>
        <a:bodyPr/>
        <a:lstStyle/>
        <a:p>
          <a:endParaRPr lang="sv-SE"/>
        </a:p>
      </dgm:t>
    </dgm:pt>
    <dgm:pt modelId="{F4057B60-DB9F-4BDA-BD87-17137133F8C7}">
      <dgm:prSet phldrT="[Text]" custT="1"/>
      <dgm:spPr>
        <a:solidFill>
          <a:schemeClr val="bg1">
            <a:lumMod val="95000"/>
            <a:alpha val="90000"/>
          </a:schemeClr>
        </a:solidFill>
        <a:ln w="25400" cap="flat" cmpd="sng" algn="ctr">
          <a:noFill/>
          <a:prstDash val="solid"/>
        </a:ln>
        <a:effectLst/>
      </dgm:spPr>
      <dgm:t>
        <a:bodyPr spcFirstLastPara="0" vert="horz" wrap="square" lIns="360000" tIns="144000" rIns="12700" bIns="576000" numCol="1" spcCol="1270" anchor="t" anchorCtr="0"/>
        <a:lstStyle/>
        <a:p>
          <a:pPr>
            <a:buFont typeface="Arial" panose="020B0604020202020204" pitchFamily="34" charset="0"/>
            <a:buChar char="•"/>
          </a:pPr>
          <a:r>
            <a:rPr lang="sv-SE" sz="2000" kern="1200" dirty="0"/>
            <a:t>Sjukskrivning</a:t>
          </a:r>
          <a:endParaRPr lang="sv-SE" sz="2000" kern="1200" dirty="0">
            <a:solidFill>
              <a:prstClr val="black">
                <a:hueOff val="0"/>
                <a:satOff val="0"/>
                <a:lumOff val="0"/>
                <a:alphaOff val="0"/>
              </a:prstClr>
            </a:solidFill>
            <a:latin typeface="Source Sans Pro"/>
            <a:ea typeface="+mn-ea"/>
            <a:cs typeface="+mn-cs"/>
          </a:endParaRPr>
        </a:p>
      </dgm:t>
    </dgm:pt>
    <dgm:pt modelId="{77073BD3-6D70-4585-868A-3C4A1318603B}" type="parTrans" cxnId="{E77B7CC5-E6B1-43F8-9C55-F43E0D5A21C3}">
      <dgm:prSet/>
      <dgm:spPr/>
      <dgm:t>
        <a:bodyPr/>
        <a:lstStyle/>
        <a:p>
          <a:endParaRPr lang="sv-SE"/>
        </a:p>
      </dgm:t>
    </dgm:pt>
    <dgm:pt modelId="{9B0AA2F2-4457-47AF-AD72-DD81CF9A3C13}" type="sibTrans" cxnId="{E77B7CC5-E6B1-43F8-9C55-F43E0D5A21C3}">
      <dgm:prSet/>
      <dgm:spPr/>
      <dgm:t>
        <a:bodyPr/>
        <a:lstStyle/>
        <a:p>
          <a:endParaRPr lang="sv-SE"/>
        </a:p>
      </dgm:t>
    </dgm:pt>
    <dgm:pt modelId="{7A594521-AE2D-47E9-A0D2-F4C938994942}">
      <dgm:prSet phldrT="[Text]" custT="1"/>
      <dgm:spPr>
        <a:solidFill>
          <a:schemeClr val="bg1">
            <a:lumMod val="95000"/>
            <a:alpha val="90000"/>
          </a:schemeClr>
        </a:solidFill>
        <a:ln w="25400" cap="flat" cmpd="sng" algn="ctr">
          <a:noFill/>
          <a:prstDash val="solid"/>
        </a:ln>
        <a:effectLst/>
      </dgm:spPr>
      <dgm:t>
        <a:bodyPr spcFirstLastPara="0" vert="horz" wrap="square" lIns="360000" tIns="144000" rIns="12700" bIns="576000" numCol="1" spcCol="1270" anchor="t" anchorCtr="0"/>
        <a:lstStyle/>
        <a:p>
          <a:pPr>
            <a:buFont typeface="Arial" panose="020B0604020202020204" pitchFamily="34" charset="0"/>
            <a:buChar char="•"/>
          </a:pPr>
          <a:r>
            <a:rPr lang="sv-SE" sz="2000" kern="1200" dirty="0"/>
            <a:t>Ej aktuellt med insats</a:t>
          </a:r>
          <a:endParaRPr lang="sv-SE" sz="2000" kern="1200" dirty="0">
            <a:solidFill>
              <a:prstClr val="black">
                <a:hueOff val="0"/>
                <a:satOff val="0"/>
                <a:lumOff val="0"/>
                <a:alphaOff val="0"/>
              </a:prstClr>
            </a:solidFill>
            <a:latin typeface="Source Sans Pro"/>
            <a:ea typeface="+mn-ea"/>
            <a:cs typeface="+mn-cs"/>
          </a:endParaRPr>
        </a:p>
      </dgm:t>
    </dgm:pt>
    <dgm:pt modelId="{ABE9874E-F74D-46C9-920A-EFCF314C6805}" type="parTrans" cxnId="{72A705B8-83AF-4DF6-B18F-BA97684EB409}">
      <dgm:prSet/>
      <dgm:spPr/>
      <dgm:t>
        <a:bodyPr/>
        <a:lstStyle/>
        <a:p>
          <a:endParaRPr lang="sv-SE"/>
        </a:p>
      </dgm:t>
    </dgm:pt>
    <dgm:pt modelId="{F04D40C9-122F-4E1A-A0E9-4E67DA09C8C0}" type="sibTrans" cxnId="{72A705B8-83AF-4DF6-B18F-BA97684EB409}">
      <dgm:prSet/>
      <dgm:spPr/>
      <dgm:t>
        <a:bodyPr/>
        <a:lstStyle/>
        <a:p>
          <a:endParaRPr lang="sv-SE"/>
        </a:p>
      </dgm:t>
    </dgm:pt>
    <dgm:pt modelId="{FA72C5CA-7F36-47D0-8018-386C953DBBD4}" type="pres">
      <dgm:prSet presAssocID="{4793110D-48D9-4C8F-951F-C10093447914}" presName="Name0" presStyleCnt="0">
        <dgm:presLayoutVars>
          <dgm:dir/>
          <dgm:animLvl val="lvl"/>
          <dgm:resizeHandles/>
        </dgm:presLayoutVars>
      </dgm:prSet>
      <dgm:spPr/>
    </dgm:pt>
    <dgm:pt modelId="{E677E3DD-0218-4A5E-BD02-AAFDEBCC473A}" type="pres">
      <dgm:prSet presAssocID="{63AC72EC-5601-490C-A4D3-5A71657E56F7}" presName="linNode" presStyleCnt="0"/>
      <dgm:spPr/>
    </dgm:pt>
    <dgm:pt modelId="{B63E8179-AECB-49D3-9722-8BCDDC831B88}" type="pres">
      <dgm:prSet presAssocID="{63AC72EC-5601-490C-A4D3-5A71657E56F7}" presName="parentShp" presStyleLbl="node1" presStyleIdx="0" presStyleCnt="2" custScaleX="64271" custScaleY="34993" custLinFactNeighborY="7515">
        <dgm:presLayoutVars>
          <dgm:bulletEnabled val="1"/>
        </dgm:presLayoutVars>
      </dgm:prSet>
      <dgm:spPr/>
    </dgm:pt>
    <dgm:pt modelId="{C9CED6EF-3D35-4207-B4E9-D2DCD7454B75}" type="pres">
      <dgm:prSet presAssocID="{63AC72EC-5601-490C-A4D3-5A71657E56F7}" presName="childShp" presStyleLbl="bgAccFollowNode1" presStyleIdx="0" presStyleCnt="2" custScaleY="46297" custLinFactNeighborY="7515">
        <dgm:presLayoutVars>
          <dgm:bulletEnabled val="1"/>
        </dgm:presLayoutVars>
      </dgm:prSet>
      <dgm:spPr>
        <a:xfrm>
          <a:off x="3251199" y="304435"/>
          <a:ext cx="4876800" cy="1874110"/>
        </a:xfrm>
        <a:prstGeom prst="rightArrow">
          <a:avLst>
            <a:gd name="adj1" fmla="val 75000"/>
            <a:gd name="adj2" fmla="val 50000"/>
          </a:avLst>
        </a:prstGeom>
      </dgm:spPr>
    </dgm:pt>
    <dgm:pt modelId="{A462A66E-32E5-4571-92B9-BB3B3A0D73CD}" type="pres">
      <dgm:prSet presAssocID="{1E5C63FD-4459-45D7-9EA2-8F1AA6BDD7B4}" presName="spacing" presStyleCnt="0"/>
      <dgm:spPr/>
    </dgm:pt>
    <dgm:pt modelId="{D4AF4E36-82B4-4676-9640-681AE1184E76}" type="pres">
      <dgm:prSet presAssocID="{48DB49EE-E150-4291-83C8-780A00248F8A}" presName="linNode" presStyleCnt="0"/>
      <dgm:spPr/>
    </dgm:pt>
    <dgm:pt modelId="{A991EDFC-2C71-486F-81BD-4FA0EB68E448}" type="pres">
      <dgm:prSet presAssocID="{48DB49EE-E150-4291-83C8-780A00248F8A}" presName="parentShp" presStyleLbl="node1" presStyleIdx="1" presStyleCnt="2" custScaleX="65699" custScaleY="35605" custLinFactNeighborX="-596">
        <dgm:presLayoutVars>
          <dgm:bulletEnabled val="1"/>
        </dgm:presLayoutVars>
      </dgm:prSet>
      <dgm:spPr/>
    </dgm:pt>
    <dgm:pt modelId="{2CA41747-0410-4E32-BF64-581920A074CD}" type="pres">
      <dgm:prSet presAssocID="{48DB49EE-E150-4291-83C8-780A00248F8A}" presName="childShp" presStyleLbl="bgAccFollowNode1" presStyleIdx="1" presStyleCnt="2" custScaleY="46649" custLinFactNeighborX="-902" custLinFactNeighborY="2215">
        <dgm:presLayoutVars>
          <dgm:bulletEnabled val="1"/>
        </dgm:presLayoutVars>
      </dgm:prSet>
      <dgm:spPr>
        <a:xfrm>
          <a:off x="2931346" y="2513975"/>
          <a:ext cx="4876800" cy="895140"/>
        </a:xfrm>
        <a:prstGeom prst="rightArrow">
          <a:avLst>
            <a:gd name="adj1" fmla="val 75000"/>
            <a:gd name="adj2" fmla="val 50000"/>
          </a:avLst>
        </a:prstGeom>
      </dgm:spPr>
    </dgm:pt>
  </dgm:ptLst>
  <dgm:cxnLst>
    <dgm:cxn modelId="{99D28223-550D-456F-81EB-51F91882AF43}" srcId="{48DB49EE-E150-4291-83C8-780A00248F8A}" destId="{98D1F531-DDC2-4012-AE22-C19A957D8499}" srcOrd="1" destOrd="0" parTransId="{4D83F154-E821-49A4-9274-B67495621B11}" sibTransId="{1339D91C-9B5D-4827-B21C-69F10E346A99}"/>
    <dgm:cxn modelId="{9006872F-3413-484F-A49E-1ED584221DF1}" srcId="{48DB49EE-E150-4291-83C8-780A00248F8A}" destId="{35B155DA-82EA-48C3-ACFB-D7DA7BBB5F62}" srcOrd="0" destOrd="0" parTransId="{700A973B-FB12-4497-B7F7-7DC4B441ABA3}" sibTransId="{A50699EE-48F3-4D16-8DD8-D7205BE2762F}"/>
    <dgm:cxn modelId="{8EACEB34-9E23-4498-BB92-8405F279EC47}" srcId="{48DB49EE-E150-4291-83C8-780A00248F8A}" destId="{A8C14314-67E9-41A8-908D-E199193B3133}" srcOrd="2" destOrd="0" parTransId="{9CF23395-DDFB-44A6-970A-5DF68225DBFE}" sibTransId="{3320EF7D-617B-4CDB-AD5E-A098E53B3B85}"/>
    <dgm:cxn modelId="{80F9BC5B-2B53-4856-B7CA-61CA0BBE87E6}" type="presOf" srcId="{63AC72EC-5601-490C-A4D3-5A71657E56F7}" destId="{B63E8179-AECB-49D3-9722-8BCDDC831B88}" srcOrd="0" destOrd="0" presId="urn:microsoft.com/office/officeart/2005/8/layout/vList6"/>
    <dgm:cxn modelId="{6BB7DD6F-AABB-4165-983E-1261088AD9F4}" type="presOf" srcId="{F4057B60-DB9F-4BDA-BD87-17137133F8C7}" destId="{C9CED6EF-3D35-4207-B4E9-D2DCD7454B75}" srcOrd="0" destOrd="1" presId="urn:microsoft.com/office/officeart/2005/8/layout/vList6"/>
    <dgm:cxn modelId="{EA8A177A-5FD2-49A2-9DC0-2D05757E496A}" srcId="{4793110D-48D9-4C8F-951F-C10093447914}" destId="{63AC72EC-5601-490C-A4D3-5A71657E56F7}" srcOrd="0" destOrd="0" parTransId="{BF365AEA-370A-42EB-8721-2EA2CC81BD11}" sibTransId="{1E5C63FD-4459-45D7-9EA2-8F1AA6BDD7B4}"/>
    <dgm:cxn modelId="{AD76DB7E-83A3-4074-AFF2-276BAD8B447D}" type="presOf" srcId="{35B155DA-82EA-48C3-ACFB-D7DA7BBB5F62}" destId="{2CA41747-0410-4E32-BF64-581920A074CD}" srcOrd="0" destOrd="0" presId="urn:microsoft.com/office/officeart/2005/8/layout/vList6"/>
    <dgm:cxn modelId="{BB51A998-F625-4465-9770-EF993A4E2676}" srcId="{63AC72EC-5601-490C-A4D3-5A71657E56F7}" destId="{3E351499-12E2-4BAF-90F4-E77853F283F9}" srcOrd="0" destOrd="0" parTransId="{3AFD841C-4CB0-4681-A88A-4BF1D665A51D}" sibTransId="{628F435F-D35A-4A14-9335-4357B54C2DD9}"/>
    <dgm:cxn modelId="{72A705B8-83AF-4DF6-B18F-BA97684EB409}" srcId="{63AC72EC-5601-490C-A4D3-5A71657E56F7}" destId="{7A594521-AE2D-47E9-A0D2-F4C938994942}" srcOrd="2" destOrd="0" parTransId="{ABE9874E-F74D-46C9-920A-EFCF314C6805}" sibTransId="{F04D40C9-122F-4E1A-A0E9-4E67DA09C8C0}"/>
    <dgm:cxn modelId="{7AA2B9B9-2408-4B23-BB17-5AC97583B5AD}" type="presOf" srcId="{3E351499-12E2-4BAF-90F4-E77853F283F9}" destId="{C9CED6EF-3D35-4207-B4E9-D2DCD7454B75}" srcOrd="0" destOrd="0" presId="urn:microsoft.com/office/officeart/2005/8/layout/vList6"/>
    <dgm:cxn modelId="{58173BBB-12F6-442A-98DF-81B53CFE3358}" type="presOf" srcId="{7A594521-AE2D-47E9-A0D2-F4C938994942}" destId="{C9CED6EF-3D35-4207-B4E9-D2DCD7454B75}" srcOrd="0" destOrd="2" presId="urn:microsoft.com/office/officeart/2005/8/layout/vList6"/>
    <dgm:cxn modelId="{B26E6EBC-E160-4342-B7B6-AD91FDB9E37F}" type="presOf" srcId="{4793110D-48D9-4C8F-951F-C10093447914}" destId="{FA72C5CA-7F36-47D0-8018-386C953DBBD4}" srcOrd="0" destOrd="0" presId="urn:microsoft.com/office/officeart/2005/8/layout/vList6"/>
    <dgm:cxn modelId="{E77B7CC5-E6B1-43F8-9C55-F43E0D5A21C3}" srcId="{63AC72EC-5601-490C-A4D3-5A71657E56F7}" destId="{F4057B60-DB9F-4BDA-BD87-17137133F8C7}" srcOrd="1" destOrd="0" parTransId="{77073BD3-6D70-4585-868A-3C4A1318603B}" sibTransId="{9B0AA2F2-4457-47AF-AD72-DD81CF9A3C13}"/>
    <dgm:cxn modelId="{C87FC1C5-480F-4D65-B9A3-F85D714B7E7F}" srcId="{4793110D-48D9-4C8F-951F-C10093447914}" destId="{48DB49EE-E150-4291-83C8-780A00248F8A}" srcOrd="1" destOrd="0" parTransId="{9989C680-BABE-40E7-8DBC-BE33002B5101}" sibTransId="{173916EA-FF45-47B1-9195-9FD349A8CE84}"/>
    <dgm:cxn modelId="{8BF780E6-6A0F-494B-9A6E-76A928DD5CB1}" type="presOf" srcId="{48DB49EE-E150-4291-83C8-780A00248F8A}" destId="{A991EDFC-2C71-486F-81BD-4FA0EB68E448}" srcOrd="0" destOrd="0" presId="urn:microsoft.com/office/officeart/2005/8/layout/vList6"/>
    <dgm:cxn modelId="{9A45E2E6-95FD-408B-8EF9-6F6ABABB1A72}" type="presOf" srcId="{A8C14314-67E9-41A8-908D-E199193B3133}" destId="{2CA41747-0410-4E32-BF64-581920A074CD}" srcOrd="0" destOrd="2" presId="urn:microsoft.com/office/officeart/2005/8/layout/vList6"/>
    <dgm:cxn modelId="{C2A9FFF6-FAE8-4AF6-AD8B-76B34A511711}" type="presOf" srcId="{98D1F531-DDC2-4012-AE22-C19A957D8499}" destId="{2CA41747-0410-4E32-BF64-581920A074CD}" srcOrd="0" destOrd="1" presId="urn:microsoft.com/office/officeart/2005/8/layout/vList6"/>
    <dgm:cxn modelId="{57B113C8-FCC3-40F4-91B2-916C8C2349D5}" type="presParOf" srcId="{FA72C5CA-7F36-47D0-8018-386C953DBBD4}" destId="{E677E3DD-0218-4A5E-BD02-AAFDEBCC473A}" srcOrd="0" destOrd="0" presId="urn:microsoft.com/office/officeart/2005/8/layout/vList6"/>
    <dgm:cxn modelId="{DEA3AF64-5DFF-43D7-898E-025D6AC3C485}" type="presParOf" srcId="{E677E3DD-0218-4A5E-BD02-AAFDEBCC473A}" destId="{B63E8179-AECB-49D3-9722-8BCDDC831B88}" srcOrd="0" destOrd="0" presId="urn:microsoft.com/office/officeart/2005/8/layout/vList6"/>
    <dgm:cxn modelId="{17634974-0AE7-46C6-B842-7D9098DBABCD}" type="presParOf" srcId="{E677E3DD-0218-4A5E-BD02-AAFDEBCC473A}" destId="{C9CED6EF-3D35-4207-B4E9-D2DCD7454B75}" srcOrd="1" destOrd="0" presId="urn:microsoft.com/office/officeart/2005/8/layout/vList6"/>
    <dgm:cxn modelId="{1CD32615-E11D-4FF6-BA2E-CBA16159E81B}" type="presParOf" srcId="{FA72C5CA-7F36-47D0-8018-386C953DBBD4}" destId="{A462A66E-32E5-4571-92B9-BB3B3A0D73CD}" srcOrd="1" destOrd="0" presId="urn:microsoft.com/office/officeart/2005/8/layout/vList6"/>
    <dgm:cxn modelId="{ADBA70F3-1BD6-4187-B251-A5F94AD4B611}" type="presParOf" srcId="{FA72C5CA-7F36-47D0-8018-386C953DBBD4}" destId="{D4AF4E36-82B4-4676-9640-681AE1184E76}" srcOrd="2" destOrd="0" presId="urn:microsoft.com/office/officeart/2005/8/layout/vList6"/>
    <dgm:cxn modelId="{7C40C788-C0E2-43FF-B84B-E7E6B476402B}" type="presParOf" srcId="{D4AF4E36-82B4-4676-9640-681AE1184E76}" destId="{A991EDFC-2C71-486F-81BD-4FA0EB68E448}" srcOrd="0" destOrd="0" presId="urn:microsoft.com/office/officeart/2005/8/layout/vList6"/>
    <dgm:cxn modelId="{A9E880D2-10E7-4DB3-9E54-0956F58235CC}" type="presParOf" srcId="{D4AF4E36-82B4-4676-9640-681AE1184E76}" destId="{2CA41747-0410-4E32-BF64-581920A074C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36E0D-C358-43DA-82AC-493C9EB29690}">
      <dsp:nvSpPr>
        <dsp:cNvPr id="0" name=""/>
        <dsp:cNvSpPr/>
      </dsp:nvSpPr>
      <dsp:spPr>
        <a:xfrm>
          <a:off x="-4353723" y="-667828"/>
          <a:ext cx="5186986" cy="5186986"/>
        </a:xfrm>
        <a:prstGeom prst="blockArc">
          <a:avLst>
            <a:gd name="adj1" fmla="val 18900000"/>
            <a:gd name="adj2" fmla="val 2700000"/>
            <a:gd name="adj3" fmla="val 416"/>
          </a:avLst>
        </a:pr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A51075CA-102E-4FCA-94F6-87FAA50B55CF}">
      <dsp:nvSpPr>
        <dsp:cNvPr id="0" name=""/>
        <dsp:cNvSpPr/>
      </dsp:nvSpPr>
      <dsp:spPr>
        <a:xfrm>
          <a:off x="535885" y="385132"/>
          <a:ext cx="8291094" cy="770265"/>
        </a:xfrm>
        <a:prstGeom prst="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1398" tIns="50800" rIns="50800" bIns="50800" numCol="1" spcCol="1270" anchor="ctr" anchorCtr="0">
          <a:noAutofit/>
        </a:bodyPr>
        <a:lstStyle/>
        <a:p>
          <a:pPr marL="0" lvl="0" indent="0" algn="l" defTabSz="889000">
            <a:lnSpc>
              <a:spcPct val="90000"/>
            </a:lnSpc>
            <a:spcBef>
              <a:spcPct val="0"/>
            </a:spcBef>
            <a:spcAft>
              <a:spcPct val="35000"/>
            </a:spcAft>
            <a:buNone/>
          </a:pPr>
          <a:r>
            <a:rPr lang="sv-SE" sz="2000" b="0" kern="1200" dirty="0">
              <a:solidFill>
                <a:schemeClr val="bg1"/>
              </a:solidFill>
              <a:latin typeface="+mn-lt"/>
            </a:rPr>
            <a:t>Samhällets (välfärdssystemens) yttersta skyddsnät</a:t>
          </a:r>
          <a:endParaRPr lang="sv-SE" sz="2000" b="0" kern="1200" dirty="0"/>
        </a:p>
      </dsp:txBody>
      <dsp:txXfrm>
        <a:off x="535885" y="385132"/>
        <a:ext cx="8291094" cy="770265"/>
      </dsp:txXfrm>
    </dsp:sp>
    <dsp:sp modelId="{1307671F-AEE0-40C7-B4C9-8F663B4A5F3C}">
      <dsp:nvSpPr>
        <dsp:cNvPr id="0" name=""/>
        <dsp:cNvSpPr/>
      </dsp:nvSpPr>
      <dsp:spPr>
        <a:xfrm>
          <a:off x="54469" y="288849"/>
          <a:ext cx="962832" cy="962832"/>
        </a:xfrm>
        <a:prstGeom prst="ellipse">
          <a:avLst/>
        </a:prstGeom>
        <a:solidFill>
          <a:schemeClr val="lt1">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sp>
    <dsp:sp modelId="{3C5C69E8-5846-485C-8C52-E9EF80ED0A05}">
      <dsp:nvSpPr>
        <dsp:cNvPr id="0" name=""/>
        <dsp:cNvSpPr/>
      </dsp:nvSpPr>
      <dsp:spPr>
        <a:xfrm>
          <a:off x="815876" y="1540531"/>
          <a:ext cx="8011102" cy="770265"/>
        </a:xfrm>
        <a:prstGeom prst="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1398" tIns="50800" rIns="50800" bIns="50800" numCol="1" spcCol="1270" anchor="ctr" anchorCtr="0">
          <a:noAutofit/>
        </a:bodyPr>
        <a:lstStyle/>
        <a:p>
          <a:pPr marL="0" lvl="0" indent="0" algn="l" defTabSz="889000">
            <a:lnSpc>
              <a:spcPct val="90000"/>
            </a:lnSpc>
            <a:spcBef>
              <a:spcPct val="0"/>
            </a:spcBef>
            <a:spcAft>
              <a:spcPct val="35000"/>
            </a:spcAft>
            <a:buNone/>
          </a:pPr>
          <a:r>
            <a:rPr lang="sv-SE" sz="2000" b="0" kern="1200" dirty="0">
              <a:solidFill>
                <a:schemeClr val="bg1"/>
              </a:solidFill>
              <a:latin typeface="+mn-lt"/>
            </a:rPr>
            <a:t>Komplement när samhällets övriga system är otillräckliga</a:t>
          </a:r>
          <a:endParaRPr lang="sv-SE" sz="2000" b="0" kern="1200" dirty="0"/>
        </a:p>
      </dsp:txBody>
      <dsp:txXfrm>
        <a:off x="815876" y="1540531"/>
        <a:ext cx="8011102" cy="770265"/>
      </dsp:txXfrm>
    </dsp:sp>
    <dsp:sp modelId="{A1D791DD-4EF4-4C5D-9B08-F699A67E2169}">
      <dsp:nvSpPr>
        <dsp:cNvPr id="0" name=""/>
        <dsp:cNvSpPr/>
      </dsp:nvSpPr>
      <dsp:spPr>
        <a:xfrm>
          <a:off x="334460" y="1444248"/>
          <a:ext cx="962832" cy="962832"/>
        </a:xfrm>
        <a:prstGeom prst="ellipse">
          <a:avLst/>
        </a:prstGeom>
        <a:solidFill>
          <a:schemeClr val="lt1">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sp>
    <dsp:sp modelId="{DDB5F01B-5F00-4CEB-9983-23CF48CCEE6B}">
      <dsp:nvSpPr>
        <dsp:cNvPr id="0" name=""/>
        <dsp:cNvSpPr/>
      </dsp:nvSpPr>
      <dsp:spPr>
        <a:xfrm>
          <a:off x="535885" y="2695930"/>
          <a:ext cx="8291094" cy="770265"/>
        </a:xfrm>
        <a:prstGeom prst="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1398" tIns="50800" rIns="50800" bIns="50800" numCol="1" spcCol="1270" anchor="ctr" anchorCtr="0">
          <a:noAutofit/>
        </a:bodyPr>
        <a:lstStyle/>
        <a:p>
          <a:pPr marL="0" lvl="0" indent="0" algn="l" defTabSz="889000">
            <a:lnSpc>
              <a:spcPct val="90000"/>
            </a:lnSpc>
            <a:spcBef>
              <a:spcPct val="0"/>
            </a:spcBef>
            <a:spcAft>
              <a:spcPct val="35000"/>
            </a:spcAft>
            <a:buNone/>
          </a:pPr>
          <a:r>
            <a:rPr lang="sv-SE" sz="2000" b="0" kern="1200" dirty="0">
              <a:solidFill>
                <a:schemeClr val="bg1"/>
              </a:solidFill>
              <a:latin typeface="+mn-lt"/>
            </a:rPr>
            <a:t>Tvådelat uppdrag</a:t>
          </a:r>
          <a:endParaRPr lang="sv-SE" sz="2000" b="0" kern="1200" dirty="0"/>
        </a:p>
      </dsp:txBody>
      <dsp:txXfrm>
        <a:off x="535885" y="2695930"/>
        <a:ext cx="8291094" cy="770265"/>
      </dsp:txXfrm>
    </dsp:sp>
    <dsp:sp modelId="{A99CF238-002D-4F4B-A56D-0766A2C4946B}">
      <dsp:nvSpPr>
        <dsp:cNvPr id="0" name=""/>
        <dsp:cNvSpPr/>
      </dsp:nvSpPr>
      <dsp:spPr>
        <a:xfrm>
          <a:off x="54469" y="2599647"/>
          <a:ext cx="962832" cy="962832"/>
        </a:xfrm>
        <a:prstGeom prst="ellipse">
          <a:avLst/>
        </a:prstGeom>
        <a:solidFill>
          <a:schemeClr val="lt1">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36E0D-C358-43DA-82AC-493C9EB29690}">
      <dsp:nvSpPr>
        <dsp:cNvPr id="0" name=""/>
        <dsp:cNvSpPr/>
      </dsp:nvSpPr>
      <dsp:spPr>
        <a:xfrm>
          <a:off x="-5337129" y="-817332"/>
          <a:ext cx="6355201" cy="6355201"/>
        </a:xfrm>
        <a:prstGeom prst="blockArc">
          <a:avLst>
            <a:gd name="adj1" fmla="val 18900000"/>
            <a:gd name="adj2" fmla="val 2700000"/>
            <a:gd name="adj3" fmla="val 340"/>
          </a:avLst>
        </a:pr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E61C65C0-0E5C-4A00-84A6-4C30410FC764}">
      <dsp:nvSpPr>
        <dsp:cNvPr id="0" name=""/>
        <dsp:cNvSpPr/>
      </dsp:nvSpPr>
      <dsp:spPr>
        <a:xfrm>
          <a:off x="379590" y="248583"/>
          <a:ext cx="9669629" cy="496978"/>
        </a:xfrm>
        <a:prstGeom prst="rect">
          <a:avLst/>
        </a:prstGeom>
        <a:solidFill>
          <a:srgbClr val="1C9CD9">
            <a:lumMod val="5000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476" tIns="50800" rIns="50800" bIns="50800" numCol="1" spcCol="1270" anchor="ctr" anchorCtr="0">
          <a:noAutofit/>
        </a:bodyPr>
        <a:lstStyle/>
        <a:p>
          <a:pPr marL="0" lvl="0" indent="0" algn="l" defTabSz="800100">
            <a:lnSpc>
              <a:spcPct val="90000"/>
            </a:lnSpc>
            <a:spcBef>
              <a:spcPct val="0"/>
            </a:spcBef>
            <a:spcAft>
              <a:spcPct val="35000"/>
            </a:spcAft>
            <a:buNone/>
          </a:pPr>
          <a:r>
            <a:rPr lang="sv-SE" sz="1800" kern="1200" dirty="0">
              <a:solidFill>
                <a:prstClr val="white"/>
              </a:solidFill>
              <a:latin typeface="+mn-lt"/>
              <a:ea typeface="+mn-ea"/>
              <a:cs typeface="+mn-cs"/>
            </a:rPr>
            <a:t>Var och en är i första hand är skyldig </a:t>
          </a:r>
          <a:r>
            <a:rPr lang="sv-SE" sz="1800" kern="1200" dirty="0">
              <a:latin typeface="+mn-lt"/>
            </a:rPr>
            <a:t>att själv försörja sig och sin familj</a:t>
          </a:r>
        </a:p>
      </dsp:txBody>
      <dsp:txXfrm>
        <a:off x="379590" y="248583"/>
        <a:ext cx="9669629" cy="496978"/>
      </dsp:txXfrm>
    </dsp:sp>
    <dsp:sp modelId="{20589B0A-1903-4FCF-ACE0-EB036E9F8DA7}">
      <dsp:nvSpPr>
        <dsp:cNvPr id="0" name=""/>
        <dsp:cNvSpPr/>
      </dsp:nvSpPr>
      <dsp:spPr>
        <a:xfrm>
          <a:off x="68979" y="186461"/>
          <a:ext cx="621222" cy="621222"/>
        </a:xfrm>
        <a:prstGeom prst="ellipse">
          <a:avLst/>
        </a:prstGeom>
        <a:solidFill>
          <a:schemeClr val="lt1">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sp>
    <dsp:sp modelId="{F4204C72-5028-4A33-9A3D-EF7B5A175F68}">
      <dsp:nvSpPr>
        <dsp:cNvPr id="0" name=""/>
        <dsp:cNvSpPr/>
      </dsp:nvSpPr>
      <dsp:spPr>
        <a:xfrm>
          <a:off x="788389" y="993956"/>
          <a:ext cx="9260830" cy="496978"/>
        </a:xfrm>
        <a:prstGeom prst="rect">
          <a:avLst/>
        </a:prstGeom>
        <a:solidFill>
          <a:srgbClr val="1C9CD9">
            <a:lumMod val="5000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476" tIns="50800" rIns="50800" bIns="50800" numCol="1" spcCol="1270" anchor="ctr" anchorCtr="0">
          <a:noAutofit/>
        </a:bodyPr>
        <a:lstStyle/>
        <a:p>
          <a:pPr marL="0" lvl="0" indent="0" algn="l" defTabSz="800100">
            <a:lnSpc>
              <a:spcPct val="90000"/>
            </a:lnSpc>
            <a:spcBef>
              <a:spcPct val="0"/>
            </a:spcBef>
            <a:spcAft>
              <a:spcPct val="35000"/>
            </a:spcAft>
            <a:buNone/>
          </a:pPr>
          <a:r>
            <a:rPr lang="sv-SE" sz="1800" kern="1200" dirty="0">
              <a:latin typeface="+mn-lt"/>
            </a:rPr>
            <a:t>Skyldighet </a:t>
          </a:r>
          <a:r>
            <a:rPr lang="sv-SE" sz="1800" kern="1200" dirty="0">
              <a:solidFill>
                <a:prstClr val="white"/>
              </a:solidFill>
              <a:latin typeface="+mn-lt"/>
              <a:ea typeface="+mn-ea"/>
              <a:cs typeface="+mn-cs"/>
            </a:rPr>
            <a:t>att</a:t>
          </a:r>
          <a:r>
            <a:rPr lang="sv-SE" sz="1800" kern="1200" dirty="0">
              <a:latin typeface="+mn-lt"/>
            </a:rPr>
            <a:t> söka arbete aktivt</a:t>
          </a:r>
          <a:endParaRPr lang="sv-SE" sz="1800" b="0" kern="1200" dirty="0">
            <a:latin typeface="+mn-lt"/>
          </a:endParaRPr>
        </a:p>
      </dsp:txBody>
      <dsp:txXfrm>
        <a:off x="788389" y="993956"/>
        <a:ext cx="9260830" cy="496978"/>
      </dsp:txXfrm>
    </dsp:sp>
    <dsp:sp modelId="{A1D791DD-4EF4-4C5D-9B08-F699A67E2169}">
      <dsp:nvSpPr>
        <dsp:cNvPr id="0" name=""/>
        <dsp:cNvSpPr/>
      </dsp:nvSpPr>
      <dsp:spPr>
        <a:xfrm>
          <a:off x="477777" y="931834"/>
          <a:ext cx="621222" cy="621222"/>
        </a:xfrm>
        <a:prstGeom prst="ellipse">
          <a:avLst/>
        </a:prstGeom>
        <a:solidFill>
          <a:schemeClr val="lt1">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sp>
    <dsp:sp modelId="{C5ACDE7B-D4AE-44F7-9D42-3FA81CFACA96}">
      <dsp:nvSpPr>
        <dsp:cNvPr id="0" name=""/>
        <dsp:cNvSpPr/>
      </dsp:nvSpPr>
      <dsp:spPr>
        <a:xfrm>
          <a:off x="975322" y="1739329"/>
          <a:ext cx="9073897" cy="496978"/>
        </a:xfrm>
        <a:prstGeom prst="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476" tIns="45720" rIns="45720" bIns="45720" numCol="1" spcCol="1270" anchor="ctr" anchorCtr="0">
          <a:noAutofit/>
        </a:bodyPr>
        <a:lstStyle/>
        <a:p>
          <a:pPr marL="0" lvl="0" indent="0" algn="l" defTabSz="800100">
            <a:lnSpc>
              <a:spcPct val="90000"/>
            </a:lnSpc>
            <a:spcBef>
              <a:spcPct val="0"/>
            </a:spcBef>
            <a:spcAft>
              <a:spcPct val="35000"/>
            </a:spcAft>
            <a:buNone/>
          </a:pPr>
          <a:r>
            <a:rPr lang="sv-SE" sz="1800" kern="1200" dirty="0">
              <a:latin typeface="+mn-lt"/>
            </a:rPr>
            <a:t>Individens egna ansträngning att nå egen försörjning </a:t>
          </a:r>
        </a:p>
      </dsp:txBody>
      <dsp:txXfrm>
        <a:off x="975322" y="1739329"/>
        <a:ext cx="9073897" cy="496978"/>
      </dsp:txXfrm>
    </dsp:sp>
    <dsp:sp modelId="{68949532-B445-4998-B58A-A710C1CD47ED}">
      <dsp:nvSpPr>
        <dsp:cNvPr id="0" name=""/>
        <dsp:cNvSpPr/>
      </dsp:nvSpPr>
      <dsp:spPr>
        <a:xfrm>
          <a:off x="664711" y="1677206"/>
          <a:ext cx="621222" cy="621222"/>
        </a:xfrm>
        <a:prstGeom prst="ellipse">
          <a:avLst/>
        </a:prstGeom>
        <a:solidFill>
          <a:schemeClr val="lt1">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sp>
    <dsp:sp modelId="{45D685BA-B647-4E37-9603-E738592FE3EE}">
      <dsp:nvSpPr>
        <dsp:cNvPr id="0" name=""/>
        <dsp:cNvSpPr/>
      </dsp:nvSpPr>
      <dsp:spPr>
        <a:xfrm>
          <a:off x="975322" y="2484229"/>
          <a:ext cx="9073897" cy="496978"/>
        </a:xfrm>
        <a:prstGeom prst="rect">
          <a:avLst/>
        </a:prstGeom>
        <a:solidFill>
          <a:srgbClr val="1C9CD9">
            <a:lumMod val="5000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476" tIns="50800" rIns="50800" bIns="50800" numCol="1" spcCol="1270" anchor="ctr" anchorCtr="0">
          <a:noAutofit/>
        </a:bodyPr>
        <a:lstStyle/>
        <a:p>
          <a:pPr marL="0" lvl="0" indent="0" algn="l" defTabSz="800100">
            <a:lnSpc>
              <a:spcPct val="90000"/>
            </a:lnSpc>
            <a:spcBef>
              <a:spcPct val="0"/>
            </a:spcBef>
            <a:spcAft>
              <a:spcPct val="35000"/>
            </a:spcAft>
            <a:buNone/>
          </a:pPr>
          <a:r>
            <a:rPr lang="sv-SE" sz="1800" kern="1200" dirty="0">
              <a:solidFill>
                <a:prstClr val="white"/>
              </a:solidFill>
              <a:latin typeface="+mn-lt"/>
              <a:ea typeface="+mn-ea"/>
              <a:cs typeface="+mn-cs"/>
            </a:rPr>
            <a:t>Alla andra ersättningar </a:t>
          </a:r>
          <a:r>
            <a:rPr lang="sv-SE" sz="1800" kern="1200" dirty="0">
              <a:latin typeface="+mn-lt"/>
            </a:rPr>
            <a:t>och bidrag ska sökas först </a:t>
          </a:r>
        </a:p>
      </dsp:txBody>
      <dsp:txXfrm>
        <a:off x="975322" y="2484229"/>
        <a:ext cx="9073897" cy="496978"/>
      </dsp:txXfrm>
    </dsp:sp>
    <dsp:sp modelId="{6262A0DC-9B2A-4F1A-B2D5-565CED065A58}">
      <dsp:nvSpPr>
        <dsp:cNvPr id="0" name=""/>
        <dsp:cNvSpPr/>
      </dsp:nvSpPr>
      <dsp:spPr>
        <a:xfrm>
          <a:off x="664711" y="2422107"/>
          <a:ext cx="621222" cy="621222"/>
        </a:xfrm>
        <a:prstGeom prst="ellipse">
          <a:avLst/>
        </a:prstGeom>
        <a:solidFill>
          <a:schemeClr val="lt1">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sp>
    <dsp:sp modelId="{283C994B-8B52-4A8B-9440-3DF27B4BC543}">
      <dsp:nvSpPr>
        <dsp:cNvPr id="0" name=""/>
        <dsp:cNvSpPr/>
      </dsp:nvSpPr>
      <dsp:spPr>
        <a:xfrm>
          <a:off x="788389" y="3229602"/>
          <a:ext cx="9260830" cy="496978"/>
        </a:xfrm>
        <a:prstGeom prst="rect">
          <a:avLst/>
        </a:prstGeom>
        <a:solidFill>
          <a:srgbClr val="1C9CD9">
            <a:lumMod val="5000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476" tIns="50800" rIns="50800" bIns="50800" numCol="1" spcCol="1270" anchor="ctr" anchorCtr="0">
          <a:noAutofit/>
        </a:bodyPr>
        <a:lstStyle/>
        <a:p>
          <a:pPr marL="0" lvl="0" indent="0" algn="l" defTabSz="800100">
            <a:lnSpc>
              <a:spcPct val="90000"/>
            </a:lnSpc>
            <a:spcBef>
              <a:spcPct val="0"/>
            </a:spcBef>
            <a:spcAft>
              <a:spcPct val="35000"/>
            </a:spcAft>
            <a:buNone/>
          </a:pPr>
          <a:r>
            <a:rPr lang="sv-SE" sz="1800" kern="1200" dirty="0">
              <a:solidFill>
                <a:prstClr val="white"/>
              </a:solidFill>
              <a:latin typeface="+mn-lt"/>
              <a:ea typeface="+mn-ea"/>
              <a:cs typeface="+mn-cs"/>
            </a:rPr>
            <a:t>Inte ha några tillgångar, sparmedel, bostad eller fordon </a:t>
          </a:r>
          <a:endParaRPr lang="sv-SE" sz="1800" kern="1200" dirty="0">
            <a:latin typeface="+mn-lt"/>
          </a:endParaRPr>
        </a:p>
      </dsp:txBody>
      <dsp:txXfrm>
        <a:off x="788389" y="3229602"/>
        <a:ext cx="9260830" cy="496978"/>
      </dsp:txXfrm>
    </dsp:sp>
    <dsp:sp modelId="{676C048A-3186-43CC-8FFD-6E8291FF09B5}">
      <dsp:nvSpPr>
        <dsp:cNvPr id="0" name=""/>
        <dsp:cNvSpPr/>
      </dsp:nvSpPr>
      <dsp:spPr>
        <a:xfrm>
          <a:off x="477777" y="3167480"/>
          <a:ext cx="621222" cy="621222"/>
        </a:xfrm>
        <a:prstGeom prst="ellipse">
          <a:avLst/>
        </a:prstGeom>
        <a:solidFill>
          <a:schemeClr val="lt1">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sp>
    <dsp:sp modelId="{D478F2C0-902C-4DE6-9040-A2D54517E1FA}">
      <dsp:nvSpPr>
        <dsp:cNvPr id="0" name=""/>
        <dsp:cNvSpPr/>
      </dsp:nvSpPr>
      <dsp:spPr>
        <a:xfrm>
          <a:off x="379590" y="3974975"/>
          <a:ext cx="9669629" cy="496978"/>
        </a:xfrm>
        <a:prstGeom prst="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476" tIns="45720" rIns="45720" bIns="45720" numCol="1" spcCol="1270" anchor="ctr" anchorCtr="0">
          <a:noAutofit/>
        </a:bodyPr>
        <a:lstStyle/>
        <a:p>
          <a:pPr marL="0" lvl="0" indent="0" algn="l" defTabSz="800100">
            <a:lnSpc>
              <a:spcPct val="90000"/>
            </a:lnSpc>
            <a:spcBef>
              <a:spcPct val="0"/>
            </a:spcBef>
            <a:spcAft>
              <a:spcPct val="35000"/>
            </a:spcAft>
            <a:buNone/>
          </a:pPr>
          <a:r>
            <a:rPr lang="sv-SE" sz="1800" kern="1200" dirty="0">
              <a:latin typeface="+mn-lt"/>
            </a:rPr>
            <a:t>Vid sjukdom, styrk oförmåga med exempelvis läkarintyg</a:t>
          </a:r>
        </a:p>
      </dsp:txBody>
      <dsp:txXfrm>
        <a:off x="379590" y="3974975"/>
        <a:ext cx="9669629" cy="496978"/>
      </dsp:txXfrm>
    </dsp:sp>
    <dsp:sp modelId="{F194E885-3831-4156-8E6C-EDE60B8ACFE6}">
      <dsp:nvSpPr>
        <dsp:cNvPr id="0" name=""/>
        <dsp:cNvSpPr/>
      </dsp:nvSpPr>
      <dsp:spPr>
        <a:xfrm>
          <a:off x="68979" y="3912853"/>
          <a:ext cx="621222" cy="621222"/>
        </a:xfrm>
        <a:prstGeom prst="ellipse">
          <a:avLst/>
        </a:prstGeom>
        <a:solidFill>
          <a:schemeClr val="lt1">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36E0D-C358-43DA-82AC-493C9EB29690}">
      <dsp:nvSpPr>
        <dsp:cNvPr id="0" name=""/>
        <dsp:cNvSpPr/>
      </dsp:nvSpPr>
      <dsp:spPr>
        <a:xfrm>
          <a:off x="-4353723" y="-667828"/>
          <a:ext cx="5186986" cy="5186986"/>
        </a:xfrm>
        <a:prstGeom prst="blockArc">
          <a:avLst>
            <a:gd name="adj1" fmla="val 18900000"/>
            <a:gd name="adj2" fmla="val 2700000"/>
            <a:gd name="adj3" fmla="val 416"/>
          </a:avLst>
        </a:pr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A51075CA-102E-4FCA-94F6-87FAA50B55CF}">
      <dsp:nvSpPr>
        <dsp:cNvPr id="0" name=""/>
        <dsp:cNvSpPr/>
      </dsp:nvSpPr>
      <dsp:spPr>
        <a:xfrm>
          <a:off x="535885" y="385132"/>
          <a:ext cx="8291094" cy="770265"/>
        </a:xfrm>
        <a:prstGeom prst="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1398" tIns="50800" rIns="50800" bIns="50800" numCol="1" spcCol="1270" anchor="ctr" anchorCtr="0">
          <a:noAutofit/>
        </a:bodyPr>
        <a:lstStyle/>
        <a:p>
          <a:pPr marL="0" lvl="0" indent="0" algn="l" defTabSz="889000">
            <a:lnSpc>
              <a:spcPct val="90000"/>
            </a:lnSpc>
            <a:spcBef>
              <a:spcPct val="0"/>
            </a:spcBef>
            <a:spcAft>
              <a:spcPct val="35000"/>
            </a:spcAft>
            <a:buNone/>
          </a:pPr>
          <a:r>
            <a:rPr lang="sv-SE" sz="2000" kern="1200" dirty="0"/>
            <a:t>År 2020 genomfördes en kartläggning och förstudie</a:t>
          </a:r>
          <a:endParaRPr lang="sv-SE" sz="2000" b="0" kern="1200" dirty="0"/>
        </a:p>
      </dsp:txBody>
      <dsp:txXfrm>
        <a:off x="535885" y="385132"/>
        <a:ext cx="8291094" cy="770265"/>
      </dsp:txXfrm>
    </dsp:sp>
    <dsp:sp modelId="{1307671F-AEE0-40C7-B4C9-8F663B4A5F3C}">
      <dsp:nvSpPr>
        <dsp:cNvPr id="0" name=""/>
        <dsp:cNvSpPr/>
      </dsp:nvSpPr>
      <dsp:spPr>
        <a:xfrm>
          <a:off x="54469" y="288849"/>
          <a:ext cx="962832" cy="962832"/>
        </a:xfrm>
        <a:prstGeom prst="ellipse">
          <a:avLst/>
        </a:prstGeom>
        <a:solidFill>
          <a:schemeClr val="lt1">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sp>
    <dsp:sp modelId="{3C5C69E8-5846-485C-8C52-E9EF80ED0A05}">
      <dsp:nvSpPr>
        <dsp:cNvPr id="0" name=""/>
        <dsp:cNvSpPr/>
      </dsp:nvSpPr>
      <dsp:spPr>
        <a:xfrm>
          <a:off x="815876" y="1540531"/>
          <a:ext cx="8011102" cy="770265"/>
        </a:xfrm>
        <a:prstGeom prst="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1398" tIns="50800" rIns="50800" bIns="50800" numCol="1" spcCol="1270" anchor="ctr" anchorCtr="0">
          <a:noAutofit/>
        </a:bodyPr>
        <a:lstStyle/>
        <a:p>
          <a:pPr marL="0" lvl="0" indent="0" algn="l" defTabSz="889000">
            <a:lnSpc>
              <a:spcPct val="90000"/>
            </a:lnSpc>
            <a:spcBef>
              <a:spcPct val="0"/>
            </a:spcBef>
            <a:spcAft>
              <a:spcPct val="35000"/>
            </a:spcAft>
            <a:buNone/>
          </a:pPr>
          <a:r>
            <a:rPr lang="sv-SE" sz="2000" kern="1200" dirty="0"/>
            <a:t>ca 700 stycken hushåll ekonomisk bistånd pga ohälsa</a:t>
          </a:r>
          <a:endParaRPr lang="sv-SE" sz="2000" b="0" kern="1200" dirty="0"/>
        </a:p>
      </dsp:txBody>
      <dsp:txXfrm>
        <a:off x="815876" y="1540531"/>
        <a:ext cx="8011102" cy="770265"/>
      </dsp:txXfrm>
    </dsp:sp>
    <dsp:sp modelId="{A1D791DD-4EF4-4C5D-9B08-F699A67E2169}">
      <dsp:nvSpPr>
        <dsp:cNvPr id="0" name=""/>
        <dsp:cNvSpPr/>
      </dsp:nvSpPr>
      <dsp:spPr>
        <a:xfrm>
          <a:off x="334460" y="1444248"/>
          <a:ext cx="962832" cy="962832"/>
        </a:xfrm>
        <a:prstGeom prst="ellipse">
          <a:avLst/>
        </a:prstGeom>
        <a:solidFill>
          <a:schemeClr val="lt1">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sp>
    <dsp:sp modelId="{DDB5F01B-5F00-4CEB-9983-23CF48CCEE6B}">
      <dsp:nvSpPr>
        <dsp:cNvPr id="0" name=""/>
        <dsp:cNvSpPr/>
      </dsp:nvSpPr>
      <dsp:spPr>
        <a:xfrm>
          <a:off x="535885" y="2695930"/>
          <a:ext cx="8291094" cy="770265"/>
        </a:xfrm>
        <a:prstGeom prst="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1398" tIns="50800" rIns="50800" bIns="50800" numCol="1" spcCol="1270" anchor="ctr" anchorCtr="0">
          <a:noAutofit/>
        </a:bodyPr>
        <a:lstStyle/>
        <a:p>
          <a:pPr marL="0" lvl="0" indent="0" algn="l" defTabSz="889000">
            <a:lnSpc>
              <a:spcPct val="90000"/>
            </a:lnSpc>
            <a:spcBef>
              <a:spcPct val="0"/>
            </a:spcBef>
            <a:spcAft>
              <a:spcPct val="35000"/>
            </a:spcAft>
            <a:buNone/>
          </a:pPr>
          <a:r>
            <a:rPr lang="sv-SE" sz="2000" kern="1200" dirty="0"/>
            <a:t>Ej förutsättning att delta i arbetslivsinriktad rehabilitering</a:t>
          </a:r>
          <a:endParaRPr lang="sv-SE" sz="2000" b="0" kern="1200" dirty="0"/>
        </a:p>
      </dsp:txBody>
      <dsp:txXfrm>
        <a:off x="535885" y="2695930"/>
        <a:ext cx="8291094" cy="770265"/>
      </dsp:txXfrm>
    </dsp:sp>
    <dsp:sp modelId="{A99CF238-002D-4F4B-A56D-0766A2C4946B}">
      <dsp:nvSpPr>
        <dsp:cNvPr id="0" name=""/>
        <dsp:cNvSpPr/>
      </dsp:nvSpPr>
      <dsp:spPr>
        <a:xfrm>
          <a:off x="54469" y="2599647"/>
          <a:ext cx="962832" cy="962832"/>
        </a:xfrm>
        <a:prstGeom prst="ellipse">
          <a:avLst/>
        </a:prstGeom>
        <a:solidFill>
          <a:schemeClr val="lt1">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ED6EF-3D35-4207-B4E9-D2DCD7454B75}">
      <dsp:nvSpPr>
        <dsp:cNvPr id="0" name=""/>
        <dsp:cNvSpPr/>
      </dsp:nvSpPr>
      <dsp:spPr>
        <a:xfrm>
          <a:off x="2670389" y="270217"/>
          <a:ext cx="4876800" cy="1656758"/>
        </a:xfrm>
        <a:prstGeom prst="rightArrow">
          <a:avLst>
            <a:gd name="adj1" fmla="val 75000"/>
            <a:gd name="adj2" fmla="val 50000"/>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60000" tIns="144000" rIns="12700" bIns="57600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sv-SE" sz="2000" kern="1200" dirty="0"/>
            <a:t>Långa processer</a:t>
          </a:r>
          <a:endParaRPr lang="sv-SE" sz="2000" kern="1200" dirty="0">
            <a:solidFill>
              <a:prstClr val="black">
                <a:hueOff val="0"/>
                <a:satOff val="0"/>
                <a:lumOff val="0"/>
                <a:alphaOff val="0"/>
              </a:prstClr>
            </a:solidFill>
            <a:latin typeface="Source Sans Pro"/>
            <a:ea typeface="+mn-ea"/>
            <a:cs typeface="+mn-cs"/>
          </a:endParaRPr>
        </a:p>
        <a:p>
          <a:pPr marL="228600" lvl="1" indent="-228600" algn="l" defTabSz="889000">
            <a:lnSpc>
              <a:spcPct val="90000"/>
            </a:lnSpc>
            <a:spcBef>
              <a:spcPct val="0"/>
            </a:spcBef>
            <a:spcAft>
              <a:spcPct val="15000"/>
            </a:spcAft>
            <a:buFont typeface="Arial" panose="020B0604020202020204" pitchFamily="34" charset="0"/>
            <a:buChar char="•"/>
          </a:pPr>
          <a:r>
            <a:rPr lang="sv-SE" sz="2000" kern="1200" dirty="0"/>
            <a:t>Sjukskrivning</a:t>
          </a:r>
          <a:endParaRPr lang="sv-SE" sz="2000" kern="1200" dirty="0">
            <a:solidFill>
              <a:prstClr val="black">
                <a:hueOff val="0"/>
                <a:satOff val="0"/>
                <a:lumOff val="0"/>
                <a:alphaOff val="0"/>
              </a:prstClr>
            </a:solidFill>
            <a:latin typeface="Source Sans Pro"/>
            <a:ea typeface="+mn-ea"/>
            <a:cs typeface="+mn-cs"/>
          </a:endParaRPr>
        </a:p>
        <a:p>
          <a:pPr marL="228600" lvl="1" indent="-228600" algn="l" defTabSz="889000">
            <a:lnSpc>
              <a:spcPct val="90000"/>
            </a:lnSpc>
            <a:spcBef>
              <a:spcPct val="0"/>
            </a:spcBef>
            <a:spcAft>
              <a:spcPct val="15000"/>
            </a:spcAft>
            <a:buFont typeface="Arial" panose="020B0604020202020204" pitchFamily="34" charset="0"/>
            <a:buChar char="•"/>
          </a:pPr>
          <a:r>
            <a:rPr lang="sv-SE" sz="2000" kern="1200" dirty="0"/>
            <a:t>Ej aktuellt med insats</a:t>
          </a:r>
          <a:endParaRPr lang="sv-SE" sz="2000" kern="1200" dirty="0">
            <a:solidFill>
              <a:prstClr val="black">
                <a:hueOff val="0"/>
                <a:satOff val="0"/>
                <a:lumOff val="0"/>
                <a:alphaOff val="0"/>
              </a:prstClr>
            </a:solidFill>
            <a:latin typeface="Source Sans Pro"/>
            <a:ea typeface="+mn-ea"/>
            <a:cs typeface="+mn-cs"/>
          </a:endParaRPr>
        </a:p>
      </dsp:txBody>
      <dsp:txXfrm>
        <a:off x="2670389" y="477312"/>
        <a:ext cx="4255516" cy="1242568"/>
      </dsp:txXfrm>
    </dsp:sp>
    <dsp:sp modelId="{B63E8179-AECB-49D3-9722-8BCDDC831B88}">
      <dsp:nvSpPr>
        <dsp:cNvPr id="0" name=""/>
        <dsp:cNvSpPr/>
      </dsp:nvSpPr>
      <dsp:spPr>
        <a:xfrm>
          <a:off x="580810" y="472477"/>
          <a:ext cx="2089578" cy="1252239"/>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sv-SE" sz="2000" kern="1200" dirty="0"/>
            <a:t>Svårigheter</a:t>
          </a:r>
        </a:p>
      </dsp:txBody>
      <dsp:txXfrm>
        <a:off x="641939" y="533606"/>
        <a:ext cx="1967320" cy="1129981"/>
      </dsp:txXfrm>
    </dsp:sp>
    <dsp:sp modelId="{2CA41747-0410-4E32-BF64-581920A074CD}">
      <dsp:nvSpPr>
        <dsp:cNvPr id="0" name=""/>
        <dsp:cNvSpPr/>
      </dsp:nvSpPr>
      <dsp:spPr>
        <a:xfrm>
          <a:off x="2664277" y="2017193"/>
          <a:ext cx="4876800" cy="1669354"/>
        </a:xfrm>
        <a:prstGeom prst="rightArrow">
          <a:avLst>
            <a:gd name="adj1" fmla="val 75000"/>
            <a:gd name="adj2" fmla="val 50000"/>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60000" tIns="144000" rIns="12700" bIns="57600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sv-SE" sz="2000" kern="1200" dirty="0">
              <a:solidFill>
                <a:prstClr val="black">
                  <a:hueOff val="0"/>
                  <a:satOff val="0"/>
                  <a:lumOff val="0"/>
                  <a:alphaOff val="0"/>
                </a:prstClr>
              </a:solidFill>
              <a:latin typeface="Source Sans Pro"/>
              <a:ea typeface="+mn-ea"/>
              <a:cs typeface="+mn-cs"/>
            </a:rPr>
            <a:t>Ej kunnat hjälpa</a:t>
          </a:r>
        </a:p>
        <a:p>
          <a:pPr marL="228600" lvl="1" indent="-228600" algn="l" defTabSz="889000">
            <a:lnSpc>
              <a:spcPct val="90000"/>
            </a:lnSpc>
            <a:spcBef>
              <a:spcPct val="0"/>
            </a:spcBef>
            <a:spcAft>
              <a:spcPct val="15000"/>
            </a:spcAft>
            <a:buFont typeface="Arial" panose="020B0604020202020204" pitchFamily="34" charset="0"/>
            <a:buChar char="•"/>
          </a:pPr>
          <a:r>
            <a:rPr lang="sv-SE" sz="2000" kern="1200" dirty="0">
              <a:solidFill>
                <a:prstClr val="black">
                  <a:hueOff val="0"/>
                  <a:satOff val="0"/>
                  <a:lumOff val="0"/>
                  <a:alphaOff val="0"/>
                </a:prstClr>
              </a:solidFill>
              <a:latin typeface="Source Sans Pro"/>
              <a:ea typeface="+mn-ea"/>
              <a:cs typeface="+mn-cs"/>
            </a:rPr>
            <a:t>Social isolering</a:t>
          </a:r>
        </a:p>
        <a:p>
          <a:pPr marL="228600" lvl="1" indent="-228600" algn="l" defTabSz="889000">
            <a:lnSpc>
              <a:spcPct val="90000"/>
            </a:lnSpc>
            <a:spcBef>
              <a:spcPct val="0"/>
            </a:spcBef>
            <a:spcAft>
              <a:spcPct val="15000"/>
            </a:spcAft>
            <a:buFont typeface="Arial" panose="020B0604020202020204" pitchFamily="34" charset="0"/>
            <a:buChar char="•"/>
          </a:pPr>
          <a:r>
            <a:rPr lang="sv-SE" sz="2000" kern="1200" dirty="0">
              <a:solidFill>
                <a:prstClr val="black">
                  <a:hueOff val="0"/>
                  <a:satOff val="0"/>
                  <a:lumOff val="0"/>
                  <a:alphaOff val="0"/>
                </a:prstClr>
              </a:solidFill>
              <a:latin typeface="Source Sans Pro"/>
              <a:ea typeface="+mn-ea"/>
              <a:cs typeface="+mn-cs"/>
            </a:rPr>
            <a:t>Passivitet</a:t>
          </a:r>
        </a:p>
      </dsp:txBody>
      <dsp:txXfrm>
        <a:off x="2664277" y="2225862"/>
        <a:ext cx="4250792" cy="1252016"/>
      </dsp:txXfrm>
    </dsp:sp>
    <dsp:sp modelId="{A991EDFC-2C71-486F-81BD-4FA0EB68E448}">
      <dsp:nvSpPr>
        <dsp:cNvPr id="0" name=""/>
        <dsp:cNvSpPr/>
      </dsp:nvSpPr>
      <dsp:spPr>
        <a:xfrm>
          <a:off x="528531" y="2213510"/>
          <a:ext cx="2136005" cy="127414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sv-SE" sz="2000" kern="1200" dirty="0"/>
            <a:t>Inlåsningseffekt</a:t>
          </a:r>
        </a:p>
      </dsp:txBody>
      <dsp:txXfrm>
        <a:off x="590729" y="2275708"/>
        <a:ext cx="2011609" cy="114974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6F51B1A-607C-4CFA-89EC-F8CC3C816118}" type="datetimeFigureOut">
              <a:rPr lang="sv-SE" smtClean="0"/>
              <a:t>2024-05-21</a:t>
            </a:fld>
            <a:endParaRPr lang="sv-SE" dirty="0"/>
          </a:p>
        </p:txBody>
      </p:sp>
      <p:sp>
        <p:nvSpPr>
          <p:cNvPr id="4" name="Platshållare för bildobjekt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777BC01-6843-4605-B090-3EA872172D71}" type="slidenum">
              <a:rPr lang="sv-SE" smtClean="0"/>
              <a:t>‹#›</a:t>
            </a:fld>
            <a:endParaRPr lang="sv-SE" dirty="0"/>
          </a:p>
        </p:txBody>
      </p:sp>
    </p:spTree>
    <p:extLst>
      <p:ext uri="{BB962C8B-B14F-4D97-AF65-F5344CB8AC3E}">
        <p14:creationId xmlns:p14="http://schemas.microsoft.com/office/powerpoint/2010/main" val="390169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Startbild innan själva presentationen börjar. Kan vara bra att visa innan ni kommit igång (om ni vill!)</a:t>
            </a:r>
          </a:p>
        </p:txBody>
      </p:sp>
      <p:sp>
        <p:nvSpPr>
          <p:cNvPr id="4" name="Platshållare för bildnummer 3"/>
          <p:cNvSpPr>
            <a:spLocks noGrp="1"/>
          </p:cNvSpPr>
          <p:nvPr>
            <p:ph type="sldNum" sz="quarter" idx="5"/>
          </p:nvPr>
        </p:nvSpPr>
        <p:spPr/>
        <p:txBody>
          <a:bodyPr/>
          <a:lstStyle/>
          <a:p>
            <a:fld id="{5777BC01-6843-4605-B090-3EA872172D71}" type="slidenum">
              <a:rPr lang="sv-SE" smtClean="0"/>
              <a:t>1</a:t>
            </a:fld>
            <a:endParaRPr lang="sv-SE" dirty="0"/>
          </a:p>
        </p:txBody>
      </p:sp>
    </p:spTree>
    <p:extLst>
      <p:ext uri="{BB962C8B-B14F-4D97-AF65-F5344CB8AC3E}">
        <p14:creationId xmlns:p14="http://schemas.microsoft.com/office/powerpoint/2010/main" val="3204581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2000"/>
              </a:spcBef>
              <a:spcAft>
                <a:spcPts val="800"/>
              </a:spcAft>
            </a:pPr>
            <a:r>
              <a:rPr lang="sv-SE" sz="1800" b="1" spc="-20" dirty="0">
                <a:effectLst/>
                <a:latin typeface="Source Sans Pro" panose="020B0503030403020204" pitchFamily="34" charset="0"/>
                <a:ea typeface="Times New Roman" panose="02020603050405020304" pitchFamily="18" charset="0"/>
                <a:cs typeface="Times New Roman" panose="02020603050405020304" pitchFamily="18" charset="0"/>
              </a:rPr>
              <a:t>10 förändringsstrategier: </a:t>
            </a:r>
          </a:p>
          <a:p>
            <a:pPr marL="342900" lvl="0" indent="-342900">
              <a:buFont typeface="+mj-lt"/>
              <a:buAutoNum type="arabicPeriod"/>
              <a:tabLst>
                <a:tab pos="3060700" algn="l"/>
                <a:tab pos="4410710" algn="l"/>
              </a:tabLst>
            </a:pPr>
            <a:r>
              <a:rPr lang="sv-SE" sz="1800" b="1" dirty="0">
                <a:effectLst/>
                <a:latin typeface="Times New Roman" panose="02020603050405020304" pitchFamily="18" charset="0"/>
                <a:ea typeface="Times New Roman" panose="02020603050405020304" pitchFamily="18" charset="0"/>
              </a:rPr>
              <a:t>Kunskap och insikt.</a:t>
            </a:r>
            <a:r>
              <a:rPr lang="sv-SE" sz="1800" dirty="0">
                <a:effectLst/>
                <a:latin typeface="Times New Roman" panose="02020603050405020304" pitchFamily="18" charset="0"/>
                <a:ea typeface="Times New Roman" panose="02020603050405020304" pitchFamily="18" charset="0"/>
              </a:rPr>
              <a:t> Ökad kunskap om din situation och om det du vill förändra.</a:t>
            </a:r>
          </a:p>
          <a:p>
            <a:pPr marL="342900" lvl="0" indent="-342900">
              <a:buFont typeface="+mj-lt"/>
              <a:buAutoNum type="arabicPeriod"/>
              <a:tabLst>
                <a:tab pos="3060700" algn="l"/>
                <a:tab pos="4410710" algn="l"/>
              </a:tabLst>
            </a:pPr>
            <a:r>
              <a:rPr lang="sv-SE" sz="1800" b="1" dirty="0">
                <a:effectLst/>
                <a:latin typeface="Times New Roman" panose="02020603050405020304" pitchFamily="18" charset="0"/>
                <a:ea typeface="Times New Roman" panose="02020603050405020304" pitchFamily="18" charset="0"/>
              </a:rPr>
              <a:t>Känsloanspelning och personlig relevans.</a:t>
            </a:r>
            <a:r>
              <a:rPr lang="sv-SE" sz="1800" dirty="0">
                <a:effectLst/>
                <a:latin typeface="Times New Roman" panose="02020603050405020304" pitchFamily="18" charset="0"/>
                <a:ea typeface="Times New Roman" panose="02020603050405020304" pitchFamily="18" charset="0"/>
              </a:rPr>
              <a:t> Att göra en personlig koppling till det du vill förändra. T.ex. ökad fysisk aktivitet. Öka insikten om de negativa konsekvenser nuvarande situation kan ge.</a:t>
            </a:r>
          </a:p>
          <a:p>
            <a:pPr marL="342900" lvl="0" indent="-342900">
              <a:buFont typeface="+mj-lt"/>
              <a:buAutoNum type="arabicPeriod"/>
              <a:tabLst>
                <a:tab pos="3060700" algn="l"/>
                <a:tab pos="4410710" algn="l"/>
              </a:tabLst>
            </a:pPr>
            <a:r>
              <a:rPr lang="sv-SE" sz="1800" b="1" dirty="0">
                <a:effectLst/>
                <a:latin typeface="Times New Roman" panose="02020603050405020304" pitchFamily="18" charset="0"/>
                <a:ea typeface="Times New Roman" panose="02020603050405020304" pitchFamily="18" charset="0"/>
              </a:rPr>
              <a:t>Personlig omvärdering.</a:t>
            </a:r>
            <a:r>
              <a:rPr lang="sv-SE" sz="1800" dirty="0">
                <a:effectLst/>
                <a:latin typeface="Times New Roman" panose="02020603050405020304" pitchFamily="18" charset="0"/>
                <a:ea typeface="Times New Roman" panose="02020603050405020304" pitchFamily="18" charset="0"/>
              </a:rPr>
              <a:t> Att sätta mål, se framåt och inse personliga vinster med en förändring. Väga för- och nackdelar med ditt mål. </a:t>
            </a:r>
          </a:p>
          <a:p>
            <a:pPr marL="342900" lvl="0" indent="-342900">
              <a:buFont typeface="+mj-lt"/>
              <a:buAutoNum type="arabicPeriod"/>
              <a:tabLst>
                <a:tab pos="3060700" algn="l"/>
                <a:tab pos="4410710" algn="l"/>
              </a:tabLst>
            </a:pPr>
            <a:r>
              <a:rPr lang="sv-SE" sz="1800" b="1" dirty="0">
                <a:effectLst/>
                <a:latin typeface="Times New Roman" panose="02020603050405020304" pitchFamily="18" charset="0"/>
                <a:ea typeface="Times New Roman" panose="02020603050405020304" pitchFamily="18" charset="0"/>
              </a:rPr>
              <a:t>Social omvärdering.</a:t>
            </a:r>
            <a:r>
              <a:rPr lang="sv-SE" sz="1800" dirty="0">
                <a:effectLst/>
                <a:latin typeface="Times New Roman" panose="02020603050405020304" pitchFamily="18" charset="0"/>
                <a:ea typeface="Times New Roman" panose="02020603050405020304" pitchFamily="18" charset="0"/>
              </a:rPr>
              <a:t> Hur ser nuvarande situationen ut och hur ser den ut i framtiden. Hur kommer det att påverka människor i din omgivning? Tänk på de positiva effekter din förändring gör för t.ex. din familj, släkt och vänner. (Inom MI kallat ambivalenskorset)</a:t>
            </a:r>
          </a:p>
          <a:p>
            <a:pPr marL="342900" lvl="0" indent="-342900">
              <a:buFont typeface="+mj-lt"/>
              <a:buAutoNum type="arabicPeriod"/>
              <a:tabLst>
                <a:tab pos="3060700" algn="l"/>
                <a:tab pos="4410710" algn="l"/>
              </a:tabLst>
            </a:pPr>
            <a:r>
              <a:rPr lang="sv-SE" sz="1800" b="1" dirty="0">
                <a:effectLst/>
                <a:latin typeface="Times New Roman" panose="02020603050405020304" pitchFamily="18" charset="0"/>
                <a:ea typeface="Times New Roman" panose="02020603050405020304" pitchFamily="18" charset="0"/>
              </a:rPr>
              <a:t>Närmiljöstrategier</a:t>
            </a:r>
            <a:r>
              <a:rPr lang="sv-SE" sz="1800" dirty="0">
                <a:effectLst/>
                <a:latin typeface="Times New Roman" panose="02020603050405020304" pitchFamily="18" charset="0"/>
                <a:ea typeface="Times New Roman" panose="02020603050405020304" pitchFamily="18" charset="0"/>
              </a:rPr>
              <a:t>. Ta vara på det som finns i din närhet, gör det enkelt. Är ditt mål t.ex. att motionera mera. Ta trapporna istället för hissen, cykla eller gå till jobbet. Utnyttja grönområdet där du bor. </a:t>
            </a:r>
          </a:p>
          <a:p>
            <a:pPr>
              <a:tabLst>
                <a:tab pos="3060700" algn="l"/>
                <a:tab pos="4410710" algn="l"/>
              </a:tabLst>
            </a:pPr>
            <a:r>
              <a:rPr lang="sv-SE" sz="1800" dirty="0">
                <a:effectLst/>
                <a:latin typeface="Times New Roman" panose="02020603050405020304" pitchFamily="18" charset="0"/>
                <a:ea typeface="Times New Roman" panose="02020603050405020304" pitchFamily="18" charset="0"/>
              </a:rPr>
              <a:t> </a:t>
            </a:r>
          </a:p>
          <a:p>
            <a:pPr>
              <a:tabLst>
                <a:tab pos="3060700" algn="l"/>
                <a:tab pos="4410710" algn="l"/>
              </a:tabLst>
            </a:pPr>
            <a:r>
              <a:rPr lang="sv-SE" sz="1800" dirty="0">
                <a:effectLst/>
                <a:latin typeface="Times New Roman" panose="02020603050405020304" pitchFamily="18" charset="0"/>
                <a:ea typeface="Times New Roman" panose="02020603050405020304" pitchFamily="18" charset="0"/>
              </a:rPr>
              <a:t>Ovanstående (1-5) strategier används oftast tidigt i förändringsprocessen och de nedan är som effektivast i ett senare skede då man kommit längre i sin process och satt igång med att nå sitt mål, kanske börjat motionera (om det är målet). </a:t>
            </a:r>
          </a:p>
          <a:p>
            <a:pPr>
              <a:tabLst>
                <a:tab pos="3060700" algn="l"/>
                <a:tab pos="4410710" algn="l"/>
              </a:tabLst>
            </a:pPr>
            <a:r>
              <a:rPr lang="sv-SE" sz="1800" dirty="0">
                <a:effectLst/>
                <a:latin typeface="Times New Roman" panose="02020603050405020304" pitchFamily="18" charset="0"/>
                <a:ea typeface="Times New Roman" panose="02020603050405020304" pitchFamily="18" charset="0"/>
              </a:rPr>
              <a:t> </a:t>
            </a:r>
          </a:p>
          <a:p>
            <a:pPr marL="342900" lvl="0" indent="-342900">
              <a:buFont typeface="+mj-lt"/>
              <a:buAutoNum type="arabicPeriod"/>
              <a:tabLst>
                <a:tab pos="3060700" algn="l"/>
                <a:tab pos="4410710" algn="l"/>
              </a:tabLst>
            </a:pPr>
            <a:r>
              <a:rPr lang="sv-SE" sz="1800" b="1" dirty="0">
                <a:effectLst/>
                <a:latin typeface="Times New Roman" panose="02020603050405020304" pitchFamily="18" charset="0"/>
                <a:ea typeface="Times New Roman" panose="02020603050405020304" pitchFamily="18" charset="0"/>
              </a:rPr>
              <a:t>Engagemang</a:t>
            </a:r>
            <a:r>
              <a:rPr lang="sv-SE" sz="1800" dirty="0">
                <a:effectLst/>
                <a:latin typeface="Times New Roman" panose="02020603050405020304" pitchFamily="18" charset="0"/>
                <a:ea typeface="Times New Roman" panose="02020603050405020304" pitchFamily="18" charset="0"/>
              </a:rPr>
              <a:t>. Bestäm ett datum då förändringsresan börjar. Planera och engagera dig. </a:t>
            </a:r>
          </a:p>
          <a:p>
            <a:pPr marL="342900" lvl="0" indent="-342900">
              <a:buFont typeface="+mj-lt"/>
              <a:buAutoNum type="arabicPeriod"/>
              <a:tabLst>
                <a:tab pos="3060700" algn="l"/>
                <a:tab pos="4410710" algn="l"/>
              </a:tabLst>
            </a:pPr>
            <a:r>
              <a:rPr lang="sv-SE" sz="1800" b="1" dirty="0">
                <a:effectLst/>
                <a:latin typeface="Times New Roman" panose="02020603050405020304" pitchFamily="18" charset="0"/>
                <a:ea typeface="Times New Roman" panose="02020603050405020304" pitchFamily="18" charset="0"/>
              </a:rPr>
              <a:t>Socialt stöd</a:t>
            </a:r>
            <a:r>
              <a:rPr lang="sv-SE" sz="1800" dirty="0">
                <a:effectLst/>
                <a:latin typeface="Times New Roman" panose="02020603050405020304" pitchFamily="18" charset="0"/>
                <a:ea typeface="Times New Roman" panose="02020603050405020304" pitchFamily="18" charset="0"/>
              </a:rPr>
              <a:t>. Ta hjälp av människor i din närhet för att få hjälp och uppbackning i din förändringsprocess. </a:t>
            </a:r>
          </a:p>
          <a:p>
            <a:pPr marL="342900" lvl="0" indent="-342900">
              <a:buFont typeface="+mj-lt"/>
              <a:buAutoNum type="arabicPeriod"/>
              <a:tabLst>
                <a:tab pos="3060700" algn="l"/>
                <a:tab pos="4410710" algn="l"/>
              </a:tabLst>
            </a:pPr>
            <a:r>
              <a:rPr lang="sv-SE" sz="1800" b="1" dirty="0">
                <a:effectLst/>
                <a:latin typeface="Times New Roman" panose="02020603050405020304" pitchFamily="18" charset="0"/>
                <a:ea typeface="Times New Roman" panose="02020603050405020304" pitchFamily="18" charset="0"/>
              </a:rPr>
              <a:t>Framförhållning</a:t>
            </a:r>
            <a:r>
              <a:rPr lang="sv-SE" sz="1800" dirty="0">
                <a:effectLst/>
                <a:latin typeface="Times New Roman" panose="02020603050405020304" pitchFamily="18" charset="0"/>
                <a:ea typeface="Times New Roman" panose="02020603050405020304" pitchFamily="18" charset="0"/>
              </a:rPr>
              <a:t> </a:t>
            </a:r>
            <a:r>
              <a:rPr lang="sv-SE" sz="1800" b="1" dirty="0">
                <a:effectLst/>
                <a:latin typeface="Times New Roman" panose="02020603050405020304" pitchFamily="18" charset="0"/>
                <a:ea typeface="Times New Roman" panose="02020603050405020304" pitchFamily="18" charset="0"/>
              </a:rPr>
              <a:t>1</a:t>
            </a:r>
            <a:r>
              <a:rPr lang="sv-SE" sz="1800" dirty="0">
                <a:effectLst/>
                <a:latin typeface="Times New Roman" panose="02020603050405020304" pitchFamily="18" charset="0"/>
                <a:ea typeface="Times New Roman" panose="02020603050405020304" pitchFamily="18" charset="0"/>
              </a:rPr>
              <a:t>. Att befinna sig i stödjande miljöer.</a:t>
            </a:r>
          </a:p>
          <a:p>
            <a:pPr marL="342900" lvl="0" indent="-342900">
              <a:buFont typeface="+mj-lt"/>
              <a:buAutoNum type="arabicPeriod"/>
              <a:tabLst>
                <a:tab pos="3060700" algn="l"/>
                <a:tab pos="4410710" algn="l"/>
              </a:tabLst>
            </a:pPr>
            <a:r>
              <a:rPr lang="sv-SE" sz="1800" b="1" dirty="0">
                <a:effectLst/>
                <a:latin typeface="Times New Roman" panose="02020603050405020304" pitchFamily="18" charset="0"/>
                <a:ea typeface="Times New Roman" panose="02020603050405020304" pitchFamily="18" charset="0"/>
              </a:rPr>
              <a:t>Framförhållning 2</a:t>
            </a:r>
            <a:r>
              <a:rPr lang="sv-SE" sz="1800" dirty="0">
                <a:effectLst/>
                <a:latin typeface="Times New Roman" panose="02020603050405020304" pitchFamily="18" charset="0"/>
                <a:ea typeface="Times New Roman" panose="02020603050405020304" pitchFamily="18" charset="0"/>
              </a:rPr>
              <a:t>. Att kunna handskas med situationer som frestar till snedsteg att du gör avsteg från din målsättning. </a:t>
            </a:r>
          </a:p>
          <a:p>
            <a:pPr marL="342900" lvl="0" indent="-342900">
              <a:buFont typeface="+mj-lt"/>
              <a:buAutoNum type="arabicPeriod"/>
              <a:tabLst>
                <a:tab pos="3060700" algn="l"/>
                <a:tab pos="4410710" algn="l"/>
              </a:tabLst>
            </a:pPr>
            <a:r>
              <a:rPr lang="sv-SE" sz="1800" b="1" dirty="0">
                <a:effectLst/>
                <a:latin typeface="Times New Roman" panose="02020603050405020304" pitchFamily="18" charset="0"/>
                <a:ea typeface="Times New Roman" panose="02020603050405020304" pitchFamily="18" charset="0"/>
              </a:rPr>
              <a:t>Belöning och förstärkning.</a:t>
            </a:r>
            <a:r>
              <a:rPr lang="sv-SE" sz="1800" dirty="0">
                <a:effectLst/>
                <a:latin typeface="Times New Roman" panose="02020603050405020304" pitchFamily="18" charset="0"/>
                <a:ea typeface="Times New Roman" panose="02020603050405020304" pitchFamily="18" charset="0"/>
              </a:rPr>
              <a:t> Unna dig något då du tycker du gjort framgång eller nått ett delmål. Ät t.ex. en god middag och ta till dig av beröm från din arbetskollega eller familj.</a:t>
            </a:r>
          </a:p>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10</a:t>
            </a:fld>
            <a:endParaRPr lang="sv-SE" dirty="0"/>
          </a:p>
        </p:txBody>
      </p:sp>
    </p:spTree>
    <p:extLst>
      <p:ext uri="{BB962C8B-B14F-4D97-AF65-F5344CB8AC3E}">
        <p14:creationId xmlns:p14="http://schemas.microsoft.com/office/powerpoint/2010/main" val="822423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haft som mål att bryta passiviteten och istället öka deltagarnas aktivitetsnivå genom vad vi kallar förrehabiliterande insatser.</a:t>
            </a:r>
          </a:p>
          <a:p>
            <a:endParaRPr lang="sv-SE" dirty="0"/>
          </a:p>
          <a:p>
            <a:r>
              <a:rPr lang="sv-SE" dirty="0"/>
              <a:t>Vad är då en förrehabiliterande insats. Jo, det är någonting (i princip vad som helst) som syftar till att individen kan nå så pass stor hälsa att den kan delta i arbetslivsinriktad rehabilitering antingen via kommunen eller via Arbetsförmedlingen. </a:t>
            </a:r>
          </a:p>
          <a:p>
            <a:endParaRPr lang="sv-SE" dirty="0"/>
          </a:p>
          <a:p>
            <a:r>
              <a:rPr lang="sv-SE" dirty="0"/>
              <a:t>Här har det funnits stort utrymme för kreativitet. En förrehabiliterande insats har kunnat vara allt från ett besök hos en socialsekreterare, till strukturerad sysselsättning på någon av kommunen redan befintliga frivilla verksamheter till en arbetsterapeutisk utredning. Allting i samverkan med vården.</a:t>
            </a:r>
          </a:p>
        </p:txBody>
      </p:sp>
      <p:sp>
        <p:nvSpPr>
          <p:cNvPr id="4" name="Platshållare för bildnummer 3"/>
          <p:cNvSpPr>
            <a:spLocks noGrp="1"/>
          </p:cNvSpPr>
          <p:nvPr>
            <p:ph type="sldNum" sz="quarter" idx="5"/>
          </p:nvPr>
        </p:nvSpPr>
        <p:spPr/>
        <p:txBody>
          <a:bodyPr/>
          <a:lstStyle/>
          <a:p>
            <a:fld id="{5777BC01-6843-4605-B090-3EA872172D71}" type="slidenum">
              <a:rPr lang="sv-SE" smtClean="0"/>
              <a:t>11</a:t>
            </a:fld>
            <a:endParaRPr lang="sv-SE" dirty="0"/>
          </a:p>
        </p:txBody>
      </p:sp>
    </p:spTree>
    <p:extLst>
      <p:ext uri="{BB962C8B-B14F-4D97-AF65-F5344CB8AC3E}">
        <p14:creationId xmlns:p14="http://schemas.microsoft.com/office/powerpoint/2010/main" val="2118458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förrehabiliterande insats som varit vanligt förekommande är att motivera deltagare att gå till en strukturerad sysselsättning. När deltagaren känt sig redo har socialsekreteraren bokat in ett gemensamt studiebesök på den aktuella verksamheten, deltagaren har visas runt i lokalerna och fått en första kontakt. Under studiebesöket har deltagaren fått göra en intresseanmälan och när en plats blivit ledig, erbjudits deltagande. </a:t>
            </a:r>
          </a:p>
          <a:p>
            <a:endParaRPr lang="sv-SE" dirty="0"/>
          </a:p>
          <a:p>
            <a:r>
              <a:rPr lang="sv-SE" dirty="0"/>
              <a:t>Att delta vid en strukturerad sysselsättning är frivilligt och inget som det ekonomiska biståndet villkorats för.</a:t>
            </a:r>
          </a:p>
          <a:p>
            <a:r>
              <a:rPr lang="sv-SE" dirty="0"/>
              <a:t>Deltagandet bygger på individens förutsättningar. Deltagandet kan till en början handla om 1-2 timmar/vecka för att succesivt utökas. </a:t>
            </a:r>
          </a:p>
          <a:p>
            <a:endParaRPr lang="sv-SE" dirty="0"/>
          </a:p>
          <a:p>
            <a:r>
              <a:rPr lang="sv-SE" dirty="0"/>
              <a:t>Just när och hur mycket omfattningen skulle utökas var något vi såg en utvecklingspotential i. Vi tog då tillsammans med en av verksamheterna fram det verktyg för uppföljning som ni i bilden ser. Vi har i detta arbete försökt fokusera på de förmågor en deltagare behöver ha med sig för att klara en arbetsträning och i ett senare skede klara att befinna sig i arbetsmarknaden. Det var även viktigt att tydliggöra att detta handlar om en förrehabiliterande insats med målet att deltagaren ska komma vidare.</a:t>
            </a:r>
          </a:p>
          <a:p>
            <a:endParaRPr lang="sv-SE" dirty="0"/>
          </a:p>
          <a:p>
            <a:r>
              <a:rPr lang="sv-SE" dirty="0"/>
              <a:t>Verktyget är ett diskussionsunderlag som använts i uppföljningssamtal där deltagaren, handledaren och socialsekreteraren deltagit och där allas ord vägt lika tungt. Det har lett till att bedömningar om utökning av tid varit väl avvägda men har även gjort det tydligt för deltagaren vilka färdigheter den behöver utvecklas inom. </a:t>
            </a:r>
          </a:p>
        </p:txBody>
      </p:sp>
      <p:sp>
        <p:nvSpPr>
          <p:cNvPr id="4" name="Platshållare för bildnummer 3"/>
          <p:cNvSpPr>
            <a:spLocks noGrp="1"/>
          </p:cNvSpPr>
          <p:nvPr>
            <p:ph type="sldNum" sz="quarter" idx="5"/>
          </p:nvPr>
        </p:nvSpPr>
        <p:spPr/>
        <p:txBody>
          <a:bodyPr/>
          <a:lstStyle/>
          <a:p>
            <a:fld id="{5777BC01-6843-4605-B090-3EA872172D71}" type="slidenum">
              <a:rPr lang="sv-SE" smtClean="0"/>
              <a:t>12</a:t>
            </a:fld>
            <a:endParaRPr lang="sv-SE" dirty="0"/>
          </a:p>
        </p:txBody>
      </p:sp>
    </p:spTree>
    <p:extLst>
      <p:ext uri="{BB962C8B-B14F-4D97-AF65-F5344CB8AC3E}">
        <p14:creationId xmlns:p14="http://schemas.microsoft.com/office/powerpoint/2010/main" val="171154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Calibri"/>
                <a:cs typeface="Calibri"/>
              </a:rPr>
              <a:t>Birgitta Inaktivitet har oftast en negativ påverkan på hälsa. </a:t>
            </a:r>
          </a:p>
          <a:p>
            <a:endParaRPr lang="sv-SE" dirty="0">
              <a:ea typeface="Calibri"/>
              <a:cs typeface="Calibri"/>
            </a:endParaRPr>
          </a:p>
          <a:p>
            <a:r>
              <a:rPr lang="sv-SE" dirty="0">
                <a:ea typeface="Calibri"/>
                <a:cs typeface="Calibri"/>
              </a:rPr>
              <a:t>Att ge personer en successiv upptrappning av sin förmåga, är många gånger nödvändigt vid passivitet. </a:t>
            </a:r>
          </a:p>
          <a:p>
            <a:r>
              <a:rPr lang="sv-SE" dirty="0">
                <a:ea typeface="Calibri"/>
                <a:cs typeface="Calibri"/>
              </a:rPr>
              <a:t>Detta för att insatserna ska bli framgångsrika.</a:t>
            </a:r>
          </a:p>
          <a:p>
            <a:endParaRPr lang="sv-SE" dirty="0">
              <a:ea typeface="Calibri"/>
              <a:cs typeface="Calibri"/>
            </a:endParaRPr>
          </a:p>
          <a:p>
            <a:r>
              <a:rPr lang="sv-SE" dirty="0">
                <a:ea typeface="Calibri"/>
                <a:cs typeface="Calibri"/>
              </a:rPr>
              <a:t>Det har identifierats personer som upplevt ohälsa, som påverkar arbetsförmåga men samtidigt inte haft kontakt med hälso- och sjukvården. Vården behöver få möjlighet att ge stöd när så är lämpligt. </a:t>
            </a:r>
          </a:p>
          <a:p>
            <a:endParaRPr lang="sv-SE" dirty="0">
              <a:cs typeface="Calibri"/>
            </a:endParaRPr>
          </a:p>
          <a:p>
            <a:r>
              <a:rPr lang="sv-SE" dirty="0">
                <a:cs typeface="Calibri"/>
              </a:rPr>
              <a:t>Det har också framkommit missförstånd. En person trodde sig vänta på en viss åtgärd, men åtgärden var inte varit aktuellt. När det blev tydliggjort kunde stötta personen få stöd att ta tillvara sina befintliga resurser. </a:t>
            </a:r>
          </a:p>
          <a:p>
            <a:endParaRPr lang="sv-SE" dirty="0">
              <a:cs typeface="Calibri"/>
            </a:endParaRPr>
          </a:p>
          <a:p>
            <a:r>
              <a:rPr lang="sv-SE" dirty="0">
                <a:cs typeface="Calibri"/>
              </a:rPr>
              <a:t>När personer har upplevt att personalen runt omkring vill hen väl, har det varit lättare för personen att öppna upp och beskriva sina behov. Vilket underlättat för oss att ge tillgodose behov. </a:t>
            </a:r>
          </a:p>
          <a:p>
            <a:endParaRPr lang="sv-SE" dirty="0">
              <a:cs typeface="Calibri"/>
            </a:endParaRPr>
          </a:p>
          <a:p>
            <a:r>
              <a:rPr lang="sv-SE" dirty="0">
                <a:cs typeface="Calibri"/>
              </a:rPr>
              <a:t>Då samverkan sker mellan kommun och region minskar riskerna för att personen hamnar mellan dessa organisatoriska mellanrum. </a:t>
            </a:r>
          </a:p>
        </p:txBody>
      </p:sp>
      <p:sp>
        <p:nvSpPr>
          <p:cNvPr id="4" name="Platshållare för bildnummer 3"/>
          <p:cNvSpPr>
            <a:spLocks noGrp="1"/>
          </p:cNvSpPr>
          <p:nvPr>
            <p:ph type="sldNum" sz="quarter" idx="5"/>
          </p:nvPr>
        </p:nvSpPr>
        <p:spPr/>
        <p:txBody>
          <a:bodyPr/>
          <a:lstStyle/>
          <a:p>
            <a:fld id="{5777BC01-6843-4605-B090-3EA872172D71}" type="slidenum">
              <a:rPr lang="sv-SE" smtClean="0"/>
              <a:t>13</a:t>
            </a:fld>
            <a:endParaRPr lang="sv-SE" dirty="0"/>
          </a:p>
        </p:txBody>
      </p:sp>
    </p:spTree>
    <p:extLst>
      <p:ext uri="{BB962C8B-B14F-4D97-AF65-F5344CB8AC3E}">
        <p14:creationId xmlns:p14="http://schemas.microsoft.com/office/powerpoint/2010/main" val="414135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Andreas En viktigt del i projektet har varit att vi använt de ramar som redan finns och inte uppfunnit något nytt. Det har förvisso funnits pengar i projektet för att kunna upphandla en specifik insats för en individ, där vi sett att det behövts. Men vi har inte sett det behovet. </a:t>
            </a:r>
          </a:p>
          <a:p>
            <a:endParaRPr lang="sv-SE" dirty="0"/>
          </a:p>
          <a:p>
            <a:r>
              <a:rPr lang="sv-SE" dirty="0"/>
              <a:t>Vi har däremot stärkt processerna i de redan befintliga arbetssätten. Vi har SIP ((samordnad individuell plan) med en SIP-samordnare knuten till projektet. Vi har i Uppsala Region ett komplement till SIP som heter Flerpart där vi även kan kalla Försäkringskassan och Arbetsförmedlingen där det behovet funnits. </a:t>
            </a:r>
          </a:p>
          <a:p>
            <a:endParaRPr lang="sv-SE" dirty="0"/>
          </a:p>
          <a:p>
            <a:r>
              <a:rPr lang="sv-SE" dirty="0"/>
              <a:t>Vi har i Uppsala fördelen av att ha cosmic link, som är en länk mellan Regionens journalföringssystem och kommunen, där dels alla SIP-möten bokas. Men det finns också en meddelande funktion som underlättat kommunikationen mellan kommunen och Regionens olika vårdinstanser.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har haft regelbundna möten mellan projektledaren och en grupp Rehabiliteringskoordinatorer för att stämma av hur kommunikationen mellan kommunen och Regionen kan stärkas och effektiviserats och kunde tidigt i projektet fira vår framgång i att vi lyckats uppnå ett av projektets viktigaste mål. </a:t>
            </a:r>
          </a:p>
          <a:p>
            <a:endParaRPr lang="sv-SE" dirty="0"/>
          </a:p>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14</a:t>
            </a:fld>
            <a:endParaRPr lang="sv-SE" dirty="0"/>
          </a:p>
        </p:txBody>
      </p:sp>
    </p:spTree>
    <p:extLst>
      <p:ext uri="{BB962C8B-B14F-4D97-AF65-F5344CB8AC3E}">
        <p14:creationId xmlns:p14="http://schemas.microsoft.com/office/powerpoint/2010/main" val="92073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dirty="0">
                <a:effectLst/>
              </a:rPr>
              <a:t>Vi nämnde på föregående bild Cosmic Link. Vad är det?</a:t>
            </a:r>
          </a:p>
          <a:p>
            <a:pPr rtl="0"/>
            <a:r>
              <a:rPr lang="sv-SE" dirty="0">
                <a:effectLst/>
              </a:rPr>
              <a:t>Cosmic Link är en länk mellan Regionens journalföringssystem och kommunen vilket ger en enklare och snabbare kontaktväg.</a:t>
            </a:r>
          </a:p>
          <a:p>
            <a:pPr rtl="0"/>
            <a:r>
              <a:rPr lang="sv-SE" dirty="0">
                <a:effectLst/>
              </a:rPr>
              <a:t>I </a:t>
            </a:r>
            <a:r>
              <a:rPr lang="sv-SE" dirty="0" err="1">
                <a:effectLst/>
              </a:rPr>
              <a:t>cosmic</a:t>
            </a:r>
            <a:r>
              <a:rPr lang="sv-SE" dirty="0">
                <a:effectLst/>
              </a:rPr>
              <a:t> Link finns </a:t>
            </a:r>
            <a:r>
              <a:rPr lang="sv-SE" b="1" dirty="0">
                <a:effectLst/>
              </a:rPr>
              <a:t>en plattform</a:t>
            </a:r>
            <a:r>
              <a:rPr lang="sv-SE" dirty="0">
                <a:effectLst/>
              </a:rPr>
              <a:t> där SIP samordnaren arbetar med att boka SIP-möten samt skickar SIP-protokoll.</a:t>
            </a:r>
          </a:p>
          <a:p>
            <a:pPr rtl="0"/>
            <a:r>
              <a:rPr lang="sv-SE" dirty="0">
                <a:effectLst/>
              </a:rPr>
              <a:t> </a:t>
            </a:r>
          </a:p>
          <a:p>
            <a:pPr rtl="0"/>
            <a:r>
              <a:rPr lang="sv-SE" dirty="0">
                <a:effectLst/>
              </a:rPr>
              <a:t>I Cosmic finns även en meddelandefunktion i vilken kontakten mellan vårdgivare och kommunen sker. Samtliga användare i systemet ska sträva mot att logga in minst 2 ggr/dag. I systemet har alla vårdgivare ex vårdcentraler men även kommunen enhet en funktionsbrevlåda. Det är till den vi initialt vänder oss för att böra arbeta upp en kontakt. Den fortsatta kontakten sker sedan genom varje medarbetares personliga brevlåda. Då det i dag saknas möjlighet till ömsesidigt samtycke till hävande av sekretess så behöver både vårdgivare och kommun inhämta samtycken till kontakt. I regel har detta lösts genom att den som sett behov av kontakt inhämtat samtycke och i samband med detta bett klienten att även meddela detta till den andra parten. Detta har inneburit att vi gått ifrån de ordinarie telefontiderna som köer och i regel har ett svar på de frågor som ställts inom 24 timmar.</a:t>
            </a:r>
          </a:p>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15</a:t>
            </a:fld>
            <a:endParaRPr lang="sv-SE" dirty="0"/>
          </a:p>
        </p:txBody>
      </p:sp>
    </p:spTree>
    <p:extLst>
      <p:ext uri="{BB962C8B-B14F-4D97-AF65-F5344CB8AC3E}">
        <p14:creationId xmlns:p14="http://schemas.microsoft.com/office/powerpoint/2010/main" val="2527143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Våra mantran i projektet har varit samtal istället för intyg. Och friskskrivning istället för sjukskrivning.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behöver inte ett intyg för att kunna bevilja ekonomiskt bistånd till en individ utan snarare ett intygande det vill säga vi har fokuserat på det friska hos individen för att se om det finns någonting hen kan göra, och sedan individanpassa planeringen. Det kan låta självklart, men kommunen har inte tidigare erbjudit exempelvis sysselsättning i två timmar i veckan för att sedan succesivt och i långsam takt öka omfattningen för att till slut nå så pass stor hälsa att man kunnat delta i ordinarie arbetslivsinriktat rehabilitering.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Jag vill vara tydlig med att strukturerad sysselsättning inte är något nytt, utan funnits under en längre tid i kommunen. Däremot har kommunen tidigare inte målmedvetet arbetat för att individer ska komma ut till dessa platser då vi varit förhindrade av intyg från vården. Det har snarare förekommit i de fal klienter själva letat fram dessa platser.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nya är att kommunen på ett strukturerat och målinriktat sätt arbetat för att deltagare skulle komma till en sysselsättningsplats genom att samverka med vårdgivare. Att ingående beskriva både för vårdgivaren som deltagaren innebörden av sysselsättningen och med det nått fram till att samtliga sett detta som en möjlig väg framåt.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Samtalen med vården har varit avgörande för att intygen som hindrat oss från att erbjuda insats ska förekomma mer sällan.</a:t>
            </a:r>
          </a:p>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16</a:t>
            </a:fld>
            <a:endParaRPr lang="sv-SE" dirty="0"/>
          </a:p>
        </p:txBody>
      </p:sp>
    </p:spTree>
    <p:extLst>
      <p:ext uri="{BB962C8B-B14F-4D97-AF65-F5344CB8AC3E}">
        <p14:creationId xmlns:p14="http://schemas.microsoft.com/office/powerpoint/2010/main" val="715538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Birgitta Ninas kommentar: Här saknas manustext.</a:t>
            </a:r>
          </a:p>
        </p:txBody>
      </p:sp>
      <p:sp>
        <p:nvSpPr>
          <p:cNvPr id="4" name="Platshållare för bildnummer 3"/>
          <p:cNvSpPr>
            <a:spLocks noGrp="1"/>
          </p:cNvSpPr>
          <p:nvPr>
            <p:ph type="sldNum" sz="quarter" idx="5"/>
          </p:nvPr>
        </p:nvSpPr>
        <p:spPr/>
        <p:txBody>
          <a:bodyPr/>
          <a:lstStyle/>
          <a:p>
            <a:fld id="{5777BC01-6843-4605-B090-3EA872172D71}" type="slidenum">
              <a:rPr lang="sv-SE" smtClean="0"/>
              <a:t>17</a:t>
            </a:fld>
            <a:endParaRPr lang="sv-SE" dirty="0"/>
          </a:p>
        </p:txBody>
      </p:sp>
    </p:spTree>
    <p:extLst>
      <p:ext uri="{BB962C8B-B14F-4D97-AF65-F5344CB8AC3E}">
        <p14:creationId xmlns:p14="http://schemas.microsoft.com/office/powerpoint/2010/main" val="4007654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Från hälso- och sjukvårdens perspektiv har det visat sig vara viktigt med att rätt insats kommer rätt individ till del. </a:t>
            </a:r>
          </a:p>
          <a:p>
            <a:r>
              <a:rPr lang="sv-SE" dirty="0">
                <a:cs typeface="Calibri"/>
              </a:rPr>
              <a:t>För de som </a:t>
            </a:r>
            <a:r>
              <a:rPr lang="sv-SE" i="1" dirty="0">
                <a:cs typeface="Calibri"/>
              </a:rPr>
              <a:t>har</a:t>
            </a:r>
            <a:r>
              <a:rPr lang="sv-SE" dirty="0">
                <a:cs typeface="Calibri"/>
              </a:rPr>
              <a:t> potential för arbete, att de får adekvat stöd är viktigt. Ju mer lämplig insatsen är desto mer möjlighet att insatsen lyckas är det och att personen på sikt kommer i arbete. </a:t>
            </a:r>
          </a:p>
          <a:p>
            <a:endParaRPr lang="sv-SE" dirty="0">
              <a:cs typeface="Calibri"/>
            </a:endParaRPr>
          </a:p>
          <a:p>
            <a:r>
              <a:rPr lang="sv-SE" dirty="0">
                <a:cs typeface="Calibri"/>
              </a:rPr>
              <a:t>För personer som </a:t>
            </a:r>
            <a:r>
              <a:rPr lang="sv-SE" i="1" dirty="0">
                <a:cs typeface="Calibri"/>
              </a:rPr>
              <a:t>inte</a:t>
            </a:r>
            <a:r>
              <a:rPr lang="sv-SE" dirty="0">
                <a:cs typeface="Calibri"/>
              </a:rPr>
              <a:t> har potential, när det är konstaterat och de inte behöver ställas till förfogande på arbetsmarknaden. Då behöver du inte visa upp sina funktionshinder för vården och få dem dokumenterade på ett intyg. Istället kan hälso- och sjukvården underlätta för personen att få ett så gott liv som möjligt trots sjukdom. Förhoppningsvis ökad livskvalitet. </a:t>
            </a:r>
          </a:p>
        </p:txBody>
      </p:sp>
      <p:sp>
        <p:nvSpPr>
          <p:cNvPr id="4" name="Platshållare för bildnummer 3"/>
          <p:cNvSpPr>
            <a:spLocks noGrp="1"/>
          </p:cNvSpPr>
          <p:nvPr>
            <p:ph type="sldNum" sz="quarter" idx="5"/>
          </p:nvPr>
        </p:nvSpPr>
        <p:spPr/>
        <p:txBody>
          <a:bodyPr/>
          <a:lstStyle/>
          <a:p>
            <a:fld id="{5777BC01-6843-4605-B090-3EA872172D71}" type="slidenum">
              <a:rPr lang="sv-SE" smtClean="0"/>
              <a:t>18</a:t>
            </a:fld>
            <a:endParaRPr lang="sv-SE" dirty="0"/>
          </a:p>
        </p:txBody>
      </p:sp>
    </p:spTree>
    <p:extLst>
      <p:ext uri="{BB962C8B-B14F-4D97-AF65-F5344CB8AC3E}">
        <p14:creationId xmlns:p14="http://schemas.microsoft.com/office/powerpoint/2010/main" val="3825685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Andreas Vi kan konstatera att vi nått en aktivitetshöjning i samtliga ärenden. </a:t>
            </a:r>
          </a:p>
          <a:p>
            <a:r>
              <a:rPr lang="sv-SE" dirty="0"/>
              <a:t>Alla deltagare har alltså på något sätt brutit sin passivitet. </a:t>
            </a:r>
          </a:p>
        </p:txBody>
      </p:sp>
      <p:sp>
        <p:nvSpPr>
          <p:cNvPr id="4" name="Platshållare för bildnummer 3"/>
          <p:cNvSpPr>
            <a:spLocks noGrp="1"/>
          </p:cNvSpPr>
          <p:nvPr>
            <p:ph type="sldNum" sz="quarter" idx="5"/>
          </p:nvPr>
        </p:nvSpPr>
        <p:spPr/>
        <p:txBody>
          <a:bodyPr/>
          <a:lstStyle/>
          <a:p>
            <a:fld id="{5777BC01-6843-4605-B090-3EA872172D71}" type="slidenum">
              <a:rPr lang="sv-SE" smtClean="0"/>
              <a:t>19</a:t>
            </a:fld>
            <a:endParaRPr lang="sv-SE" dirty="0"/>
          </a:p>
        </p:txBody>
      </p:sp>
    </p:spTree>
    <p:extLst>
      <p:ext uri="{BB962C8B-B14F-4D97-AF65-F5344CB8AC3E}">
        <p14:creationId xmlns:p14="http://schemas.microsoft.com/office/powerpoint/2010/main" val="2008925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1" dirty="0"/>
              <a:t>De två första bilderna är tonade då jag inte hittade en av loggorna som genomskinlig. Gillar ni inte toning går det att ta bort.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Emma inleder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Välkomna, kul att ni är här!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är projektet ”Arbetslivsintro”. Jo det är ett samverkansprojekt mellan Uppsala Kommun och Region Uppsala, finansierat av Samordningsförbundet i Uppsala län.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 som har varit med i projektet är…….. Vi presenterar oss var och en för sig.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 kommer nu att presentera projektet, hur vi har arbetat och vad vi har uppnått för effekter.</a:t>
            </a:r>
          </a:p>
        </p:txBody>
      </p:sp>
      <p:sp>
        <p:nvSpPr>
          <p:cNvPr id="4" name="Platshållare för bildnummer 3"/>
          <p:cNvSpPr>
            <a:spLocks noGrp="1"/>
          </p:cNvSpPr>
          <p:nvPr>
            <p:ph type="sldNum" sz="quarter" idx="5"/>
          </p:nvPr>
        </p:nvSpPr>
        <p:spPr/>
        <p:txBody>
          <a:bodyPr/>
          <a:lstStyle/>
          <a:p>
            <a:fld id="{5777BC01-6843-4605-B090-3EA872172D71}" type="slidenum">
              <a:rPr lang="sv-SE" smtClean="0"/>
              <a:t>2</a:t>
            </a:fld>
            <a:endParaRPr lang="sv-SE" dirty="0"/>
          </a:p>
        </p:txBody>
      </p:sp>
    </p:spTree>
    <p:extLst>
      <p:ext uri="{BB962C8B-B14F-4D97-AF65-F5344CB8AC3E}">
        <p14:creationId xmlns:p14="http://schemas.microsoft.com/office/powerpoint/2010/main" val="1198154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sng" dirty="0"/>
              <a:t>Andreas </a:t>
            </a:r>
          </a:p>
          <a:p>
            <a:r>
              <a:rPr lang="sv-SE" dirty="0"/>
              <a:t>32 ärenden har anvisats till arbetsterapeuten</a:t>
            </a:r>
          </a:p>
          <a:p>
            <a:endParaRPr lang="sv-SE" dirty="0"/>
          </a:p>
          <a:p>
            <a:r>
              <a:rPr lang="sv-SE" dirty="0"/>
              <a:t>Utav dom har 34% konstaterats sakna arbetsförmåga.  I 81% av de ärendena har vi kunnat stärka ansökan om sjukersättning, med hjälp av arbetsterapeutens utredning.</a:t>
            </a:r>
          </a:p>
          <a:p>
            <a:endParaRPr lang="sv-SE" dirty="0"/>
          </a:p>
          <a:p>
            <a:r>
              <a:rPr lang="sv-SE" dirty="0"/>
              <a:t>41%  av deltagarna har konstaterats ha en arbetsförmåga och av de har 85% deltagarna kommit ut i en aktivering via tex sysselsättning eller arbetsträning på UJC eller Arbetsförmedlingen. </a:t>
            </a:r>
          </a:p>
          <a:p>
            <a:endParaRPr lang="sv-SE" dirty="0"/>
          </a:p>
          <a:p>
            <a:r>
              <a:rPr lang="sv-SE" dirty="0"/>
              <a:t>25%  personer har tackat nej till kontakten med arbetsterapeuten eller på grund av hälsa inte kunnat fullfölja arbetsförmågebedömningen.</a:t>
            </a:r>
          </a:p>
          <a:p>
            <a:endParaRPr lang="sv-SE" dirty="0"/>
          </a:p>
          <a:p>
            <a:r>
              <a:rPr lang="sv-SE" dirty="0"/>
              <a:t>Arbetsterapeutens utredningar har i många fall visat sig vara nyckeln i de ärenden där individen mist sin tro på sin egen förmåga, och velat göra en ansökan om sjukersättning, men där vi istället kunna på ett bra sätt jobbat vidare mot arbetsmarknaden.</a:t>
            </a:r>
          </a:p>
          <a:p>
            <a:endParaRPr lang="sv-SE" dirty="0"/>
          </a:p>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20</a:t>
            </a:fld>
            <a:endParaRPr lang="sv-SE" dirty="0"/>
          </a:p>
        </p:txBody>
      </p:sp>
    </p:spTree>
    <p:extLst>
      <p:ext uri="{BB962C8B-B14F-4D97-AF65-F5344CB8AC3E}">
        <p14:creationId xmlns:p14="http://schemas.microsoft.com/office/powerpoint/2010/main" val="2314654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erbjudit våra 97 deltagare totalt 393 förrehabiliterande insatser. Det är ett snitt på drygt 4 insatser per person. </a:t>
            </a:r>
          </a:p>
          <a:p>
            <a:endParaRPr lang="sv-SE" dirty="0"/>
          </a:p>
          <a:p>
            <a:r>
              <a:rPr lang="sv-SE" dirty="0"/>
              <a:t>Här finns också en lista på de insatser vi erbjudit, det är intressant i förhållande till vad vi kan se är verksamt. När vi tittar på vad vi gjort mest av så är det egentligen sedvanligt arbete för en socialsekreterare inom ekonomiskt bistånd förutom att vi kunnat erbjuda för rehabiliterande insatser och arbetsterapeutisk utredning. </a:t>
            </a:r>
          </a:p>
          <a:p>
            <a:endParaRPr lang="sv-SE" dirty="0"/>
          </a:p>
          <a:p>
            <a:r>
              <a:rPr lang="sv-SE" dirty="0"/>
              <a:t>Vår slutsats är att eftersom vi har stegförflyttning i 100% av våra ärenden, är dessa arbetssätt alltså verksamma. </a:t>
            </a:r>
          </a:p>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21</a:t>
            </a:fld>
            <a:endParaRPr lang="sv-SE" dirty="0"/>
          </a:p>
        </p:txBody>
      </p:sp>
    </p:spTree>
    <p:extLst>
      <p:ext uri="{BB962C8B-B14F-4D97-AF65-F5344CB8AC3E}">
        <p14:creationId xmlns:p14="http://schemas.microsoft.com/office/powerpoint/2010/main" val="2375383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noProof="0" dirty="0"/>
              <a:t>Ninas kommentar: Saknas rubrik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Som vi kunnat konstatera har vi i alla ärenden till någon grad brutit passivitet hos våra deltagare. Hos de deltagare som avslutats mot arbete, studier </a:t>
            </a:r>
            <a:r>
              <a:rPr lang="sv-SE" baseline="0" dirty="0"/>
              <a:t>eller</a:t>
            </a:r>
            <a:r>
              <a:rPr lang="sv-SE" dirty="0"/>
              <a:t> arbetslivsrehabilitering kan vi se att majoriteten befunnit sig i passivitet i mer än 1 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Vårt mål var att </a:t>
            </a:r>
            <a:r>
              <a:rPr lang="sv-SE" dirty="0">
                <a:solidFill>
                  <a:schemeClr val="bg1"/>
                </a:solidFill>
              </a:rPr>
              <a:t>50% av deltagarna i insatsen ska vid avslut från insatsen ta nästa steg mot arbete genom att erbjudas deltagande i arbetslivsinriktad rehabilitering. Det är 46% gått vidare till arbetslivsinriktat rehabilitering. Men 13% har gått vidare till studier, eller direkt ut på reguljära arbetsmarknaden, 100% arbetssökande (dvs inte längre sjuk) eller direkt ut på reguljära arbetsmarknaden. Vi har alltså nått ett resultat som är bättre än vad vi från början vågade hoppas på.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bg1"/>
                </a:solidFill>
              </a:rPr>
              <a:t>Om frågan kommer: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bg1"/>
                </a:solidFill>
              </a:rPr>
              <a:t>4 personer av 97 som fått arbete eller studier som fanns inom kategorin passivitet längre än två år.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bg1"/>
                </a:solidFill>
              </a:rPr>
              <a:t>8 personer som deltar i arbetslivsinriktad rehabilitering fanns inom kategorin passivitet längre än två år</a:t>
            </a:r>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22</a:t>
            </a:fld>
            <a:endParaRPr lang="sv-SE" dirty="0"/>
          </a:p>
        </p:txBody>
      </p:sp>
    </p:spTree>
    <p:extLst>
      <p:ext uri="{BB962C8B-B14F-4D97-AF65-F5344CB8AC3E}">
        <p14:creationId xmlns:p14="http://schemas.microsoft.com/office/powerpoint/2010/main" val="920700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sa inledningsvis att en av svårigheterna med att arbeta med personer med ohälsa är långa processer. </a:t>
            </a:r>
          </a:p>
          <a:p>
            <a:r>
              <a:rPr lang="sv-SE" dirty="0"/>
              <a:t>Vi har kunnat se att medeltiden för en deltagare i projektet varit 10 månader. </a:t>
            </a:r>
          </a:p>
          <a:p>
            <a:r>
              <a:rPr lang="sv-SE" dirty="0"/>
              <a:t>Alltså, det har i snitt tagit 10 månader för deltagaren att nå så pass god hälsa att arbetslivsinriktad rehabilitering blivit aktuell. </a:t>
            </a:r>
          </a:p>
        </p:txBody>
      </p:sp>
      <p:sp>
        <p:nvSpPr>
          <p:cNvPr id="4" name="Platshållare för bildnummer 3"/>
          <p:cNvSpPr>
            <a:spLocks noGrp="1"/>
          </p:cNvSpPr>
          <p:nvPr>
            <p:ph type="sldNum" sz="quarter" idx="5"/>
          </p:nvPr>
        </p:nvSpPr>
        <p:spPr/>
        <p:txBody>
          <a:bodyPr/>
          <a:lstStyle/>
          <a:p>
            <a:fld id="{5777BC01-6843-4605-B090-3EA872172D71}" type="slidenum">
              <a:rPr lang="sv-SE" smtClean="0"/>
              <a:t>23</a:t>
            </a:fld>
            <a:endParaRPr lang="sv-SE" dirty="0"/>
          </a:p>
        </p:txBody>
      </p:sp>
    </p:spTree>
    <p:extLst>
      <p:ext uri="{BB962C8B-B14F-4D97-AF65-F5344CB8AC3E}">
        <p14:creationId xmlns:p14="http://schemas.microsoft.com/office/powerpoint/2010/main" val="617026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latin typeface="Source Sans Pro"/>
                <a:ea typeface="Source Sans Pro"/>
              </a:rPr>
              <a:t>Vad har vi då lärt oss.</a:t>
            </a:r>
          </a:p>
          <a:p>
            <a:pPr marL="0" indent="0">
              <a:buFont typeface="Arial" panose="020B0604020202020204" pitchFamily="34" charset="0"/>
              <a:buNone/>
            </a:pPr>
            <a:r>
              <a:rPr lang="sv-SE" dirty="0">
                <a:latin typeface="Source Sans Pro"/>
                <a:ea typeface="Source Sans Pro"/>
              </a:rPr>
              <a:t>Vi har lärt oss:</a:t>
            </a:r>
          </a:p>
          <a:p>
            <a:pPr marL="171450" indent="-171450">
              <a:buFont typeface="Arial" panose="020B0604020202020204" pitchFamily="34" charset="0"/>
              <a:buChar char="•"/>
            </a:pPr>
            <a:r>
              <a:rPr lang="sv-SE" dirty="0">
                <a:latin typeface="Source Sans Pro"/>
                <a:ea typeface="Source Sans Pro"/>
              </a:rPr>
              <a:t>vikten av en smidig och effektiv kommunikation</a:t>
            </a:r>
            <a:endParaRPr lang="sv-SE" dirty="0">
              <a:ea typeface="Source Sans Pro" panose="020B0503030403020204" pitchFamily="34" charset="0"/>
            </a:endParaRPr>
          </a:p>
          <a:p>
            <a:pPr marL="285750" indent="-285750">
              <a:buFont typeface="Arial" panose="020B0604020202020204" pitchFamily="34" charset="0"/>
              <a:buChar char="•"/>
            </a:pPr>
            <a:r>
              <a:rPr lang="sv-SE" dirty="0">
                <a:latin typeface="Source Sans Pro"/>
                <a:ea typeface="Source Sans Pro"/>
              </a:rPr>
              <a:t>vikten av samtal i stället för intyg. </a:t>
            </a:r>
            <a:endParaRPr lang="sv-SE" dirty="0">
              <a:ea typeface="Source Sans Pro"/>
            </a:endParaRPr>
          </a:p>
          <a:p>
            <a:pPr marL="285750" indent="-285750">
              <a:buFont typeface="Arial" panose="020B0604020202020204" pitchFamily="34" charset="0"/>
              <a:buChar char="•"/>
            </a:pPr>
            <a:r>
              <a:rPr lang="sv-SE" dirty="0">
                <a:latin typeface="Source Sans Pro"/>
                <a:ea typeface="Source Sans Pro"/>
              </a:rPr>
              <a:t>vikten av ett salutogent perspektiv,  fokuserat på vad som fungerar för att kunna få mer att fungera bättre för deltagaren. </a:t>
            </a:r>
            <a:endParaRPr lang="sv-SE" dirty="0">
              <a:ea typeface="Source Sans Pro"/>
            </a:endParaRPr>
          </a:p>
          <a:p>
            <a:pPr marL="285750" indent="-285750">
              <a:buFont typeface="Arial" panose="020B0604020202020204" pitchFamily="34" charset="0"/>
              <a:buChar char="•"/>
            </a:pPr>
            <a:r>
              <a:rPr lang="sv-SE" dirty="0">
                <a:latin typeface="Source Sans Pro"/>
                <a:ea typeface="Source Sans Pro"/>
              </a:rPr>
              <a:t>vikten av att hela tiden arbeta aktivt med deltagaren, att inte ge upp utan i stället ingjuta hopp och tro om att det kan bli bättre, att om och om igen förmå individen att ta ett steg i rätt riktning, att aktivt möta individens motstånd och rädslor, att coacha och pusha individen mot det uppsatta målet. </a:t>
            </a:r>
          </a:p>
          <a:p>
            <a:pPr marL="285750" indent="-285750">
              <a:buFont typeface="Arial" panose="020B0604020202020204" pitchFamily="34" charset="0"/>
              <a:buChar char="•"/>
            </a:pPr>
            <a:endParaRPr lang="sv-SE" dirty="0">
              <a:latin typeface="Source Sans Pro"/>
              <a:ea typeface="Source Sans Pro"/>
            </a:endParaRPr>
          </a:p>
          <a:p>
            <a:pPr marL="0" indent="0">
              <a:buFont typeface="Arial" panose="020B0604020202020204" pitchFamily="34" charset="0"/>
              <a:buNone/>
            </a:pPr>
            <a:r>
              <a:rPr lang="sv-SE" dirty="0">
                <a:latin typeface="Source Sans Pro"/>
                <a:ea typeface="Source Sans Pro"/>
              </a:rPr>
              <a:t>Vi har arbetat i ett projekt, vi har höjt aktivitetsnivån hos samtliga deltagare. </a:t>
            </a:r>
          </a:p>
          <a:p>
            <a:pPr marL="0" indent="0">
              <a:buFont typeface="Arial" panose="020B0604020202020204" pitchFamily="34" charset="0"/>
              <a:buNone/>
            </a:pPr>
            <a:r>
              <a:rPr lang="sv-SE" dirty="0"/>
              <a:t>Vi har förändrat vårt sätt att se på omvärlden och individen. </a:t>
            </a:r>
            <a:r>
              <a:rPr lang="sv-SE" b="1" dirty="0"/>
              <a:t>(KLICK) </a:t>
            </a:r>
            <a:r>
              <a:rPr lang="sv-SE" dirty="0"/>
              <a:t>Vi har skapat ett Paradigmskifte! (</a:t>
            </a:r>
            <a:r>
              <a:rPr lang="sv-SE" b="1" dirty="0"/>
              <a:t>KLICK) </a:t>
            </a:r>
            <a:r>
              <a:rPr lang="sv-SE" b="0" dirty="0"/>
              <a:t>Vi har gjort skillnad. (</a:t>
            </a:r>
            <a:r>
              <a:rPr lang="sv-SE" b="1" dirty="0"/>
              <a:t>KLICK)</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Ett projekt är ett projekt, men för att ett projekt ska vara berikande och leda till förändring behöver lärdomarna implementeras och bli en del av verksamheten. </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Så därför frågar jag dig Emma, hur går det med implementeringen?</a:t>
            </a:r>
          </a:p>
        </p:txBody>
      </p:sp>
      <p:sp>
        <p:nvSpPr>
          <p:cNvPr id="4" name="Platshållare för bildnummer 3"/>
          <p:cNvSpPr>
            <a:spLocks noGrp="1"/>
          </p:cNvSpPr>
          <p:nvPr>
            <p:ph type="sldNum" sz="quarter" idx="5"/>
          </p:nvPr>
        </p:nvSpPr>
        <p:spPr/>
        <p:txBody>
          <a:bodyPr/>
          <a:lstStyle/>
          <a:p>
            <a:fld id="{5777BC01-6843-4605-B090-3EA872172D71}" type="slidenum">
              <a:rPr lang="sv-SE" smtClean="0"/>
              <a:t>24</a:t>
            </a:fld>
            <a:endParaRPr lang="sv-SE" dirty="0"/>
          </a:p>
        </p:txBody>
      </p:sp>
    </p:spTree>
    <p:extLst>
      <p:ext uri="{BB962C8B-B14F-4D97-AF65-F5344CB8AC3E}">
        <p14:creationId xmlns:p14="http://schemas.microsoft.com/office/powerpoint/2010/main" val="2217417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25</a:t>
            </a:fld>
            <a:endParaRPr lang="sv-SE" dirty="0"/>
          </a:p>
        </p:txBody>
      </p:sp>
    </p:spTree>
    <p:extLst>
      <p:ext uri="{BB962C8B-B14F-4D97-AF65-F5344CB8AC3E}">
        <p14:creationId xmlns:p14="http://schemas.microsoft.com/office/powerpoint/2010/main" val="3579773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samtidigt som projektet drivits, också startat upp en ny enhet som endast arbetar med individer som pga ohälsa inte kan stå till arbetsmarknadens förfogande. </a:t>
            </a:r>
          </a:p>
          <a:p>
            <a:endParaRPr lang="sv-SE" dirty="0"/>
          </a:p>
          <a:p>
            <a:r>
              <a:rPr lang="sv-SE" dirty="0"/>
              <a:t>Eftersom uppbyggnaden av enhet 6 och dess arbetssätt pågått parallellt med projektet har vi succesivt implementerat de arbetssätt som vi sett fungerat. Vi har sedan start haft som strategi att projektets process ska ligga så nära enhetens process som möjligt för att det ska vara enkelt att implementera. Men den tanken har visat sig vara överflödig. Eftersom att alla på enheten jobbat med ärenden som både varit i projektet och utanför har arbetssätten som varit verksamma på ett helt naturligt sätt införlivats i enhetens arbetssätt. </a:t>
            </a:r>
          </a:p>
          <a:p>
            <a:endParaRPr lang="sv-SE" dirty="0"/>
          </a:p>
          <a:p>
            <a:r>
              <a:rPr lang="sv-SE" dirty="0"/>
              <a:t>Arbetsterapeuten är på gång. Och även ett system för hur vi kan mäta stegförflyttning på alla ärenden på enheten framöver. </a:t>
            </a:r>
          </a:p>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26</a:t>
            </a:fld>
            <a:endParaRPr lang="sv-SE" dirty="0"/>
          </a:p>
        </p:txBody>
      </p:sp>
    </p:spTree>
    <p:extLst>
      <p:ext uri="{BB962C8B-B14F-4D97-AF65-F5344CB8AC3E}">
        <p14:creationId xmlns:p14="http://schemas.microsoft.com/office/powerpoint/2010/main" val="3043789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27</a:t>
            </a:fld>
            <a:endParaRPr lang="sv-SE" dirty="0"/>
          </a:p>
        </p:txBody>
      </p:sp>
    </p:spTree>
    <p:extLst>
      <p:ext uri="{BB962C8B-B14F-4D97-AF65-F5344CB8AC3E}">
        <p14:creationId xmlns:p14="http://schemas.microsoft.com/office/powerpoint/2010/main" val="292988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lgn="l"/>
            <a:r>
              <a:rPr lang="sv-SE" sz="1200" dirty="0">
                <a:latin typeface="+mn-lt"/>
              </a:rPr>
              <a:t>Emma  Ekonomiskt bistånd är välfärdssystemens yttersta skyddsnät. </a:t>
            </a:r>
          </a:p>
          <a:p>
            <a:pPr lvl="0" algn="l"/>
            <a:r>
              <a:rPr lang="sv-SE" sz="1200" dirty="0">
                <a:latin typeface="+mn-lt"/>
              </a:rPr>
              <a:t>Det ska vara ett komplement till samhällets generella system och ge hjälp när de systemen är otillräckliga eller när annan ersättning inte kan beviljas. Oavsett orsak ska varje sökandes behov utredas och socialtjänsten ska bedöma vilket bistånd klienten behöver för att tillgodose sina behov.</a:t>
            </a:r>
          </a:p>
          <a:p>
            <a:endParaRPr lang="sv-SE" dirty="0"/>
          </a:p>
          <a:p>
            <a:r>
              <a:rPr lang="sv-SE" dirty="0"/>
              <a:t>Vi som arbetar med ekonomiskt bistånd har ett tvådelat uppdrag. </a:t>
            </a:r>
          </a:p>
          <a:p>
            <a:r>
              <a:rPr lang="sv-SE" dirty="0"/>
              <a:t>Den ena delen är att hjälpa individen att komma tillrätta med sitt försörjningsproblem och hitta vägar till egen försörjning. Det andra är att under tiden pröva och utreda rätten till bistånd.</a:t>
            </a:r>
          </a:p>
          <a:p>
            <a:endParaRPr lang="sv-SE" dirty="0"/>
          </a:p>
          <a:p>
            <a:r>
              <a:rPr lang="sv-SE" dirty="0"/>
              <a:t>I första hand hjälpa de som söker oss att hitta vägar till egen förstörning. </a:t>
            </a:r>
          </a:p>
          <a:p>
            <a:r>
              <a:rPr lang="sv-SE" dirty="0"/>
              <a:t>Under tiden som gör det ska vi pröva rätten till ekonomiskt bistånd. Försörjningsstöd betyder alltså att man får stöd till sin försörjning i avvaktan på att man kan försörja sig själv. Det är avsett att vara under en kortare period, vilket innebär att det inte är mycket pengar det handlar om. Utgångspunkten är vad en låginkomsttagare på orten har råd att kosta på sig. </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3</a:t>
            </a:fld>
            <a:endParaRPr lang="sv-SE" dirty="0"/>
          </a:p>
        </p:txBody>
      </p:sp>
    </p:spTree>
    <p:extLst>
      <p:ext uri="{BB962C8B-B14F-4D97-AF65-F5344CB8AC3E}">
        <p14:creationId xmlns:p14="http://schemas.microsoft.com/office/powerpoint/2010/main" val="94879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Emms</a:t>
            </a:r>
            <a:r>
              <a:rPr lang="sv-SE" dirty="0"/>
              <a:t> De finns två grunder för rätten till bistånd och båda måste vara uppfyllda. Rätten till ekonomiskt bistånd utreds månadsvis och baserar sig på dessa två grunder.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vi ska bedöma rätten till bistånd gör vi en </a:t>
            </a:r>
            <a:r>
              <a:rPr lang="sv-SE" u="sng" dirty="0"/>
              <a:t>ekonomisk utredning </a:t>
            </a:r>
            <a:r>
              <a:rPr lang="sv-SE" dirty="0"/>
              <a:t>och tittar på om individen har egen möjlighet att försörja sig, och tittar på om individen har egna pengar eller inte. Vi utreder också om individen gör vad den kan att efter sin </a:t>
            </a:r>
            <a:r>
              <a:rPr lang="sv-SE" u="sng" dirty="0"/>
              <a:t>förmåga att förändra sin situation</a:t>
            </a:r>
            <a:r>
              <a:rPr lang="sv-SE" dirty="0"/>
              <a:t>. Det kan både vara att söka andra bidrag som hen har rätt till och att delta i den planering som gjorts tillsammans med socialsekreteraren. Det vill säga att kommunen och Regionen har ett gemensamt rehabiliteringsansvar där vi behöver samarbeta med varandra.  </a:t>
            </a:r>
          </a:p>
          <a:p>
            <a:endParaRPr lang="sv-SE" dirty="0"/>
          </a:p>
          <a:p>
            <a:r>
              <a:rPr lang="sv-SE" dirty="0"/>
              <a:t>I den planeringen kan det ingå att delta i kompetenshöjande verksamhet. Det kan också handla om att delta i en vårdplanering. I den delen har kommunen ett ansvar att samverka med vården. </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4</a:t>
            </a:fld>
            <a:endParaRPr lang="sv-SE" dirty="0"/>
          </a:p>
        </p:txBody>
      </p:sp>
    </p:spTree>
    <p:extLst>
      <p:ext uri="{BB962C8B-B14F-4D97-AF65-F5344CB8AC3E}">
        <p14:creationId xmlns:p14="http://schemas.microsoft.com/office/powerpoint/2010/main" val="319942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Emma En förstudie visade att det år 2020 var ca 700 stycken hushåll som någon månad fått ekonomiskt bistånd på grund av ohälsa. </a:t>
            </a:r>
          </a:p>
          <a:p>
            <a:r>
              <a:rPr lang="sv-SE" dirty="0"/>
              <a:t>Flera av dessa personer hade heller inte förutsättningar att delta i arbetslivsinriktad rehabilitering, enligt vården. </a:t>
            </a:r>
          </a:p>
          <a:p>
            <a:endParaRPr lang="sv-SE" dirty="0"/>
          </a:p>
          <a:p>
            <a:r>
              <a:rPr lang="sv-SE" dirty="0"/>
              <a:t>Detta ledde till att begreppet </a:t>
            </a:r>
            <a:r>
              <a:rPr lang="sv-SE" u="sng" dirty="0"/>
              <a:t>förrehabiliterande insats </a:t>
            </a:r>
            <a:r>
              <a:rPr lang="sv-SE" dirty="0"/>
              <a:t>väcktes till liv och vi fick en idé om hur vi skulle kunna utforma ett projekt där vi arbetade med dessa individer. </a:t>
            </a:r>
          </a:p>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5</a:t>
            </a:fld>
            <a:endParaRPr lang="sv-SE" dirty="0"/>
          </a:p>
        </p:txBody>
      </p:sp>
    </p:spTree>
    <p:extLst>
      <p:ext uri="{BB962C8B-B14F-4D97-AF65-F5344CB8AC3E}">
        <p14:creationId xmlns:p14="http://schemas.microsoft.com/office/powerpoint/2010/main" val="328077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Emma Det finns utmaningar och ett delat rehabiliteringsansvar</a:t>
            </a:r>
          </a:p>
          <a:p>
            <a:r>
              <a:rPr lang="sv-SE" dirty="0"/>
              <a:t>Det finns </a:t>
            </a:r>
            <a:r>
              <a:rPr lang="sv-SE" b="1" dirty="0"/>
              <a:t>svårigheter</a:t>
            </a:r>
            <a:r>
              <a:rPr lang="sv-SE" dirty="0"/>
              <a:t> man stöter på när man arbetar med personer med ohälsa. </a:t>
            </a:r>
          </a:p>
          <a:p>
            <a:r>
              <a:rPr lang="sv-SE" dirty="0"/>
              <a:t>Det är ofta en lång väg till egen försörjning (långa processer), personen har ett intyg från vården som säger att individen inte kan delta i arbetslivsinriktad rehabilitering (sjukskrivning) och det är då inte heller aktuellt att erbjuda deltagande i kompetenshöjande verksamhet (ej aktuellt med insats).</a:t>
            </a:r>
          </a:p>
          <a:p>
            <a:endParaRPr lang="sv-SE" dirty="0"/>
          </a:p>
          <a:p>
            <a:r>
              <a:rPr lang="sv-SE" dirty="0"/>
              <a:t>Det innebär att vi inte kunnat hjälpa individen vidare, vilket i sin tur leder till </a:t>
            </a:r>
            <a:r>
              <a:rPr lang="sv-SE" b="1" dirty="0"/>
              <a:t>inlåsningseffekter</a:t>
            </a:r>
            <a:r>
              <a:rPr lang="sv-SE" b="0" dirty="0"/>
              <a:t>,</a:t>
            </a:r>
            <a:r>
              <a:rPr lang="sv-SE" b="1" dirty="0"/>
              <a:t> </a:t>
            </a:r>
            <a:r>
              <a:rPr lang="sv-SE" b="0" dirty="0"/>
              <a:t>som tex social </a:t>
            </a:r>
            <a:r>
              <a:rPr lang="sv-SE" dirty="0"/>
              <a:t>isolering och passivitet.  Vi talar här om passivitet som ett tillstånd där varken kommunen eller Arbetsförmedlingen haft en individanpassad planering med individen som syftar till att nå egen försörjningen. Vi ska strax återkomma till hur passiviteten sett ut för deltagarna i projektet.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har förutom dessa ”klassiska” svårigheter att arbeta med personer med ohälsa och precis tagit oss ur en pandemi. Och det är ju känt att personer med ohälsa, särskilt personer med psykisk ohälsa, blivit ännu mer isolerade och farit mer illa under dessa år av pandemi. </a:t>
            </a:r>
            <a:r>
              <a:rPr lang="sv-SE" noProof="0" dirty="0"/>
              <a:t>Under pandemin har vi avrått de vi jobbar med att komma på besök, samt att inte belasta vården med att be om läkarintyg. Det har lett till att det varit svårt att initialt under projekttiden bryta den social isoleringen, få personer att vilja delta i besök osv. </a:t>
            </a:r>
          </a:p>
        </p:txBody>
      </p:sp>
      <p:sp>
        <p:nvSpPr>
          <p:cNvPr id="4" name="Platshållare för bildnummer 3"/>
          <p:cNvSpPr>
            <a:spLocks noGrp="1"/>
          </p:cNvSpPr>
          <p:nvPr>
            <p:ph type="sldNum" sz="quarter" idx="5"/>
          </p:nvPr>
        </p:nvSpPr>
        <p:spPr/>
        <p:txBody>
          <a:bodyPr/>
          <a:lstStyle/>
          <a:p>
            <a:fld id="{5777BC01-6843-4605-B090-3EA872172D71}" type="slidenum">
              <a:rPr lang="sv-SE" smtClean="0"/>
              <a:t>6</a:t>
            </a:fld>
            <a:endParaRPr lang="sv-SE" dirty="0"/>
          </a:p>
        </p:txBody>
      </p:sp>
    </p:spTree>
    <p:extLst>
      <p:ext uri="{BB962C8B-B14F-4D97-AF65-F5344CB8AC3E}">
        <p14:creationId xmlns:p14="http://schemas.microsoft.com/office/powerpoint/2010/main" val="417064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Emma Med inlåsningseffekten ”passivitet” menar vi personer som inte haft planering mot arbete varken hos oss eller hos Arbetsförmedlingen.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Vi har mätt passivitet hos projektets deltagare utifrån denna definition.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Större delen av målgruppen har varit i passivitet mycket länge innan projektet startade, två år eller 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(Notera att vi inte mätt passiviteten längre tid än 24 månader).</a:t>
            </a:r>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7</a:t>
            </a:fld>
            <a:endParaRPr lang="sv-SE" dirty="0"/>
          </a:p>
        </p:txBody>
      </p:sp>
    </p:spTree>
    <p:extLst>
      <p:ext uri="{BB962C8B-B14F-4D97-AF65-F5344CB8AC3E}">
        <p14:creationId xmlns:p14="http://schemas.microsoft.com/office/powerpoint/2010/main" val="222742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bg1"/>
                </a:solidFill>
                <a:ea typeface="Source Sans Pro"/>
              </a:rPr>
              <a:t>Andreas Syftet med projektet ”Arbetslivsintro” var att skapa effektiv samverkan mellan Uppsala kommun och Region Uppsala så att individer som </a:t>
            </a:r>
            <a:r>
              <a:rPr lang="sv-SE" sz="1200" dirty="0">
                <a:solidFill>
                  <a:schemeClr val="bg1"/>
                </a:solidFill>
                <a:ea typeface="+mn-lt"/>
                <a:cs typeface="+mn-lt"/>
              </a:rPr>
              <a:t>saknar sjukpenninggrundande inkomst och har arbetshinder ska komma ut i arbetslivsinriktad rehabilitering, via förrehabiliterande insatser.</a:t>
            </a:r>
            <a:endParaRPr lang="sv-SE" sz="1200" dirty="0">
              <a:solidFill>
                <a:schemeClr val="bg1"/>
              </a:solidFill>
              <a:ea typeface="Source Sans Pro"/>
            </a:endParaRPr>
          </a:p>
          <a:p>
            <a:endParaRPr lang="sv-SE" sz="1200" dirty="0">
              <a:solidFill>
                <a:schemeClr val="bg1"/>
              </a:solidFill>
              <a:ea typeface="+mn-lt"/>
              <a:cs typeface="+mn-lt"/>
            </a:endParaRPr>
          </a:p>
          <a:p>
            <a:r>
              <a:rPr lang="sv-SE" dirty="0">
                <a:solidFill>
                  <a:schemeClr val="bg1"/>
                </a:solidFill>
              </a:rPr>
              <a:t>Arbetssätten skulle vara beskrivna och fungera i de verksamheter som deltagit i insatsen.</a:t>
            </a:r>
            <a:endParaRPr lang="sv-SE" dirty="0">
              <a:solidFill>
                <a:schemeClr val="bg1"/>
              </a:solidFill>
              <a:ea typeface="Source Sans Pro"/>
            </a:endParaRPr>
          </a:p>
          <a:p>
            <a:pPr marL="0" indent="0">
              <a:buFont typeface="Arial" panose="020B0604020202020204" pitchFamily="34" charset="0"/>
              <a:buNone/>
            </a:pPr>
            <a:endParaRPr lang="sv-SE" dirty="0">
              <a:solidFill>
                <a:schemeClr val="bg1"/>
              </a:solidFill>
            </a:endParaRPr>
          </a:p>
          <a:p>
            <a:pPr marL="285750" indent="-285750">
              <a:buFont typeface="Arial" panose="020B0604020202020204" pitchFamily="34" charset="0"/>
              <a:buChar char="•"/>
            </a:pPr>
            <a:r>
              <a:rPr lang="sv-SE" dirty="0">
                <a:solidFill>
                  <a:schemeClr val="bg1"/>
                </a:solidFill>
              </a:rPr>
              <a:t>80% av deltagarna i insatsen skulle inom åtta veckor ha en planering med målsättning att efter projektdeltagandet kunna delta i Arbetsmarknadsförvaltningens eller Arbetsförmedlingens utbud. </a:t>
            </a:r>
          </a:p>
          <a:p>
            <a:pPr marL="285750" indent="-285750">
              <a:buFont typeface="Arial" panose="020B0604020202020204" pitchFamily="34" charset="0"/>
              <a:buChar char="•"/>
            </a:pPr>
            <a:endParaRPr lang="sv-SE" dirty="0">
              <a:solidFill>
                <a:schemeClr val="bg1"/>
              </a:solidFill>
            </a:endParaRPr>
          </a:p>
          <a:p>
            <a:pPr marL="285750" indent="-285750">
              <a:buFont typeface="Arial" panose="020B0604020202020204" pitchFamily="34" charset="0"/>
              <a:buChar char="•"/>
            </a:pPr>
            <a:r>
              <a:rPr lang="sv-SE" dirty="0">
                <a:solidFill>
                  <a:schemeClr val="bg1"/>
                </a:solidFill>
              </a:rPr>
              <a:t>50% av deltagarna i insatsen skulle vid avslut från insatsen ta nästa steg mot arbete genom att erbjudas deltagande i arbetslivsinriktad rehabilitering.</a:t>
            </a:r>
          </a:p>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8</a:t>
            </a:fld>
            <a:endParaRPr lang="sv-SE" dirty="0"/>
          </a:p>
        </p:txBody>
      </p:sp>
    </p:spTree>
    <p:extLst>
      <p:ext uri="{BB962C8B-B14F-4D97-AF65-F5344CB8AC3E}">
        <p14:creationId xmlns:p14="http://schemas.microsoft.com/office/powerpoint/2010/main" val="722372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tabLst>
                <a:tab pos="3060700" algn="l"/>
                <a:tab pos="4410710" algn="l"/>
              </a:tabLst>
            </a:pPr>
            <a:r>
              <a:rPr lang="sv-SE" sz="1800" dirty="0">
                <a:effectLst/>
                <a:latin typeface="Times New Roman" panose="02020603050405020304" pitchFamily="18" charset="0"/>
                <a:ea typeface="Times New Roman" panose="02020603050405020304" pitchFamily="18" charset="0"/>
              </a:rPr>
              <a:t>Andreas Det här är en teoretisk modell som beskriver hur vårt beteende förändras. Detta är en process där vår villighet till förändring står i centrum. Modellen förklarar att det rör sig om olika förändringsstadier som vi befinner oss i under olika lång tid och att förändringsbenägenheten är beroende av i vilket stadium vi är i. En förändring sker när vi flyttas framåt genom de olika stadierna. </a:t>
            </a:r>
          </a:p>
          <a:p>
            <a:pPr>
              <a:tabLst>
                <a:tab pos="3060700" algn="l"/>
                <a:tab pos="4410710" algn="l"/>
              </a:tabLst>
            </a:pPr>
            <a:endParaRPr lang="sv-SE" sz="1800" dirty="0">
              <a:effectLst/>
              <a:latin typeface="Times New Roman" panose="02020603050405020304" pitchFamily="18" charset="0"/>
              <a:ea typeface="Times New Roman" panose="02020603050405020304" pitchFamily="18" charset="0"/>
            </a:endParaRPr>
          </a:p>
          <a:p>
            <a:pPr>
              <a:tabLst>
                <a:tab pos="3060700" algn="l"/>
                <a:tab pos="4410710" algn="l"/>
              </a:tabLst>
            </a:pPr>
            <a:r>
              <a:rPr lang="sv-SE" sz="1800" dirty="0">
                <a:effectLst/>
                <a:latin typeface="Times New Roman" panose="02020603050405020304" pitchFamily="18" charset="0"/>
                <a:ea typeface="Times New Roman" panose="02020603050405020304" pitchFamily="18" charset="0"/>
              </a:rPr>
              <a:t>Motivation är själva drivkraften och det som gör det meningsfullt att förändra ett beteende. Kanske ställer du dig frågan, Varför ska jag förändra? Vad är viktigt för mig? Tron på sin egen förmåga (self-efficacy) har också betydelse då en förändring ska genomföras. </a:t>
            </a:r>
          </a:p>
          <a:p>
            <a:pPr>
              <a:tabLst>
                <a:tab pos="3060700" algn="l"/>
                <a:tab pos="4410710" algn="l"/>
              </a:tabLst>
            </a:pPr>
            <a:endParaRPr lang="sv-SE" sz="1800" dirty="0">
              <a:effectLst/>
              <a:latin typeface="Times New Roman" panose="02020603050405020304" pitchFamily="18" charset="0"/>
              <a:ea typeface="Times New Roman" panose="02020603050405020304" pitchFamily="18" charset="0"/>
            </a:endParaRPr>
          </a:p>
          <a:p>
            <a:pPr>
              <a:tabLst>
                <a:tab pos="3060700" algn="l"/>
                <a:tab pos="4410710" algn="l"/>
              </a:tabLst>
            </a:pPr>
            <a:r>
              <a:rPr lang="sv-SE" sz="1800" dirty="0">
                <a:effectLst/>
                <a:latin typeface="Times New Roman" panose="02020603050405020304" pitchFamily="18" charset="0"/>
                <a:ea typeface="Times New Roman" panose="02020603050405020304" pitchFamily="18" charset="0"/>
              </a:rPr>
              <a:t>Har man utbildats i MI kommer man känna igen sig då MI influerats av den transteoretiska modellen. </a:t>
            </a:r>
          </a:p>
          <a:p>
            <a:pPr>
              <a:tabLst>
                <a:tab pos="3060700" algn="l"/>
                <a:tab pos="4410710" algn="l"/>
              </a:tabLst>
            </a:pPr>
            <a:r>
              <a:rPr lang="sv-SE" sz="1800" dirty="0">
                <a:effectLst/>
                <a:latin typeface="Times New Roman" panose="02020603050405020304" pitchFamily="18" charset="0"/>
                <a:ea typeface="Times New Roman" panose="02020603050405020304" pitchFamily="18" charset="0"/>
              </a:rPr>
              <a:t> </a:t>
            </a:r>
          </a:p>
          <a:p>
            <a:pPr>
              <a:tabLst>
                <a:tab pos="3060700" algn="l"/>
                <a:tab pos="4410710" algn="l"/>
              </a:tabLst>
            </a:pPr>
            <a:r>
              <a:rPr lang="sv-SE" sz="1800" dirty="0">
                <a:effectLst/>
                <a:latin typeface="Times New Roman" panose="02020603050405020304" pitchFamily="18" charset="0"/>
                <a:ea typeface="Times New Roman" panose="02020603050405020304" pitchFamily="18" charset="0"/>
              </a:rPr>
              <a:t>I den här modellen ingår förutom de 5 förändringsstadierna 10 olika strategier till förändring. Dessa är de metoder, strategier eller aktiviteter som vi använder oss av för att göra framsteg i förändringen. Man kan säga att förändringsstadierna visar </a:t>
            </a:r>
            <a:r>
              <a:rPr lang="sv-SE" sz="1800" u="sng" dirty="0">
                <a:effectLst/>
                <a:latin typeface="Times New Roman" panose="02020603050405020304" pitchFamily="18" charset="0"/>
                <a:ea typeface="Times New Roman" panose="02020603050405020304" pitchFamily="18" charset="0"/>
              </a:rPr>
              <a:t>när</a:t>
            </a:r>
            <a:r>
              <a:rPr lang="sv-SE" sz="1800" dirty="0">
                <a:effectLst/>
                <a:latin typeface="Times New Roman" panose="02020603050405020304" pitchFamily="18" charset="0"/>
                <a:ea typeface="Times New Roman" panose="02020603050405020304" pitchFamily="18" charset="0"/>
              </a:rPr>
              <a:t> förändringen successivt sker, och strategierna visar </a:t>
            </a:r>
            <a:r>
              <a:rPr lang="sv-SE" sz="1800" u="sng" dirty="0">
                <a:effectLst/>
                <a:latin typeface="Times New Roman" panose="02020603050405020304" pitchFamily="18" charset="0"/>
                <a:ea typeface="Times New Roman" panose="02020603050405020304" pitchFamily="18" charset="0"/>
              </a:rPr>
              <a:t>hur</a:t>
            </a:r>
            <a:r>
              <a:rPr lang="sv-SE" sz="1800" dirty="0">
                <a:effectLst/>
                <a:latin typeface="Times New Roman" panose="02020603050405020304" pitchFamily="18" charset="0"/>
                <a:ea typeface="Times New Roman" panose="02020603050405020304" pitchFamily="18" charset="0"/>
              </a:rPr>
              <a:t> förändringen går till.</a:t>
            </a:r>
          </a:p>
          <a:p>
            <a:pPr>
              <a:tabLst>
                <a:tab pos="3060700" algn="l"/>
                <a:tab pos="4410710" algn="l"/>
              </a:tabLst>
            </a:pPr>
            <a:r>
              <a:rPr lang="sv-SE" sz="1800" dirty="0">
                <a:effectLst/>
                <a:latin typeface="Times New Roman" panose="02020603050405020304" pitchFamily="18" charset="0"/>
                <a:ea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9</a:t>
            </a:fld>
            <a:endParaRPr lang="sv-SE" dirty="0"/>
          </a:p>
        </p:txBody>
      </p:sp>
    </p:spTree>
    <p:extLst>
      <p:ext uri="{BB962C8B-B14F-4D97-AF65-F5344CB8AC3E}">
        <p14:creationId xmlns:p14="http://schemas.microsoft.com/office/powerpoint/2010/main" val="1222348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_lila">
    <p:bg>
      <p:bgPr>
        <a:solidFill>
          <a:srgbClr val="45005C"/>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1742BB7-34A3-4595-9362-B59D8B0A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1697572"/>
            <a:ext cx="8206597" cy="2059338"/>
          </a:xfrm>
        </p:spPr>
        <p:txBody>
          <a:bodyPr anchor="b">
            <a:noAutofit/>
          </a:bodyPr>
          <a:lstStyle>
            <a:lvl1pPr algn="l">
              <a:defRPr sz="7200" spc="-150" baseline="0">
                <a:solidFill>
                  <a:srgbClr val="FF3D9C"/>
                </a:solidFill>
                <a:latin typeface="Source Sans Pro Semibold" panose="020B0603030403020204" pitchFamily="34" charset="0"/>
              </a:defRPr>
            </a:lvl1pPr>
          </a:lstStyle>
          <a:p>
            <a:r>
              <a:rPr lang="sv-SE"/>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397494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32986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472004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a:t>Datum (Skrivs datum, månad, år, t ex 21 maj 2016</a:t>
            </a:r>
          </a:p>
        </p:txBody>
      </p:sp>
    </p:spTree>
    <p:extLst>
      <p:ext uri="{BB962C8B-B14F-4D97-AF65-F5344CB8AC3E}">
        <p14:creationId xmlns:p14="http://schemas.microsoft.com/office/powerpoint/2010/main" val="158095394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accent5"/>
                </a:solidFill>
                <a:latin typeface="Source Sans Pro Semibold" panose="020B0603030403020204" pitchFamily="34" charset="0"/>
              </a:defRPr>
            </a:lvl1pPr>
          </a:lstStyle>
          <a:p>
            <a:r>
              <a:rPr lang="sv-SE"/>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a:t>Klicka här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dirty="0"/>
          </a:p>
        </p:txBody>
      </p:sp>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a:t>Klicka här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5144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r>
              <a:rPr lang="sv-SE" dirty="0"/>
              <a:t>Klicka på ikonen för att lägga till en bild</a:t>
            </a:r>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accent5"/>
                </a:solidFill>
                <a:latin typeface="Source Sans Pro Semibold" panose="020B0603030403020204" pitchFamily="34" charset="0"/>
              </a:defRPr>
            </a:lvl1pPr>
          </a:lstStyle>
          <a:p>
            <a:r>
              <a:rPr lang="sv-SE"/>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28082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vsnittsbild">
    <p:bg>
      <p:bgPr>
        <a:solidFill>
          <a:srgbClr val="45005C"/>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dirty="0"/>
          </a:p>
        </p:txBody>
      </p:sp>
      <p:pic>
        <p:nvPicPr>
          <p:cNvPr id="4" name="Bildobjekt 3">
            <a:extLst>
              <a:ext uri="{FF2B5EF4-FFF2-40B4-BE49-F238E27FC236}">
                <a16:creationId xmlns:a16="http://schemas.microsoft.com/office/drawing/2014/main" id="{6BDCDAAA-750D-42AA-98E5-8271C4578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rgbClr val="FF3D9C"/>
                </a:solidFill>
                <a:latin typeface="Source Sans Pro Semibold" panose="020B0603030403020204" pitchFamily="34" charset="0"/>
              </a:defRPr>
            </a:lvl1pPr>
          </a:lstStyle>
          <a:p>
            <a:r>
              <a:rPr lang="sv-SE"/>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a:t>Underrubrik</a:t>
            </a:r>
          </a:p>
        </p:txBody>
      </p:sp>
    </p:spTree>
    <p:extLst>
      <p:ext uri="{BB962C8B-B14F-4D97-AF65-F5344CB8AC3E}">
        <p14:creationId xmlns:p14="http://schemas.microsoft.com/office/powerpoint/2010/main" val="365970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Avslutsbild">
    <p:bg>
      <p:bgPr>
        <a:solidFill>
          <a:srgbClr val="45005C"/>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5B88CC4-EE60-49E6-9BAA-C69AF81606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2373778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normAutofit/>
          </a:bodyPr>
          <a:lstStyle>
            <a:lvl1pPr>
              <a:defRPr sz="3200" spc="-150" baseline="0">
                <a:solidFill>
                  <a:schemeClr val="accent5"/>
                </a:solidFill>
                <a:latin typeface="Source Sans Pro Semibold" panose="020B0603030403020204" pitchFamily="34" charset="0"/>
              </a:defRPr>
            </a:lvl1pPr>
          </a:lstStyle>
          <a:p>
            <a:r>
              <a:rPr lang="sv-SE"/>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3109403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accent5"/>
                </a:solidFill>
                <a:latin typeface="Source Sans Pro Semibold" panose="020B0603030403020204" pitchFamily="34" charset="0"/>
              </a:defRPr>
            </a:lvl1pPr>
          </a:lstStyle>
          <a:p>
            <a:r>
              <a:rPr lang="sv-SE"/>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a:t>Klicka här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dirty="0"/>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a:t>Klicka här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23591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Avsnittsbild">
    <p:bg>
      <p:bgPr>
        <a:solidFill>
          <a:srgbClr val="45005C"/>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dirty="0"/>
          </a:p>
        </p:txBody>
      </p:sp>
      <p:pic>
        <p:nvPicPr>
          <p:cNvPr id="4" name="Bildobjekt 3">
            <a:extLst>
              <a:ext uri="{FF2B5EF4-FFF2-40B4-BE49-F238E27FC236}">
                <a16:creationId xmlns:a16="http://schemas.microsoft.com/office/drawing/2014/main" id="{6BDCDAAA-750D-42AA-98E5-8271C4578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rgbClr val="FF3D9C"/>
                </a:solidFill>
                <a:latin typeface="Source Sans Pro Semibold" panose="020B0603030403020204" pitchFamily="34" charset="0"/>
              </a:defRPr>
            </a:lvl1pPr>
          </a:lstStyle>
          <a:p>
            <a:r>
              <a:rPr lang="sv-SE"/>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a:t>Underrubrik</a:t>
            </a:r>
          </a:p>
        </p:txBody>
      </p:sp>
    </p:spTree>
    <p:extLst>
      <p:ext uri="{BB962C8B-B14F-4D97-AF65-F5344CB8AC3E}">
        <p14:creationId xmlns:p14="http://schemas.microsoft.com/office/powerpoint/2010/main" val="1627279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Avslutsbild">
    <p:bg>
      <p:bgPr>
        <a:solidFill>
          <a:srgbClr val="45005C"/>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5B88CC4-EE60-49E6-9BAA-C69AF81606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1821188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rtsida_grå">
    <p:bg>
      <p:bgPr>
        <a:solidFill>
          <a:srgbClr val="202E45"/>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1742BB7-34A3-4595-9362-B59D8B0A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1697572"/>
            <a:ext cx="8206597" cy="2059338"/>
          </a:xfrm>
        </p:spPr>
        <p:txBody>
          <a:bodyPr anchor="b">
            <a:noAutofit/>
          </a:bodyPr>
          <a:lstStyle>
            <a:lvl1pPr algn="l">
              <a:defRPr sz="7200" spc="-150" baseline="0">
                <a:solidFill>
                  <a:schemeClr val="tx2"/>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397494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32986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472004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237857633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95679"/>
            <a:ext cx="9371646" cy="1255857"/>
          </a:xfrm>
        </p:spPr>
        <p:txBody>
          <a:bodyPr anchor="b" anchorCtr="0">
            <a:normAutofit/>
          </a:bodyPr>
          <a:lstStyle>
            <a:lvl1pPr>
              <a:defRPr sz="4000">
                <a:solidFill>
                  <a:schemeClr val="tx2"/>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0959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skriva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dirty="0"/>
          </a:p>
        </p:txBody>
      </p:sp>
    </p:spTree>
    <p:extLst>
      <p:ext uri="{BB962C8B-B14F-4D97-AF65-F5344CB8AC3E}">
        <p14:creationId xmlns:p14="http://schemas.microsoft.com/office/powerpoint/2010/main" val="351951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95679"/>
            <a:ext cx="9371646" cy="1255857"/>
          </a:xfrm>
        </p:spPr>
        <p:txBody>
          <a:bodyPr anchor="b" anchorCtr="0">
            <a:normAutofit/>
          </a:bodyPr>
          <a:lstStyle>
            <a:lvl1pPr>
              <a:defRPr sz="4000">
                <a:solidFill>
                  <a:schemeClr val="accent5"/>
                </a:solidFill>
                <a:latin typeface="Source Sans Pro Semibold" panose="020B0603030403020204" pitchFamily="34" charset="0"/>
              </a:defRPr>
            </a:lvl1pPr>
          </a:lstStyle>
          <a:p>
            <a:r>
              <a:rPr lang="sv-SE"/>
              <a:t>Klicka här för att skriva rubrik</a:t>
            </a:r>
          </a:p>
        </p:txBody>
      </p:sp>
      <p:sp>
        <p:nvSpPr>
          <p:cNvPr id="3" name="Platshållare för innehåll 2"/>
          <p:cNvSpPr>
            <a:spLocks noGrp="1"/>
          </p:cNvSpPr>
          <p:nvPr>
            <p:ph idx="1" hasCustomPrompt="1"/>
          </p:nvPr>
        </p:nvSpPr>
        <p:spPr>
          <a:xfrm>
            <a:off x="838200" y="230959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a:t>Klicka här för att skriva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dirty="0"/>
          </a:p>
        </p:txBody>
      </p:sp>
    </p:spTree>
    <p:extLst>
      <p:ext uri="{BB962C8B-B14F-4D97-AF65-F5344CB8AC3E}">
        <p14:creationId xmlns:p14="http://schemas.microsoft.com/office/powerpoint/2010/main" val="2952041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tx2"/>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dirty="0"/>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417886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bild">
    <p:bg>
      <p:bgPr>
        <a:solidFill>
          <a:srgbClr val="202E45"/>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dirty="0"/>
          </a:p>
        </p:txBody>
      </p:sp>
      <p:pic>
        <p:nvPicPr>
          <p:cNvPr id="4" name="Bildobjekt 3">
            <a:extLst>
              <a:ext uri="{FF2B5EF4-FFF2-40B4-BE49-F238E27FC236}">
                <a16:creationId xmlns:a16="http://schemas.microsoft.com/office/drawing/2014/main" id="{6BDCDAAA-750D-42AA-98E5-8271C4578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chemeClr val="tx2"/>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dirty="0"/>
              <a:t>Underrubrik</a:t>
            </a:r>
          </a:p>
        </p:txBody>
      </p:sp>
    </p:spTree>
    <p:extLst>
      <p:ext uri="{BB962C8B-B14F-4D97-AF65-F5344CB8AC3E}">
        <p14:creationId xmlns:p14="http://schemas.microsoft.com/office/powerpoint/2010/main" val="3768839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r>
              <a:rPr lang="sv-SE" dirty="0"/>
              <a:t>Klicka på ikonen för att lägga till en bild</a:t>
            </a:r>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tx2"/>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a:extLst>
              <a:ext uri="{FF2B5EF4-FFF2-40B4-BE49-F238E27FC236}">
                <a16:creationId xmlns:a16="http://schemas.microsoft.com/office/drawing/2014/main" id="{7B7A8CB7-9EA9-405B-9ECF-57257BC61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4269255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ga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r>
              <a:rPr lang="sv-SE" dirty="0"/>
              <a:t>Klicka på ikonen för att lägga till en bild</a:t>
            </a:r>
          </a:p>
        </p:txBody>
      </p:sp>
      <p:sp>
        <p:nvSpPr>
          <p:cNvPr id="2" name="Rubrik 1"/>
          <p:cNvSpPr>
            <a:spLocks noGrp="1"/>
          </p:cNvSpPr>
          <p:nvPr>
            <p:ph type="title" hasCustomPrompt="1"/>
          </p:nvPr>
        </p:nvSpPr>
        <p:spPr>
          <a:xfrm>
            <a:off x="838200" y="1128911"/>
            <a:ext cx="3827745" cy="1433232"/>
          </a:xfrm>
        </p:spPr>
        <p:txBody>
          <a:bodyPr anchor="b" anchorCtr="0">
            <a:normAutofit/>
          </a:bodyPr>
          <a:lstStyle>
            <a:lvl1pPr>
              <a:defRPr sz="4000" spc="-150" baseline="0">
                <a:solidFill>
                  <a:schemeClr val="tx2"/>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rgbClr val="20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2010641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r>
              <a:rPr lang="sv-SE" dirty="0"/>
              <a:t>Klicka på ikonen för att lägga till en bild</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rgbClr val="20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3632795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normAutofit/>
          </a:bodyPr>
          <a:lstStyle>
            <a:lvl1pPr>
              <a:defRPr sz="3200" spc="-150" baseline="0">
                <a:solidFill>
                  <a:schemeClr val="tx2"/>
                </a:solidFill>
                <a:latin typeface="Source Sans Pro Semibold" panose="020B0603030403020204" pitchFamily="34" charset="0"/>
              </a:defRPr>
            </a:lvl1pPr>
          </a:lstStyle>
          <a:p>
            <a:r>
              <a:rPr lang="sv-SE" dirty="0"/>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r>
              <a:rPr lang="sv-SE"/>
              <a:t>Klicka här för att ändra format på bakgrundstexten</a:t>
            </a:r>
          </a:p>
        </p:txBody>
      </p:sp>
      <p:pic>
        <p:nvPicPr>
          <p:cNvPr id="8" name="Bildobjekt 7">
            <a:extLst>
              <a:ext uri="{FF2B5EF4-FFF2-40B4-BE49-F238E27FC236}">
                <a16:creationId xmlns:a16="http://schemas.microsoft.com/office/drawing/2014/main" id="{2405207A-686B-4280-A519-BF69BE0D4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1792780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rtsida_blå">
    <p:bg>
      <p:bgPr>
        <a:solidFill>
          <a:srgbClr val="262262"/>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1742BB7-34A3-4595-9362-B59D8B0A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1697572"/>
            <a:ext cx="8206597" cy="2059338"/>
          </a:xfrm>
        </p:spPr>
        <p:txBody>
          <a:bodyPr anchor="b">
            <a:noAutofit/>
          </a:bodyPr>
          <a:lstStyle>
            <a:lvl1pPr algn="l">
              <a:defRPr sz="7200" spc="-150" baseline="0">
                <a:solidFill>
                  <a:srgbClr val="199CD9"/>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397494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32986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472004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1465825998"/>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95679"/>
            <a:ext cx="9371646" cy="1255857"/>
          </a:xfrm>
        </p:spPr>
        <p:txBody>
          <a:bodyPr anchor="b" anchorCtr="0">
            <a:normAutofit/>
          </a:bodyPr>
          <a:lstStyle>
            <a:lvl1pPr>
              <a:defRPr sz="4000">
                <a:solidFill>
                  <a:schemeClr val="accent1"/>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0959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skriva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dirty="0"/>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3906104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dirty="0"/>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06385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nittsbild">
    <p:bg>
      <p:bgPr>
        <a:solidFill>
          <a:srgbClr val="262262"/>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dirty="0"/>
          </a:p>
        </p:txBody>
      </p:sp>
      <p:pic>
        <p:nvPicPr>
          <p:cNvPr id="4" name="Bildobjekt 3">
            <a:extLst>
              <a:ext uri="{FF2B5EF4-FFF2-40B4-BE49-F238E27FC236}">
                <a16:creationId xmlns:a16="http://schemas.microsoft.com/office/drawing/2014/main" id="{6BDCDAAA-750D-42AA-98E5-8271C4578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rgbClr val="199CD9"/>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dirty="0"/>
              <a:t>Underrubrik</a:t>
            </a:r>
          </a:p>
        </p:txBody>
      </p:sp>
    </p:spTree>
    <p:extLst>
      <p:ext uri="{BB962C8B-B14F-4D97-AF65-F5344CB8AC3E}">
        <p14:creationId xmlns:p14="http://schemas.microsoft.com/office/powerpoint/2010/main" val="296094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accent5"/>
                </a:solidFill>
                <a:latin typeface="Source Sans Pro Semibold" panose="020B0603030403020204" pitchFamily="34" charset="0"/>
              </a:defRPr>
            </a:lvl1pPr>
          </a:lstStyle>
          <a:p>
            <a:r>
              <a:rPr lang="sv-SE"/>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a:t>Klicka här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dirty="0"/>
          </a:p>
        </p:txBody>
      </p:sp>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a:t>Klicka här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10399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r>
              <a:rPr lang="sv-SE" dirty="0"/>
              <a:t>Klicka på ikonen för att lägga till en bild</a:t>
            </a:r>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a:extLst>
              <a:ext uri="{FF2B5EF4-FFF2-40B4-BE49-F238E27FC236}">
                <a16:creationId xmlns:a16="http://schemas.microsoft.com/office/drawing/2014/main" id="{7B7A8CB7-9EA9-405B-9ECF-57257BC61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3816243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gga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r>
              <a:rPr lang="sv-SE" dirty="0"/>
              <a:t>Klicka på ikonen för att lägga till en bild</a:t>
            </a:r>
          </a:p>
        </p:txBody>
      </p:sp>
      <p:sp>
        <p:nvSpPr>
          <p:cNvPr id="2" name="Rubrik 1"/>
          <p:cNvSpPr>
            <a:spLocks noGrp="1"/>
          </p:cNvSpPr>
          <p:nvPr>
            <p:ph type="title" hasCustomPrompt="1"/>
          </p:nvPr>
        </p:nvSpPr>
        <p:spPr>
          <a:xfrm>
            <a:off x="838200" y="1128911"/>
            <a:ext cx="3827745" cy="1433232"/>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813386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r>
              <a:rPr lang="sv-SE" dirty="0"/>
              <a:t>Klicka på ikonen för att lägga till en bild</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370705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normAutofit/>
          </a:bodyPr>
          <a:lstStyle>
            <a:lvl1pPr>
              <a:defRPr sz="3200" spc="-150" baseline="0">
                <a:solidFill>
                  <a:srgbClr val="20305C"/>
                </a:solidFill>
                <a:latin typeface="Source Sans Pro Semibold" panose="020B0603030403020204" pitchFamily="34" charset="0"/>
              </a:defRPr>
            </a:lvl1pPr>
          </a:lstStyle>
          <a:p>
            <a:r>
              <a:rPr lang="sv-SE" dirty="0"/>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r>
              <a:rPr lang="sv-SE"/>
              <a:t>Klicka här för att ändra format på bakgrundstexten</a:t>
            </a:r>
          </a:p>
        </p:txBody>
      </p:sp>
      <p:pic>
        <p:nvPicPr>
          <p:cNvPr id="8" name="Bildobjekt 7">
            <a:extLst>
              <a:ext uri="{FF2B5EF4-FFF2-40B4-BE49-F238E27FC236}">
                <a16:creationId xmlns:a16="http://schemas.microsoft.com/office/drawing/2014/main" id="{2405207A-686B-4280-A519-BF69BE0D4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8875418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Avslutsbild">
    <p:bg>
      <p:bgPr>
        <a:solidFill>
          <a:srgbClr val="262262"/>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5B88CC4-EE60-49E6-9BAA-C69AF81606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3369549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rtsida_grön">
    <p:bg>
      <p:bgPr>
        <a:solidFill>
          <a:srgbClr val="00555C"/>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1742BB7-34A3-4595-9362-B59D8B0A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1697572"/>
            <a:ext cx="8206597" cy="2059338"/>
          </a:xfrm>
        </p:spPr>
        <p:txBody>
          <a:bodyPr anchor="b">
            <a:noAutofit/>
          </a:bodyPr>
          <a:lstStyle>
            <a:lvl1pPr algn="l">
              <a:defRPr sz="7200" spc="-150" baseline="0">
                <a:solidFill>
                  <a:srgbClr val="A6CF38"/>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397494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32986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472004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473655752"/>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95679"/>
            <a:ext cx="9371646" cy="1255857"/>
          </a:xfrm>
        </p:spPr>
        <p:txBody>
          <a:bodyPr anchor="b" anchorCtr="0">
            <a:normAutofit/>
          </a:bodyPr>
          <a:lstStyle>
            <a:lvl1pPr>
              <a:defRPr sz="4000">
                <a:solidFill>
                  <a:schemeClr val="accent3"/>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0959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skriva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dirty="0"/>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945341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dirty="0"/>
          </a:p>
        </p:txBody>
      </p:sp>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57224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bild">
    <p:bg>
      <p:bgPr>
        <a:solidFill>
          <a:srgbClr val="00555C"/>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dirty="0"/>
          </a:p>
        </p:txBody>
      </p:sp>
      <p:pic>
        <p:nvPicPr>
          <p:cNvPr id="4" name="Bildobjekt 3">
            <a:extLst>
              <a:ext uri="{FF2B5EF4-FFF2-40B4-BE49-F238E27FC236}">
                <a16:creationId xmlns:a16="http://schemas.microsoft.com/office/drawing/2014/main" id="{6BDCDAAA-750D-42AA-98E5-8271C4578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rgbClr val="A6CF38"/>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dirty="0"/>
              <a:t>Underrubrik</a:t>
            </a:r>
          </a:p>
        </p:txBody>
      </p:sp>
    </p:spTree>
    <p:extLst>
      <p:ext uri="{BB962C8B-B14F-4D97-AF65-F5344CB8AC3E}">
        <p14:creationId xmlns:p14="http://schemas.microsoft.com/office/powerpoint/2010/main" val="20970202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endParaRPr lang="sv-SE" dirty="0"/>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B7A8CB7-9EA9-405B-9ECF-57257BC61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35489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bild">
    <p:bg>
      <p:bgPr>
        <a:solidFill>
          <a:srgbClr val="45005C"/>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dirty="0"/>
          </a:p>
        </p:txBody>
      </p:sp>
      <p:pic>
        <p:nvPicPr>
          <p:cNvPr id="4" name="Bildobjekt 3">
            <a:extLst>
              <a:ext uri="{FF2B5EF4-FFF2-40B4-BE49-F238E27FC236}">
                <a16:creationId xmlns:a16="http://schemas.microsoft.com/office/drawing/2014/main" id="{6BDCDAAA-750D-42AA-98E5-8271C4578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rgbClr val="FF3D9C"/>
                </a:solidFill>
                <a:latin typeface="Source Sans Pro Semibold" panose="020B0603030403020204" pitchFamily="34" charset="0"/>
              </a:defRPr>
            </a:lvl1pPr>
          </a:lstStyle>
          <a:p>
            <a:r>
              <a:rPr lang="sv-SE"/>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a:t>Underrubrik</a:t>
            </a:r>
          </a:p>
        </p:txBody>
      </p:sp>
    </p:spTree>
    <p:extLst>
      <p:ext uri="{BB962C8B-B14F-4D97-AF65-F5344CB8AC3E}">
        <p14:creationId xmlns:p14="http://schemas.microsoft.com/office/powerpoint/2010/main" val="4023493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gga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endParaRPr lang="sv-SE" dirty="0"/>
          </a:p>
        </p:txBody>
      </p:sp>
      <p:sp>
        <p:nvSpPr>
          <p:cNvPr id="2" name="Rubrik 1"/>
          <p:cNvSpPr>
            <a:spLocks noGrp="1"/>
          </p:cNvSpPr>
          <p:nvPr>
            <p:ph type="title" hasCustomPrompt="1"/>
          </p:nvPr>
        </p:nvSpPr>
        <p:spPr>
          <a:xfrm>
            <a:off x="838200" y="1128911"/>
            <a:ext cx="3827745" cy="1433232"/>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rgbClr val="005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3280855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endParaRPr lang="sv-SE" dirty="0"/>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rgbClr val="005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1920244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normAutofit/>
          </a:bodyPr>
          <a:lstStyle>
            <a:lvl1pPr>
              <a:defRPr sz="3200" spc="-150" baseline="0">
                <a:solidFill>
                  <a:schemeClr val="accent3"/>
                </a:solidFill>
                <a:latin typeface="Source Sans Pro Semibold" panose="020B0603030403020204" pitchFamily="34" charset="0"/>
              </a:defRPr>
            </a:lvl1pPr>
          </a:lstStyle>
          <a:p>
            <a:r>
              <a:rPr lang="sv-SE" dirty="0"/>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endParaRPr lang="sv-SE" dirty="0"/>
          </a:p>
        </p:txBody>
      </p:sp>
      <p:pic>
        <p:nvPicPr>
          <p:cNvPr id="8" name="Bildobjekt 7">
            <a:extLst>
              <a:ext uri="{FF2B5EF4-FFF2-40B4-BE49-F238E27FC236}">
                <a16:creationId xmlns:a16="http://schemas.microsoft.com/office/drawing/2014/main" id="{2405207A-686B-4280-A519-BF69BE0D4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3668408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Avslutsbild">
    <p:bg>
      <p:bgPr>
        <a:solidFill>
          <a:srgbClr val="00555C"/>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5B88CC4-EE60-49E6-9BAA-C69AF81606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91376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r>
              <a:rPr lang="sv-SE" dirty="0"/>
              <a:t>Klicka på ikonen för att lägga till en bild</a:t>
            </a:r>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accent5"/>
                </a:solidFill>
                <a:latin typeface="Source Sans Pro Semibold" panose="020B0603030403020204" pitchFamily="34" charset="0"/>
              </a:defRPr>
            </a:lvl1pPr>
          </a:lstStyle>
          <a:p>
            <a:r>
              <a:rPr lang="sv-SE"/>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4470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a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r>
              <a:rPr lang="sv-SE" dirty="0"/>
              <a:t>Klicka på ikonen för att lägga till en bild</a:t>
            </a:r>
          </a:p>
        </p:txBody>
      </p:sp>
      <p:sp>
        <p:nvSpPr>
          <p:cNvPr id="2" name="Rubrik 1"/>
          <p:cNvSpPr>
            <a:spLocks noGrp="1"/>
          </p:cNvSpPr>
          <p:nvPr>
            <p:ph type="title" hasCustomPrompt="1"/>
          </p:nvPr>
        </p:nvSpPr>
        <p:spPr>
          <a:xfrm>
            <a:off x="838200" y="1128911"/>
            <a:ext cx="3827745" cy="1433232"/>
          </a:xfrm>
        </p:spPr>
        <p:txBody>
          <a:bodyPr anchor="b" anchorCtr="0">
            <a:normAutofit/>
          </a:bodyPr>
          <a:lstStyle>
            <a:lvl1pPr>
              <a:defRPr sz="4000" spc="-150" baseline="0">
                <a:solidFill>
                  <a:schemeClr val="accent5"/>
                </a:solidFill>
                <a:latin typeface="Source Sans Pro Semibold" panose="020B0603030403020204" pitchFamily="34" charset="0"/>
              </a:defRPr>
            </a:lvl1pPr>
          </a:lstStyle>
          <a:p>
            <a:r>
              <a:rPr lang="sv-SE"/>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rgbClr val="45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91137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r>
              <a:rPr lang="sv-SE" dirty="0"/>
              <a:t>Klicka på ikonen för att lägga till en bild</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rgbClr val="45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22327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normAutofit/>
          </a:bodyPr>
          <a:lstStyle>
            <a:lvl1pPr>
              <a:defRPr sz="3200" spc="-150" baseline="0">
                <a:solidFill>
                  <a:schemeClr val="accent5"/>
                </a:solidFill>
                <a:latin typeface="Source Sans Pro Semibold" panose="020B0603030403020204" pitchFamily="34" charset="0"/>
              </a:defRPr>
            </a:lvl1pPr>
          </a:lstStyle>
          <a:p>
            <a:r>
              <a:rPr lang="sv-SE"/>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r>
              <a:rPr lang="sv-SE"/>
              <a:t>Klicka här för att ändra format på bakgrundstexten</a:t>
            </a:r>
          </a:p>
        </p:txBody>
      </p:sp>
      <p:pic>
        <p:nvPicPr>
          <p:cNvPr id="8" name="Bildobjekt 7">
            <a:extLst>
              <a:ext uri="{FF2B5EF4-FFF2-40B4-BE49-F238E27FC236}">
                <a16:creationId xmlns:a16="http://schemas.microsoft.com/office/drawing/2014/main" id="{2405207A-686B-4280-A519-BF69BE0D4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39953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normAutofit/>
          </a:bodyPr>
          <a:lstStyle>
            <a:lvl1pPr>
              <a:defRPr sz="3200" spc="-150" baseline="0">
                <a:solidFill>
                  <a:schemeClr val="accent5"/>
                </a:solidFill>
                <a:latin typeface="Source Sans Pro Semibold" panose="020B0603030403020204" pitchFamily="34" charset="0"/>
              </a:defRPr>
            </a:lvl1pPr>
          </a:lstStyle>
          <a:p>
            <a:r>
              <a:rPr lang="sv-SE"/>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r>
              <a:rPr lang="sv-SE"/>
              <a:t>Klicka här för att ändra format på bakgrundstexten</a:t>
            </a:r>
          </a:p>
        </p:txBody>
      </p:sp>
      <p:pic>
        <p:nvPicPr>
          <p:cNvPr id="8" name="Bildobjekt 7">
            <a:extLst>
              <a:ext uri="{FF2B5EF4-FFF2-40B4-BE49-F238E27FC236}">
                <a16:creationId xmlns:a16="http://schemas.microsoft.com/office/drawing/2014/main" id="{2405207A-686B-4280-A519-BF69BE0D4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407741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8"/>
            <a:ext cx="9371646" cy="1121588"/>
          </a:xfrm>
          <a:prstGeom prst="rect">
            <a:avLst/>
          </a:prstGeom>
        </p:spPr>
        <p:txBody>
          <a:bodyPr vert="horz" lIns="91440" tIns="45720" rIns="91440" bIns="45720" rtlCol="0" anchor="b" anchorCtr="0">
            <a:normAutofit/>
          </a:bodyPr>
          <a:lstStyle/>
          <a:p>
            <a:r>
              <a:rPr lang="sv-SE"/>
              <a:t>Klicka här för att ändra format</a:t>
            </a:r>
          </a:p>
        </p:txBody>
      </p:sp>
      <p:sp>
        <p:nvSpPr>
          <p:cNvPr id="3" name="Platshållare för text 2"/>
          <p:cNvSpPr>
            <a:spLocks noGrp="1"/>
          </p:cNvSpPr>
          <p:nvPr>
            <p:ph type="body" idx="1"/>
          </p:nvPr>
        </p:nvSpPr>
        <p:spPr>
          <a:xfrm>
            <a:off x="838200" y="2306319"/>
            <a:ext cx="9371646" cy="3870643"/>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dirty="0"/>
          </a:p>
        </p:txBody>
      </p:sp>
    </p:spTree>
    <p:extLst>
      <p:ext uri="{BB962C8B-B14F-4D97-AF65-F5344CB8AC3E}">
        <p14:creationId xmlns:p14="http://schemas.microsoft.com/office/powerpoint/2010/main" val="3418790755"/>
      </p:ext>
    </p:extLst>
  </p:cSld>
  <p:clrMap bg1="lt1" tx1="dk1" bg2="lt2" tx2="dk2" accent1="accent1" accent2="accent2" accent3="accent3" accent4="accent4" accent5="accent5" accent6="accent6" hlink="hlink" folHlink="folHlink"/>
  <p:sldLayoutIdLst>
    <p:sldLayoutId id="2147483727" r:id="rId1"/>
    <p:sldLayoutId id="2147483878" r:id="rId2"/>
    <p:sldLayoutId id="2147483704" r:id="rId3"/>
    <p:sldLayoutId id="2147483659" r:id="rId4"/>
    <p:sldLayoutId id="2147483714" r:id="rId5"/>
    <p:sldLayoutId id="2147483718" r:id="rId6"/>
    <p:sldLayoutId id="2147483722" r:id="rId7"/>
    <p:sldLayoutId id="2147483724" r:id="rId8"/>
    <p:sldLayoutId id="2147483891" r:id="rId9"/>
    <p:sldLayoutId id="2147483892" r:id="rId10"/>
    <p:sldLayoutId id="2147483893" r:id="rId11"/>
    <p:sldLayoutId id="2147483894" r:id="rId12"/>
    <p:sldLayoutId id="2147483895" r:id="rId13"/>
    <p:sldLayoutId id="2147483908" r:id="rId14"/>
    <p:sldLayoutId id="2147483909" r:id="rId15"/>
    <p:sldLayoutId id="2147483910" r:id="rId16"/>
    <p:sldLayoutId id="2147483911" r:id="rId17"/>
  </p:sldLayoutIdLst>
  <p:hf hdr="0" dt="0"/>
  <p:txStyles>
    <p:titleStyle>
      <a:lvl1pPr algn="l" defTabSz="914400" rtl="0" eaLnBrk="1" latinLnBrk="0" hangingPunct="1">
        <a:lnSpc>
          <a:spcPct val="90000"/>
        </a:lnSpc>
        <a:spcBef>
          <a:spcPct val="0"/>
        </a:spcBef>
        <a:buNone/>
        <a:defRPr sz="4000" kern="1200">
          <a:solidFill>
            <a:schemeClr val="accent5"/>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8"/>
            <a:ext cx="9371646" cy="1121588"/>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306319"/>
            <a:ext cx="9371646" cy="3870643"/>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dirty="0"/>
          </a:p>
        </p:txBody>
      </p:sp>
    </p:spTree>
    <p:extLst>
      <p:ext uri="{BB962C8B-B14F-4D97-AF65-F5344CB8AC3E}">
        <p14:creationId xmlns:p14="http://schemas.microsoft.com/office/powerpoint/2010/main" val="334868448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hf hdr="0" dt="0"/>
  <p:txStyles>
    <p:titleStyle>
      <a:lvl1pPr algn="l" defTabSz="914400" rtl="0" eaLnBrk="1" latinLnBrk="0" hangingPunct="1">
        <a:lnSpc>
          <a:spcPct val="90000"/>
        </a:lnSpc>
        <a:spcBef>
          <a:spcPct val="0"/>
        </a:spcBef>
        <a:buNone/>
        <a:defRPr sz="4000" kern="1200">
          <a:solidFill>
            <a:schemeClr val="tx2"/>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8"/>
            <a:ext cx="9371646" cy="1121588"/>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306319"/>
            <a:ext cx="9371646" cy="3870643"/>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dirty="0"/>
          </a:p>
        </p:txBody>
      </p:sp>
    </p:spTree>
    <p:extLst>
      <p:ext uri="{BB962C8B-B14F-4D97-AF65-F5344CB8AC3E}">
        <p14:creationId xmlns:p14="http://schemas.microsoft.com/office/powerpoint/2010/main" val="385266456"/>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Lst>
  <p:hf hdr="0" dt="0"/>
  <p:txStyles>
    <p:title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8"/>
            <a:ext cx="9371646" cy="1121588"/>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306319"/>
            <a:ext cx="9371646" cy="3870643"/>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dirty="0"/>
          </a:p>
        </p:txBody>
      </p:sp>
    </p:spTree>
    <p:extLst>
      <p:ext uri="{BB962C8B-B14F-4D97-AF65-F5344CB8AC3E}">
        <p14:creationId xmlns:p14="http://schemas.microsoft.com/office/powerpoint/2010/main" val="93470766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Lst>
  <p:hf hdr="0" dt="0"/>
  <p:txStyles>
    <p:titleStyle>
      <a:lvl1pPr algn="l" defTabSz="914400" rtl="0" eaLnBrk="1" latinLnBrk="0" hangingPunct="1">
        <a:lnSpc>
          <a:spcPct val="90000"/>
        </a:lnSpc>
        <a:spcBef>
          <a:spcPct val="0"/>
        </a:spcBef>
        <a:buNone/>
        <a:defRPr sz="4000" kern="1200">
          <a:solidFill>
            <a:schemeClr val="accent3"/>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hyperlink" Target="https://pixabay.com/sv/m%C3%B6te-konferens-personlig-lagarbete-332117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20.pn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40901F93-0937-E0D9-A250-A8A3AB333ECF}"/>
              </a:ext>
            </a:extLst>
          </p:cNvPr>
          <p:cNvSpPr/>
          <p:nvPr/>
        </p:nvSpPr>
        <p:spPr>
          <a:xfrm>
            <a:off x="0" y="0"/>
            <a:ext cx="12192000" cy="6858000"/>
          </a:xfrm>
          <a:prstGeom prst="rect">
            <a:avLst/>
          </a:prstGeom>
          <a:gradFill flip="none" rotWithShape="1">
            <a:gsLst>
              <a:gs pos="19000">
                <a:schemeClr val="bg1"/>
              </a:gs>
              <a:gs pos="71000">
                <a:schemeClr val="bg1">
                  <a:lumMod val="75000"/>
                </a:schemeClr>
              </a:gs>
              <a:gs pos="91000">
                <a:schemeClr val="bg1">
                  <a:lumMod val="75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objekt 6" descr="En bild som visar text, Teckensnitt, Grafik, typografi&#10;&#10;Automatiskt genererad beskrivning">
            <a:extLst>
              <a:ext uri="{FF2B5EF4-FFF2-40B4-BE49-F238E27FC236}">
                <a16:creationId xmlns:a16="http://schemas.microsoft.com/office/drawing/2014/main" id="{7D6F4CBC-C313-9196-7A91-080E2676B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421" y="509186"/>
            <a:ext cx="3145158" cy="677218"/>
          </a:xfrm>
          <a:prstGeom prst="rect">
            <a:avLst/>
          </a:prstGeom>
        </p:spPr>
      </p:pic>
      <p:pic>
        <p:nvPicPr>
          <p:cNvPr id="13" name="Bildobjekt 12">
            <a:extLst>
              <a:ext uri="{FF2B5EF4-FFF2-40B4-BE49-F238E27FC236}">
                <a16:creationId xmlns:a16="http://schemas.microsoft.com/office/drawing/2014/main" id="{F9EB9242-7084-4B98-5652-849E3A518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956" y="509186"/>
            <a:ext cx="3326558" cy="713324"/>
          </a:xfrm>
          <a:prstGeom prst="rect">
            <a:avLst/>
          </a:prstGeom>
        </p:spPr>
      </p:pic>
      <p:pic>
        <p:nvPicPr>
          <p:cNvPr id="8" name="Bildobjekt 7">
            <a:extLst>
              <a:ext uri="{FF2B5EF4-FFF2-40B4-BE49-F238E27FC236}">
                <a16:creationId xmlns:a16="http://schemas.microsoft.com/office/drawing/2014/main" id="{478278F4-394E-935A-1331-0A055BF4C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457" y="509186"/>
            <a:ext cx="2080309" cy="894294"/>
          </a:xfrm>
          <a:prstGeom prst="rect">
            <a:avLst/>
          </a:prstGeom>
        </p:spPr>
      </p:pic>
      <p:sp>
        <p:nvSpPr>
          <p:cNvPr id="9" name="Rubrik 1">
            <a:extLst>
              <a:ext uri="{FF2B5EF4-FFF2-40B4-BE49-F238E27FC236}">
                <a16:creationId xmlns:a16="http://schemas.microsoft.com/office/drawing/2014/main" id="{2207B406-435F-4B45-B860-22D222D47387}"/>
              </a:ext>
            </a:extLst>
          </p:cNvPr>
          <p:cNvSpPr txBox="1">
            <a:spLocks/>
          </p:cNvSpPr>
          <p:nvPr/>
        </p:nvSpPr>
        <p:spPr>
          <a:xfrm>
            <a:off x="2300623" y="3136811"/>
            <a:ext cx="7046289" cy="1553706"/>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tx2"/>
                </a:solidFill>
                <a:latin typeface="Source Sans Pro Semibold" panose="020B0603030403020204" pitchFamily="34" charset="0"/>
                <a:ea typeface="+mj-ea"/>
                <a:cs typeface="+mj-cs"/>
              </a:defRPr>
            </a:lvl1pPr>
          </a:lstStyle>
          <a:p>
            <a:pPr algn="ctr"/>
            <a:r>
              <a:rPr lang="sv-SE" sz="5400" dirty="0">
                <a:solidFill>
                  <a:schemeClr val="tx1">
                    <a:lumMod val="75000"/>
                    <a:lumOff val="25000"/>
                  </a:schemeClr>
                </a:solidFill>
                <a:effectLst>
                  <a:outerShdw blurRad="38100" dist="38100" dir="2700000" algn="tl">
                    <a:srgbClr val="000000">
                      <a:alpha val="43137"/>
                    </a:srgbClr>
                  </a:outerShdw>
                </a:effectLst>
              </a:rPr>
              <a:t>Arbetslivsintro</a:t>
            </a:r>
          </a:p>
          <a:p>
            <a:pPr algn="ctr"/>
            <a:r>
              <a:rPr lang="sv-SE" sz="5400" dirty="0">
                <a:solidFill>
                  <a:schemeClr val="tx1">
                    <a:lumMod val="75000"/>
                    <a:lumOff val="25000"/>
                  </a:schemeClr>
                </a:solidFill>
                <a:effectLst>
                  <a:outerShdw blurRad="38100" dist="38100" dir="2700000" algn="tl">
                    <a:srgbClr val="000000">
                      <a:alpha val="43137"/>
                    </a:srgbClr>
                  </a:outerShdw>
                </a:effectLst>
              </a:rPr>
              <a:t>ett samverkansprojekt</a:t>
            </a:r>
          </a:p>
        </p:txBody>
      </p:sp>
    </p:spTree>
    <p:extLst>
      <p:ext uri="{BB962C8B-B14F-4D97-AF65-F5344CB8AC3E}">
        <p14:creationId xmlns:p14="http://schemas.microsoft.com/office/powerpoint/2010/main" val="153851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5D671E8-11FE-E042-BD3A-5DCD2BC564A9}"/>
              </a:ext>
            </a:extLst>
          </p:cNvPr>
          <p:cNvSpPr>
            <a:spLocks noGrp="1"/>
          </p:cNvSpPr>
          <p:nvPr>
            <p:ph type="title"/>
          </p:nvPr>
        </p:nvSpPr>
        <p:spPr>
          <a:xfrm>
            <a:off x="748047" y="557856"/>
            <a:ext cx="9371646" cy="1279746"/>
          </a:xfrm>
        </p:spPr>
        <p:txBody>
          <a:bodyPr anchor="b">
            <a:normAutofit/>
          </a:bodyPr>
          <a:lstStyle/>
          <a:p>
            <a:r>
              <a:rPr lang="sv-SE" sz="4000" dirty="0">
                <a:solidFill>
                  <a:schemeClr val="accent2">
                    <a:lumMod val="50000"/>
                  </a:schemeClr>
                </a:solidFill>
              </a:rPr>
              <a:t>Teoretiskt ramverk,</a:t>
            </a:r>
            <a:br>
              <a:rPr lang="sv-SE" dirty="0">
                <a:solidFill>
                  <a:schemeClr val="tx1"/>
                </a:solidFill>
              </a:rPr>
            </a:br>
            <a:r>
              <a:rPr lang="sv-SE" dirty="0">
                <a:solidFill>
                  <a:schemeClr val="accent2">
                    <a:lumMod val="50000"/>
                  </a:schemeClr>
                </a:solidFill>
              </a:rPr>
              <a:t>t</a:t>
            </a:r>
            <a:r>
              <a:rPr lang="sv-SE" sz="4000" dirty="0">
                <a:solidFill>
                  <a:schemeClr val="accent2">
                    <a:lumMod val="50000"/>
                  </a:schemeClr>
                </a:solidFill>
              </a:rPr>
              <a:t>ransteoretiska modellen</a:t>
            </a:r>
            <a:endParaRPr lang="sv-SE" sz="1800" dirty="0">
              <a:solidFill>
                <a:schemeClr val="tx1"/>
              </a:solidFill>
            </a:endParaRPr>
          </a:p>
        </p:txBody>
      </p:sp>
      <p:sp>
        <p:nvSpPr>
          <p:cNvPr id="2" name="Platshållare för bildnummer 1">
            <a:extLst>
              <a:ext uri="{FF2B5EF4-FFF2-40B4-BE49-F238E27FC236}">
                <a16:creationId xmlns:a16="http://schemas.microsoft.com/office/drawing/2014/main" id="{8B15641C-0648-2650-CEC2-B48F2BDC9165}"/>
              </a:ext>
            </a:extLst>
          </p:cNvPr>
          <p:cNvSpPr>
            <a:spLocks noGrp="1"/>
          </p:cNvSpPr>
          <p:nvPr>
            <p:ph type="sldNum" sz="quarter" idx="12"/>
          </p:nvPr>
        </p:nvSpPr>
        <p:spPr/>
        <p:txBody>
          <a:bodyPr anchor="ctr">
            <a:normAutofit/>
          </a:bodyPr>
          <a:lstStyle/>
          <a:p>
            <a:pPr>
              <a:spcAft>
                <a:spcPts val="600"/>
              </a:spcAft>
            </a:pPr>
            <a:fld id="{D02B33C2-54EE-4A44-9B78-6F01870CE737}" type="slidenum">
              <a:rPr lang="sv-SE" smtClean="0"/>
              <a:pPr>
                <a:spcAft>
                  <a:spcPts val="600"/>
                </a:spcAft>
              </a:pPr>
              <a:t>10</a:t>
            </a:fld>
            <a:endParaRPr lang="sv-SE" dirty="0"/>
          </a:p>
        </p:txBody>
      </p:sp>
      <p:sp>
        <p:nvSpPr>
          <p:cNvPr id="5" name="textruta 4">
            <a:extLst>
              <a:ext uri="{FF2B5EF4-FFF2-40B4-BE49-F238E27FC236}">
                <a16:creationId xmlns:a16="http://schemas.microsoft.com/office/drawing/2014/main" id="{B82CD6DA-16B8-4C89-0AA4-321C51D10D44}"/>
              </a:ext>
            </a:extLst>
          </p:cNvPr>
          <p:cNvSpPr txBox="1"/>
          <p:nvPr/>
        </p:nvSpPr>
        <p:spPr>
          <a:xfrm>
            <a:off x="748047" y="1912733"/>
            <a:ext cx="5110627" cy="4293355"/>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sv-SE" sz="2000" kern="100" dirty="0">
                <a:effectLst/>
                <a:ea typeface="Calibri" panose="020F0502020204030204" pitchFamily="34" charset="0"/>
                <a:cs typeface="Times New Roman" panose="02020603050405020304" pitchFamily="18" charset="0"/>
              </a:rPr>
              <a:t>Kunskap och insikt</a:t>
            </a:r>
          </a:p>
          <a:p>
            <a:pPr marL="285750" indent="-285750">
              <a:lnSpc>
                <a:spcPct val="107000"/>
              </a:lnSpc>
              <a:spcAft>
                <a:spcPts val="800"/>
              </a:spcAft>
              <a:buFont typeface="Arial" panose="020B0604020202020204" pitchFamily="34" charset="0"/>
              <a:buChar char="•"/>
            </a:pPr>
            <a:r>
              <a:rPr lang="sv-SE" sz="2000" kern="100" dirty="0">
                <a:effectLst/>
                <a:ea typeface="Calibri" panose="020F0502020204030204" pitchFamily="34" charset="0"/>
                <a:cs typeface="Times New Roman" panose="02020603050405020304" pitchFamily="18" charset="0"/>
              </a:rPr>
              <a:t>Känsloanspelning och personlig relevans</a:t>
            </a:r>
          </a:p>
          <a:p>
            <a:pPr marL="285750" indent="-285750">
              <a:lnSpc>
                <a:spcPct val="107000"/>
              </a:lnSpc>
              <a:spcAft>
                <a:spcPts val="800"/>
              </a:spcAft>
              <a:buFont typeface="Arial" panose="020B0604020202020204" pitchFamily="34" charset="0"/>
              <a:buChar char="•"/>
            </a:pPr>
            <a:r>
              <a:rPr lang="sv-SE" sz="2000" kern="100" dirty="0">
                <a:effectLst/>
                <a:ea typeface="Calibri" panose="020F0502020204030204" pitchFamily="34" charset="0"/>
                <a:cs typeface="Times New Roman" panose="02020603050405020304" pitchFamily="18" charset="0"/>
              </a:rPr>
              <a:t>Personlig omvärdering </a:t>
            </a:r>
          </a:p>
          <a:p>
            <a:pPr marL="285750" indent="-285750">
              <a:lnSpc>
                <a:spcPct val="107000"/>
              </a:lnSpc>
              <a:spcAft>
                <a:spcPts val="800"/>
              </a:spcAft>
              <a:buFont typeface="Arial" panose="020B0604020202020204" pitchFamily="34" charset="0"/>
              <a:buChar char="•"/>
            </a:pPr>
            <a:r>
              <a:rPr lang="sv-SE" sz="2000" kern="100" dirty="0">
                <a:effectLst/>
                <a:ea typeface="Calibri" panose="020F0502020204030204" pitchFamily="34" charset="0"/>
                <a:cs typeface="Times New Roman" panose="02020603050405020304" pitchFamily="18" charset="0"/>
              </a:rPr>
              <a:t>Social omvärdering </a:t>
            </a:r>
          </a:p>
          <a:p>
            <a:pPr marL="285750" indent="-285750">
              <a:lnSpc>
                <a:spcPct val="107000"/>
              </a:lnSpc>
              <a:spcAft>
                <a:spcPts val="800"/>
              </a:spcAft>
              <a:buFont typeface="Arial" panose="020B0604020202020204" pitchFamily="34" charset="0"/>
              <a:buChar char="•"/>
            </a:pPr>
            <a:r>
              <a:rPr lang="sv-SE" sz="2000" kern="100" dirty="0">
                <a:effectLst/>
                <a:ea typeface="Calibri" panose="020F0502020204030204" pitchFamily="34" charset="0"/>
                <a:cs typeface="Times New Roman" panose="02020603050405020304" pitchFamily="18" charset="0"/>
              </a:rPr>
              <a:t>Närmiljöstrategier</a:t>
            </a:r>
          </a:p>
          <a:p>
            <a:pPr marL="285750" indent="-285750">
              <a:lnSpc>
                <a:spcPct val="107000"/>
              </a:lnSpc>
              <a:spcAft>
                <a:spcPts val="800"/>
              </a:spcAft>
              <a:buFont typeface="Arial" panose="020B0604020202020204" pitchFamily="34" charset="0"/>
              <a:buChar char="•"/>
            </a:pPr>
            <a:r>
              <a:rPr lang="sv-SE" sz="2000" kern="100" dirty="0">
                <a:effectLst/>
                <a:ea typeface="Calibri" panose="020F0502020204030204" pitchFamily="34" charset="0"/>
                <a:cs typeface="Times New Roman" panose="02020603050405020304" pitchFamily="18" charset="0"/>
              </a:rPr>
              <a:t>Engagemang</a:t>
            </a:r>
          </a:p>
          <a:p>
            <a:pPr marL="285750" indent="-285750">
              <a:lnSpc>
                <a:spcPct val="107000"/>
              </a:lnSpc>
              <a:spcAft>
                <a:spcPts val="800"/>
              </a:spcAft>
              <a:buFont typeface="Arial" panose="020B0604020202020204" pitchFamily="34" charset="0"/>
              <a:buChar char="•"/>
            </a:pPr>
            <a:r>
              <a:rPr lang="sv-SE" sz="2000" kern="100" dirty="0">
                <a:effectLst/>
                <a:ea typeface="Calibri" panose="020F0502020204030204" pitchFamily="34" charset="0"/>
                <a:cs typeface="Times New Roman" panose="02020603050405020304" pitchFamily="18" charset="0"/>
              </a:rPr>
              <a:t>Socialt stöd</a:t>
            </a:r>
          </a:p>
          <a:p>
            <a:pPr marL="285750" indent="-285750">
              <a:lnSpc>
                <a:spcPct val="107000"/>
              </a:lnSpc>
              <a:spcAft>
                <a:spcPts val="800"/>
              </a:spcAft>
              <a:buFont typeface="Arial" panose="020B0604020202020204" pitchFamily="34" charset="0"/>
              <a:buChar char="•"/>
            </a:pPr>
            <a:r>
              <a:rPr lang="sv-SE" sz="2000" kern="100" dirty="0">
                <a:effectLst/>
                <a:ea typeface="Calibri" panose="020F0502020204030204" pitchFamily="34" charset="0"/>
                <a:cs typeface="Times New Roman" panose="02020603050405020304" pitchFamily="18" charset="0"/>
              </a:rPr>
              <a:t>Framförhållning 1</a:t>
            </a:r>
          </a:p>
          <a:p>
            <a:pPr marL="285750" indent="-285750">
              <a:lnSpc>
                <a:spcPct val="107000"/>
              </a:lnSpc>
              <a:spcAft>
                <a:spcPts val="800"/>
              </a:spcAft>
              <a:buFont typeface="Arial" panose="020B0604020202020204" pitchFamily="34" charset="0"/>
              <a:buChar char="•"/>
            </a:pPr>
            <a:r>
              <a:rPr lang="sv-SE" sz="2000" kern="100" dirty="0">
                <a:effectLst/>
                <a:ea typeface="Calibri" panose="020F0502020204030204" pitchFamily="34" charset="0"/>
                <a:cs typeface="Times New Roman" panose="02020603050405020304" pitchFamily="18" charset="0"/>
              </a:rPr>
              <a:t>Framförhållning 2</a:t>
            </a:r>
          </a:p>
          <a:p>
            <a:pPr marL="285750" indent="-285750">
              <a:lnSpc>
                <a:spcPct val="107000"/>
              </a:lnSpc>
              <a:spcAft>
                <a:spcPts val="800"/>
              </a:spcAft>
              <a:buFont typeface="Arial" panose="020B0604020202020204" pitchFamily="34" charset="0"/>
              <a:buChar char="•"/>
            </a:pPr>
            <a:r>
              <a:rPr lang="sv-SE" sz="2000" kern="100" dirty="0">
                <a:effectLst/>
                <a:ea typeface="Calibri" panose="020F0502020204030204" pitchFamily="34" charset="0"/>
                <a:cs typeface="Times New Roman" panose="02020603050405020304" pitchFamily="18" charset="0"/>
              </a:rPr>
              <a:t>Belöning och förstärkning</a:t>
            </a:r>
          </a:p>
        </p:txBody>
      </p:sp>
      <p:grpSp>
        <p:nvGrpSpPr>
          <p:cNvPr id="4" name="Grupp 3">
            <a:extLst>
              <a:ext uri="{FF2B5EF4-FFF2-40B4-BE49-F238E27FC236}">
                <a16:creationId xmlns:a16="http://schemas.microsoft.com/office/drawing/2014/main" id="{75B48F49-2B9A-6F53-CF4E-256E43157185}"/>
              </a:ext>
            </a:extLst>
          </p:cNvPr>
          <p:cNvGrpSpPr/>
          <p:nvPr/>
        </p:nvGrpSpPr>
        <p:grpSpPr>
          <a:xfrm>
            <a:off x="6342903" y="1013791"/>
            <a:ext cx="5635648" cy="5192297"/>
            <a:chOff x="0" y="0"/>
            <a:chExt cx="5438775" cy="5410200"/>
          </a:xfrm>
        </p:grpSpPr>
        <p:pic>
          <p:nvPicPr>
            <p:cNvPr id="6" name="Bildobjekt 5">
              <a:extLst>
                <a:ext uri="{FF2B5EF4-FFF2-40B4-BE49-F238E27FC236}">
                  <a16:creationId xmlns:a16="http://schemas.microsoft.com/office/drawing/2014/main" id="{8E11DC5B-7A2A-1579-DC05-A090686D092B}"/>
                </a:ext>
              </a:extLst>
            </p:cNvPr>
            <p:cNvPicPr>
              <a:picLocks noChangeAspect="1"/>
            </p:cNvPicPr>
            <p:nvPr/>
          </p:nvPicPr>
          <p:blipFill>
            <a:blip r:embed="rId3"/>
            <a:stretch>
              <a:fillRect/>
            </a:stretch>
          </p:blipFill>
          <p:spPr>
            <a:xfrm>
              <a:off x="0" y="0"/>
              <a:ext cx="5438775" cy="5410200"/>
            </a:xfrm>
            <a:prstGeom prst="rect">
              <a:avLst/>
            </a:prstGeom>
          </p:spPr>
        </p:pic>
        <p:grpSp>
          <p:nvGrpSpPr>
            <p:cNvPr id="14" name="Grupp 13">
              <a:extLst>
                <a:ext uri="{FF2B5EF4-FFF2-40B4-BE49-F238E27FC236}">
                  <a16:creationId xmlns:a16="http://schemas.microsoft.com/office/drawing/2014/main" id="{C9D71CDB-EE8B-694A-A07D-70FCFE4E3124}"/>
                </a:ext>
              </a:extLst>
            </p:cNvPr>
            <p:cNvGrpSpPr/>
            <p:nvPr/>
          </p:nvGrpSpPr>
          <p:grpSpPr>
            <a:xfrm>
              <a:off x="1963820" y="1935038"/>
              <a:ext cx="1341478" cy="1735951"/>
              <a:chOff x="1963820" y="1935038"/>
              <a:chExt cx="1341478" cy="1735951"/>
            </a:xfrm>
          </p:grpSpPr>
          <p:cxnSp>
            <p:nvCxnSpPr>
              <p:cNvPr id="15" name="Rak pilkoppling 14">
                <a:extLst>
                  <a:ext uri="{FF2B5EF4-FFF2-40B4-BE49-F238E27FC236}">
                    <a16:creationId xmlns:a16="http://schemas.microsoft.com/office/drawing/2014/main" id="{14CE6382-EE80-C3D0-E3EA-91E8F5E846E6}"/>
                  </a:ext>
                </a:extLst>
              </p:cNvPr>
              <p:cNvCxnSpPr>
                <a:cxnSpLocks/>
              </p:cNvCxnSpPr>
              <p:nvPr/>
            </p:nvCxnSpPr>
            <p:spPr>
              <a:xfrm flipH="1">
                <a:off x="1963820" y="2752630"/>
                <a:ext cx="203426" cy="0"/>
              </a:xfrm>
              <a:prstGeom prst="straightConnector1">
                <a:avLst/>
              </a:prstGeom>
              <a:ln>
                <a:solidFill>
                  <a:srgbClr val="88001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C54FAA5C-318E-956D-F456-B7A904B69362}"/>
                  </a:ext>
                </a:extLst>
              </p:cNvPr>
              <p:cNvCxnSpPr/>
              <p:nvPr/>
            </p:nvCxnSpPr>
            <p:spPr>
              <a:xfrm>
                <a:off x="2643188" y="3415495"/>
                <a:ext cx="0" cy="255494"/>
              </a:xfrm>
              <a:prstGeom prst="straightConnector1">
                <a:avLst/>
              </a:prstGeom>
              <a:ln>
                <a:solidFill>
                  <a:srgbClr val="88001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C36A5F70-65FC-510E-CD3C-5274F94D529E}"/>
                  </a:ext>
                </a:extLst>
              </p:cNvPr>
              <p:cNvCxnSpPr/>
              <p:nvPr/>
            </p:nvCxnSpPr>
            <p:spPr>
              <a:xfrm>
                <a:off x="2630818" y="1935038"/>
                <a:ext cx="0" cy="255494"/>
              </a:xfrm>
              <a:prstGeom prst="straightConnector1">
                <a:avLst/>
              </a:prstGeom>
              <a:ln>
                <a:solidFill>
                  <a:srgbClr val="88001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a:extLst>
                  <a:ext uri="{FF2B5EF4-FFF2-40B4-BE49-F238E27FC236}">
                    <a16:creationId xmlns:a16="http://schemas.microsoft.com/office/drawing/2014/main" id="{8B9B6007-EE6D-B8C7-1586-5EF5C944C909}"/>
                  </a:ext>
                </a:extLst>
              </p:cNvPr>
              <p:cNvCxnSpPr>
                <a:cxnSpLocks/>
              </p:cNvCxnSpPr>
              <p:nvPr/>
            </p:nvCxnSpPr>
            <p:spPr>
              <a:xfrm flipH="1">
                <a:off x="3101872" y="2752630"/>
                <a:ext cx="203426" cy="0"/>
              </a:xfrm>
              <a:prstGeom prst="straightConnector1">
                <a:avLst/>
              </a:prstGeom>
              <a:ln>
                <a:solidFill>
                  <a:srgbClr val="880015"/>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2724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6E2C756-7EB2-FDF2-207C-6657910AF60D}"/>
              </a:ext>
            </a:extLst>
          </p:cNvPr>
          <p:cNvSpPr>
            <a:spLocks/>
          </p:cNvSpPr>
          <p:nvPr/>
        </p:nvSpPr>
        <p:spPr>
          <a:xfrm>
            <a:off x="838200" y="1563504"/>
            <a:ext cx="9497786" cy="5021086"/>
          </a:xfrm>
          <a:prstGeom prst="rect">
            <a:avLst/>
          </a:prstGeom>
        </p:spPr>
        <p:txBody>
          <a:bodyPr>
            <a:noAutofit/>
          </a:bodyPr>
          <a:lstStyle/>
          <a:p>
            <a:pPr defTabSz="760781">
              <a:lnSpc>
                <a:spcPct val="90000"/>
              </a:lnSpc>
              <a:spcAft>
                <a:spcPts val="624"/>
              </a:spcAft>
            </a:pPr>
            <a:r>
              <a:rPr lang="sv-SE" sz="2000" i="1" kern="1200" dirty="0">
                <a:solidFill>
                  <a:schemeClr val="tx1"/>
                </a:solidFill>
                <a:latin typeface="+mn-lt"/>
                <a:ea typeface="+mn-ea"/>
                <a:cs typeface="+mn-cs"/>
              </a:rPr>
              <a:t>Insatser som leder till att individen når förmåga att övergå till arbetslivsinriktad rehabilitering via  </a:t>
            </a:r>
            <a:r>
              <a:rPr lang="sv-SE" sz="2000" i="1" kern="1200" dirty="0">
                <a:solidFill>
                  <a:schemeClr val="tx1"/>
                </a:solidFill>
                <a:latin typeface="+mn-lt"/>
                <a:ea typeface="+mn-lt"/>
                <a:cs typeface="+mn-lt"/>
              </a:rPr>
              <a:t>Arbetsmarknadsförvaltningen eller Arbetsförmedlingen.</a:t>
            </a:r>
          </a:p>
          <a:p>
            <a:pPr defTabSz="760781">
              <a:lnSpc>
                <a:spcPct val="90000"/>
              </a:lnSpc>
              <a:spcAft>
                <a:spcPts val="624"/>
              </a:spcAft>
            </a:pPr>
            <a:endParaRPr lang="sv-SE" sz="2000" i="1" kern="1200" dirty="0">
              <a:solidFill>
                <a:schemeClr val="tx1"/>
              </a:solidFill>
              <a:latin typeface="+mn-lt"/>
              <a:ea typeface="+mn-lt"/>
              <a:cs typeface="+mn-lt"/>
            </a:endParaRPr>
          </a:p>
          <a:p>
            <a:pPr defTabSz="760781">
              <a:lnSpc>
                <a:spcPct val="90000"/>
              </a:lnSpc>
              <a:spcAft>
                <a:spcPts val="624"/>
              </a:spcAft>
            </a:pPr>
            <a:endParaRPr lang="sv-SE" sz="2000" i="1" kern="1200" dirty="0">
              <a:solidFill>
                <a:schemeClr val="tx1"/>
              </a:solidFill>
              <a:latin typeface="+mn-lt"/>
              <a:ea typeface="+mn-lt"/>
              <a:cs typeface="+mn-lt"/>
            </a:endParaRPr>
          </a:p>
          <a:p>
            <a:pPr marL="285293" indent="-285293" defTabSz="760781">
              <a:lnSpc>
                <a:spcPct val="90000"/>
              </a:lnSpc>
              <a:spcAft>
                <a:spcPts val="624"/>
              </a:spcAft>
              <a:buFont typeface="Arial" panose="020B0604020202020204" pitchFamily="34" charset="0"/>
              <a:buChar char="•"/>
            </a:pPr>
            <a:r>
              <a:rPr lang="sv-SE" sz="2000" kern="1200" dirty="0">
                <a:solidFill>
                  <a:schemeClr val="tx1"/>
                </a:solidFill>
                <a:latin typeface="+mn-lt"/>
                <a:ea typeface="+mn-ea"/>
                <a:cs typeface="+mn-cs"/>
              </a:rPr>
              <a:t>Regelbundna besök</a:t>
            </a:r>
          </a:p>
          <a:p>
            <a:pPr marL="285293" indent="-285293" defTabSz="760781">
              <a:lnSpc>
                <a:spcPct val="90000"/>
              </a:lnSpc>
              <a:spcAft>
                <a:spcPts val="624"/>
              </a:spcAft>
              <a:buFont typeface="Arial" panose="020B0604020202020204" pitchFamily="34" charset="0"/>
              <a:buChar char="•"/>
            </a:pPr>
            <a:r>
              <a:rPr lang="sv-SE" sz="2000" kern="1200" dirty="0">
                <a:solidFill>
                  <a:schemeClr val="tx1"/>
                </a:solidFill>
                <a:latin typeface="+mn-lt"/>
                <a:ea typeface="+mn-ea"/>
                <a:cs typeface="+mn-cs"/>
              </a:rPr>
              <a:t>Träffpunkt</a:t>
            </a:r>
          </a:p>
          <a:p>
            <a:pPr marL="285293" indent="-285293" defTabSz="760781">
              <a:lnSpc>
                <a:spcPct val="90000"/>
              </a:lnSpc>
              <a:spcAft>
                <a:spcPts val="624"/>
              </a:spcAft>
              <a:buFont typeface="Arial" panose="020B0604020202020204" pitchFamily="34" charset="0"/>
              <a:buChar char="•"/>
            </a:pPr>
            <a:r>
              <a:rPr lang="sv-SE" sz="2000" kern="1200" dirty="0">
                <a:solidFill>
                  <a:schemeClr val="tx1"/>
                </a:solidFill>
                <a:latin typeface="+mn-lt"/>
                <a:ea typeface="+mn-ea"/>
                <a:cs typeface="+mn-cs"/>
              </a:rPr>
              <a:t>Strukturerad sysselsättning</a:t>
            </a:r>
          </a:p>
          <a:p>
            <a:pPr marL="285293" indent="-285293" defTabSz="760781">
              <a:lnSpc>
                <a:spcPct val="90000"/>
              </a:lnSpc>
              <a:spcAft>
                <a:spcPts val="624"/>
              </a:spcAft>
              <a:buFont typeface="Arial" panose="020B0604020202020204" pitchFamily="34" charset="0"/>
              <a:buChar char="•"/>
            </a:pPr>
            <a:r>
              <a:rPr lang="sv-SE" sz="2000" kern="1200" dirty="0">
                <a:solidFill>
                  <a:schemeClr val="tx1"/>
                </a:solidFill>
                <a:latin typeface="+mn-lt"/>
                <a:ea typeface="+mn-ea"/>
                <a:cs typeface="+mn-cs"/>
              </a:rPr>
              <a:t>Motiverande samtal</a:t>
            </a:r>
          </a:p>
          <a:p>
            <a:pPr marL="285293" indent="-285293" defTabSz="760781">
              <a:lnSpc>
                <a:spcPct val="90000"/>
              </a:lnSpc>
              <a:spcAft>
                <a:spcPts val="624"/>
              </a:spcAft>
              <a:buFont typeface="Arial" panose="020B0604020202020204" pitchFamily="34" charset="0"/>
              <a:buChar char="•"/>
            </a:pPr>
            <a:r>
              <a:rPr lang="sv-SE" sz="2000" kern="1200" dirty="0">
                <a:solidFill>
                  <a:schemeClr val="tx1"/>
                </a:solidFill>
                <a:latin typeface="+mn-lt"/>
                <a:ea typeface="+mn-ea"/>
                <a:cs typeface="+mn-cs"/>
              </a:rPr>
              <a:t>Arbetsterapeut</a:t>
            </a:r>
          </a:p>
          <a:p>
            <a:pPr marL="855878" lvl="1" indent="-285293" defTabSz="760781">
              <a:lnSpc>
                <a:spcPct val="90000"/>
              </a:lnSpc>
              <a:spcAft>
                <a:spcPts val="624"/>
              </a:spcAft>
            </a:pPr>
            <a:r>
              <a:rPr lang="sv-SE" sz="2000" kern="1200" dirty="0">
                <a:solidFill>
                  <a:schemeClr val="tx1"/>
                </a:solidFill>
                <a:latin typeface="+mn-lt"/>
                <a:ea typeface="+mn-ea"/>
                <a:cs typeface="+mn-cs"/>
              </a:rPr>
              <a:t>AWP nationell</a:t>
            </a:r>
          </a:p>
          <a:p>
            <a:pPr marL="855878" lvl="1" indent="-285293" defTabSz="760781">
              <a:lnSpc>
                <a:spcPct val="90000"/>
              </a:lnSpc>
              <a:spcAft>
                <a:spcPts val="624"/>
              </a:spcAft>
            </a:pPr>
            <a:r>
              <a:rPr lang="sv-SE" sz="2000" kern="1200" dirty="0">
                <a:solidFill>
                  <a:schemeClr val="tx1"/>
                </a:solidFill>
                <a:latin typeface="+mn-lt"/>
                <a:ea typeface="+mn-ea"/>
                <a:cs typeface="+mn-cs"/>
              </a:rPr>
              <a:t>Fastställa arbets(o)förmåga</a:t>
            </a:r>
          </a:p>
          <a:p>
            <a:pPr marL="855878" lvl="1" indent="-285293" defTabSz="760781">
              <a:lnSpc>
                <a:spcPct val="90000"/>
              </a:lnSpc>
              <a:spcAft>
                <a:spcPts val="624"/>
              </a:spcAft>
            </a:pPr>
            <a:r>
              <a:rPr lang="sv-SE" sz="2000" kern="1200" dirty="0">
                <a:solidFill>
                  <a:schemeClr val="tx1"/>
                </a:solidFill>
                <a:latin typeface="+mn-lt"/>
                <a:ea typeface="+mn-ea"/>
                <a:cs typeface="+mn-cs"/>
              </a:rPr>
              <a:t>Rätt nivå av insats</a:t>
            </a:r>
          </a:p>
          <a:p>
            <a:pPr marL="855878" lvl="1" indent="-285293" defTabSz="760781">
              <a:lnSpc>
                <a:spcPct val="90000"/>
              </a:lnSpc>
              <a:spcAft>
                <a:spcPts val="624"/>
              </a:spcAft>
            </a:pPr>
            <a:r>
              <a:rPr lang="sv-SE" sz="2000" kern="1200" dirty="0">
                <a:solidFill>
                  <a:schemeClr val="tx1"/>
                </a:solidFill>
                <a:latin typeface="+mn-lt"/>
                <a:ea typeface="+mn-ea"/>
                <a:cs typeface="+mn-cs"/>
              </a:rPr>
              <a:t>Rätt ersättning</a:t>
            </a:r>
          </a:p>
          <a:p>
            <a:pPr marL="285293" indent="-285293" defTabSz="760781">
              <a:lnSpc>
                <a:spcPct val="90000"/>
              </a:lnSpc>
              <a:spcAft>
                <a:spcPts val="624"/>
              </a:spcAft>
              <a:buFont typeface="Arial" panose="020B0604020202020204" pitchFamily="34" charset="0"/>
              <a:buChar char="•"/>
            </a:pPr>
            <a:r>
              <a:rPr lang="sv-SE" sz="2000" kern="1200" dirty="0">
                <a:solidFill>
                  <a:schemeClr val="tx1"/>
                </a:solidFill>
                <a:latin typeface="+mn-lt"/>
                <a:ea typeface="+mn-ea"/>
                <a:cs typeface="+mn-cs"/>
              </a:rPr>
              <a:t>Stärka hälsan</a:t>
            </a:r>
          </a:p>
          <a:p>
            <a:pPr defTabSz="760781">
              <a:lnSpc>
                <a:spcPct val="90000"/>
              </a:lnSpc>
              <a:spcAft>
                <a:spcPts val="624"/>
              </a:spcAft>
            </a:pPr>
            <a:endParaRPr lang="sv-SE" sz="2000" kern="1200" dirty="0">
              <a:solidFill>
                <a:schemeClr val="tx1"/>
              </a:solidFill>
              <a:latin typeface="+mn-lt"/>
              <a:ea typeface="+mn-ea"/>
              <a:cs typeface="+mn-cs"/>
            </a:endParaRPr>
          </a:p>
          <a:p>
            <a:pPr marL="380390" lvl="1" defTabSz="760781">
              <a:lnSpc>
                <a:spcPct val="90000"/>
              </a:lnSpc>
              <a:spcAft>
                <a:spcPts val="624"/>
              </a:spcAft>
            </a:pPr>
            <a:endParaRPr lang="sv-SE" sz="2000" kern="1200" dirty="0">
              <a:solidFill>
                <a:schemeClr val="tx1"/>
              </a:solidFill>
              <a:latin typeface="+mn-lt"/>
              <a:ea typeface="+mn-ea"/>
              <a:cs typeface="+mn-cs"/>
            </a:endParaRPr>
          </a:p>
          <a:p>
            <a:pPr marL="855878" lvl="1" indent="-285293" defTabSz="760781">
              <a:lnSpc>
                <a:spcPct val="90000"/>
              </a:lnSpc>
              <a:spcAft>
                <a:spcPts val="624"/>
              </a:spcAft>
            </a:pPr>
            <a:endParaRPr lang="sv-SE" sz="2000" kern="1200" dirty="0">
              <a:solidFill>
                <a:schemeClr val="tx1"/>
              </a:solidFill>
              <a:latin typeface="+mn-lt"/>
              <a:ea typeface="+mn-ea"/>
              <a:cs typeface="+mn-cs"/>
            </a:endParaRPr>
          </a:p>
          <a:p>
            <a:pPr>
              <a:lnSpc>
                <a:spcPct val="90000"/>
              </a:lnSpc>
              <a:spcAft>
                <a:spcPts val="600"/>
              </a:spcAft>
            </a:pPr>
            <a:endParaRPr lang="sv-SE" sz="2000" dirty="0">
              <a:solidFill>
                <a:schemeClr val="tx1"/>
              </a:solidFill>
            </a:endParaRPr>
          </a:p>
        </p:txBody>
      </p:sp>
      <p:sp>
        <p:nvSpPr>
          <p:cNvPr id="2" name="Platshållare för bildnummer 3">
            <a:extLst>
              <a:ext uri="{FF2B5EF4-FFF2-40B4-BE49-F238E27FC236}">
                <a16:creationId xmlns:a16="http://schemas.microsoft.com/office/drawing/2014/main" id="{E0A4E870-A3D7-B1C7-4101-F210B5C509EE}"/>
              </a:ext>
            </a:extLst>
          </p:cNvPr>
          <p:cNvSpPr txBox="1">
            <a:spLocks/>
          </p:cNvSpPr>
          <p:nvPr/>
        </p:nvSpPr>
        <p:spPr>
          <a:xfrm>
            <a:off x="9160727" y="6356350"/>
            <a:ext cx="2743200"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02B33C2-54EE-4A44-9B78-6F01870CE737}" type="slidenum">
              <a:rPr lang="sv-SE" sz="1200" smtClean="0"/>
              <a:pPr algn="r"/>
              <a:t>11</a:t>
            </a:fld>
            <a:endParaRPr lang="sv-SE" sz="1200" dirty="0"/>
          </a:p>
        </p:txBody>
      </p:sp>
      <p:sp>
        <p:nvSpPr>
          <p:cNvPr id="7" name="Rubrik 2">
            <a:extLst>
              <a:ext uri="{FF2B5EF4-FFF2-40B4-BE49-F238E27FC236}">
                <a16:creationId xmlns:a16="http://schemas.microsoft.com/office/drawing/2014/main" id="{16DB9FE8-EBF8-C5BC-CC1D-258A0B17E85C}"/>
              </a:ext>
            </a:extLst>
          </p:cNvPr>
          <p:cNvSpPr txBox="1">
            <a:spLocks/>
          </p:cNvSpPr>
          <p:nvPr/>
        </p:nvSpPr>
        <p:spPr>
          <a:xfrm>
            <a:off x="634093" y="273410"/>
            <a:ext cx="9906000" cy="92570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200" kern="1200" spc="-150" baseline="0">
                <a:solidFill>
                  <a:schemeClr val="accent5"/>
                </a:solidFill>
                <a:latin typeface="Source Sans Pro Semibold" panose="020B0603030403020204" pitchFamily="34" charset="0"/>
                <a:ea typeface="+mj-ea"/>
                <a:cs typeface="+mj-cs"/>
              </a:defRPr>
            </a:lvl1pPr>
          </a:lstStyle>
          <a:p>
            <a:r>
              <a:rPr lang="sv-SE" sz="4400" dirty="0">
                <a:solidFill>
                  <a:schemeClr val="accent2">
                    <a:lumMod val="50000"/>
                  </a:schemeClr>
                </a:solidFill>
              </a:rPr>
              <a:t>Öka förmågan, förrehabiliterade insatser</a:t>
            </a:r>
          </a:p>
        </p:txBody>
      </p:sp>
      <p:pic>
        <p:nvPicPr>
          <p:cNvPr id="11" name="Bildobjekt 10" descr="En bild som visar tecknad serie, konst&#10;&#10;Automatiskt genererad beskrivning">
            <a:extLst>
              <a:ext uri="{FF2B5EF4-FFF2-40B4-BE49-F238E27FC236}">
                <a16:creationId xmlns:a16="http://schemas.microsoft.com/office/drawing/2014/main" id="{848B5CCA-93CD-6B2E-A711-249D1E213F7A}"/>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6532940" y="2538184"/>
            <a:ext cx="5659060" cy="3746726"/>
          </a:xfrm>
          <a:prstGeom prst="rect">
            <a:avLst/>
          </a:prstGeom>
        </p:spPr>
      </p:pic>
    </p:spTree>
    <p:extLst>
      <p:ext uri="{BB962C8B-B14F-4D97-AF65-F5344CB8AC3E}">
        <p14:creationId xmlns:p14="http://schemas.microsoft.com/office/powerpoint/2010/main" val="395455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5D671E8-11FE-E042-BD3A-5DCD2BC564A9}"/>
              </a:ext>
            </a:extLst>
          </p:cNvPr>
          <p:cNvSpPr>
            <a:spLocks noGrp="1"/>
          </p:cNvSpPr>
          <p:nvPr>
            <p:ph type="title"/>
          </p:nvPr>
        </p:nvSpPr>
        <p:spPr>
          <a:xfrm>
            <a:off x="679959" y="440735"/>
            <a:ext cx="5416041" cy="1892265"/>
          </a:xfrm>
        </p:spPr>
        <p:txBody>
          <a:bodyPr anchor="b">
            <a:noAutofit/>
          </a:bodyPr>
          <a:lstStyle/>
          <a:p>
            <a:r>
              <a:rPr lang="sv-SE" sz="4400" dirty="0">
                <a:solidFill>
                  <a:schemeClr val="accent2">
                    <a:lumMod val="50000"/>
                  </a:schemeClr>
                </a:solidFill>
              </a:rPr>
              <a:t>Öka förmågan,</a:t>
            </a:r>
            <a:br>
              <a:rPr lang="sv-SE" sz="4400" dirty="0">
                <a:solidFill>
                  <a:schemeClr val="accent2">
                    <a:lumMod val="50000"/>
                  </a:schemeClr>
                </a:solidFill>
              </a:rPr>
            </a:br>
            <a:r>
              <a:rPr lang="sv-SE" sz="4400" dirty="0">
                <a:solidFill>
                  <a:schemeClr val="accent2">
                    <a:lumMod val="50000"/>
                  </a:schemeClr>
                </a:solidFill>
              </a:rPr>
              <a:t>strukturerad sysselsättning</a:t>
            </a:r>
          </a:p>
        </p:txBody>
      </p:sp>
      <p:sp>
        <p:nvSpPr>
          <p:cNvPr id="4" name="Platshållare för text 3">
            <a:extLst>
              <a:ext uri="{FF2B5EF4-FFF2-40B4-BE49-F238E27FC236}">
                <a16:creationId xmlns:a16="http://schemas.microsoft.com/office/drawing/2014/main" id="{16E2C756-7EB2-FDF2-207C-6657910AF60D}"/>
              </a:ext>
            </a:extLst>
          </p:cNvPr>
          <p:cNvSpPr>
            <a:spLocks/>
          </p:cNvSpPr>
          <p:nvPr/>
        </p:nvSpPr>
        <p:spPr>
          <a:xfrm>
            <a:off x="679959" y="3133678"/>
            <a:ext cx="4702629" cy="3314258"/>
          </a:xfrm>
          <a:prstGeom prst="rect">
            <a:avLst/>
          </a:prstGeom>
        </p:spPr>
        <p:txBody>
          <a:bodyPr>
            <a:normAutofit/>
          </a:bodyPr>
          <a:lstStyle/>
          <a:p>
            <a:pPr marL="285750" indent="-285750" defTabSz="760781">
              <a:lnSpc>
                <a:spcPct val="90000"/>
              </a:lnSpc>
              <a:spcAft>
                <a:spcPts val="624"/>
              </a:spcAft>
              <a:buFont typeface="Arial" panose="020B0604020202020204" pitchFamily="34" charset="0"/>
              <a:buChar char="•"/>
            </a:pPr>
            <a:r>
              <a:rPr lang="sv-SE" sz="2000" kern="1200" dirty="0">
                <a:solidFill>
                  <a:schemeClr val="tx1"/>
                </a:solidFill>
                <a:latin typeface="+mn-lt"/>
                <a:ea typeface="+mn-ea"/>
                <a:cs typeface="+mn-cs"/>
              </a:rPr>
              <a:t>Frivillig insats</a:t>
            </a:r>
          </a:p>
          <a:p>
            <a:pPr marL="285750" indent="-285750" defTabSz="760781">
              <a:lnSpc>
                <a:spcPct val="90000"/>
              </a:lnSpc>
              <a:spcAft>
                <a:spcPts val="624"/>
              </a:spcAft>
              <a:buFont typeface="Arial" panose="020B0604020202020204" pitchFamily="34" charset="0"/>
              <a:buChar char="•"/>
            </a:pPr>
            <a:r>
              <a:rPr lang="sv-SE" sz="2000" dirty="0"/>
              <a:t>Individens egna förutsättningar</a:t>
            </a:r>
          </a:p>
          <a:p>
            <a:pPr marL="285750" indent="-285750" defTabSz="760781">
              <a:lnSpc>
                <a:spcPct val="90000"/>
              </a:lnSpc>
              <a:spcAft>
                <a:spcPts val="624"/>
              </a:spcAft>
              <a:buFont typeface="Arial" panose="020B0604020202020204" pitchFamily="34" charset="0"/>
              <a:buChar char="•"/>
            </a:pPr>
            <a:r>
              <a:rPr lang="sv-SE" sz="2000" kern="1200" dirty="0">
                <a:solidFill>
                  <a:schemeClr val="tx1"/>
                </a:solidFill>
                <a:latin typeface="+mn-lt"/>
                <a:ea typeface="+mn-ea"/>
                <a:cs typeface="+mn-cs"/>
              </a:rPr>
              <a:t>Successivt öka </a:t>
            </a:r>
            <a:r>
              <a:rPr lang="sv-SE" sz="2000" dirty="0"/>
              <a:t>arbetsförmågan</a:t>
            </a:r>
          </a:p>
          <a:p>
            <a:pPr marL="285750" indent="-285750" defTabSz="760781">
              <a:lnSpc>
                <a:spcPct val="90000"/>
              </a:lnSpc>
              <a:spcAft>
                <a:spcPts val="624"/>
              </a:spcAft>
              <a:buFont typeface="Arial" panose="020B0604020202020204" pitchFamily="34" charset="0"/>
              <a:buChar char="•"/>
            </a:pPr>
            <a:r>
              <a:rPr lang="sv-SE" sz="2000" kern="1200" dirty="0">
                <a:solidFill>
                  <a:schemeClr val="tx1"/>
                </a:solidFill>
                <a:latin typeface="+mn-lt"/>
                <a:ea typeface="+mn-ea"/>
                <a:cs typeface="+mn-cs"/>
              </a:rPr>
              <a:t>Verktyg för uppföljning</a:t>
            </a:r>
          </a:p>
          <a:p>
            <a:pPr marL="285750" indent="-285750" defTabSz="760781">
              <a:lnSpc>
                <a:spcPct val="90000"/>
              </a:lnSpc>
              <a:spcAft>
                <a:spcPts val="624"/>
              </a:spcAft>
              <a:buFont typeface="Arial" panose="020B0604020202020204" pitchFamily="34" charset="0"/>
              <a:buChar char="•"/>
            </a:pPr>
            <a:r>
              <a:rPr lang="sv-SE" sz="2000" dirty="0"/>
              <a:t>Diskussionsunderlag</a:t>
            </a:r>
            <a:endParaRPr lang="sv-SE" sz="2000" kern="1200" dirty="0">
              <a:solidFill>
                <a:schemeClr val="tx1"/>
              </a:solidFill>
              <a:latin typeface="+mn-lt"/>
              <a:ea typeface="+mn-ea"/>
              <a:cs typeface="+mn-cs"/>
            </a:endParaRPr>
          </a:p>
          <a:p>
            <a:pPr marL="380390" lvl="1" defTabSz="760781">
              <a:lnSpc>
                <a:spcPct val="90000"/>
              </a:lnSpc>
              <a:spcAft>
                <a:spcPts val="624"/>
              </a:spcAft>
            </a:pPr>
            <a:endParaRPr lang="sv-SE" sz="2000" kern="1200" dirty="0">
              <a:solidFill>
                <a:schemeClr val="tx1"/>
              </a:solidFill>
              <a:latin typeface="+mn-lt"/>
              <a:ea typeface="+mn-ea"/>
              <a:cs typeface="+mn-cs"/>
            </a:endParaRPr>
          </a:p>
          <a:p>
            <a:pPr marL="855878" lvl="1" indent="-285293" defTabSz="760781">
              <a:lnSpc>
                <a:spcPct val="90000"/>
              </a:lnSpc>
              <a:spcAft>
                <a:spcPts val="624"/>
              </a:spcAft>
            </a:pPr>
            <a:endParaRPr lang="sv-SE" sz="2000" kern="1200" dirty="0">
              <a:solidFill>
                <a:schemeClr val="tx1"/>
              </a:solidFill>
              <a:latin typeface="+mn-lt"/>
              <a:ea typeface="+mn-ea"/>
              <a:cs typeface="+mn-cs"/>
            </a:endParaRPr>
          </a:p>
          <a:p>
            <a:pPr>
              <a:lnSpc>
                <a:spcPct val="90000"/>
              </a:lnSpc>
              <a:spcAft>
                <a:spcPts val="600"/>
              </a:spcAft>
            </a:pPr>
            <a:endParaRPr lang="sv-SE" sz="2000" dirty="0">
              <a:solidFill>
                <a:schemeClr val="tx1"/>
              </a:solidFill>
            </a:endParaRPr>
          </a:p>
        </p:txBody>
      </p:sp>
      <p:pic>
        <p:nvPicPr>
          <p:cNvPr id="7" name="Bildobjekt 6">
            <a:extLst>
              <a:ext uri="{FF2B5EF4-FFF2-40B4-BE49-F238E27FC236}">
                <a16:creationId xmlns:a16="http://schemas.microsoft.com/office/drawing/2014/main" id="{0BB959B0-4F14-8A90-D8FB-1E362E1F8886}"/>
              </a:ext>
            </a:extLst>
          </p:cNvPr>
          <p:cNvPicPr>
            <a:picLocks noChangeAspect="1"/>
          </p:cNvPicPr>
          <p:nvPr/>
        </p:nvPicPr>
        <p:blipFill>
          <a:blip r:embed="rId3"/>
          <a:stretch>
            <a:fillRect/>
          </a:stretch>
        </p:blipFill>
        <p:spPr>
          <a:xfrm>
            <a:off x="6096000" y="440735"/>
            <a:ext cx="4375659" cy="6179140"/>
          </a:xfrm>
          <a:prstGeom prst="rect">
            <a:avLst/>
          </a:prstGeom>
          <a:ln>
            <a:solidFill>
              <a:schemeClr val="tx1"/>
            </a:solidFill>
          </a:ln>
        </p:spPr>
      </p:pic>
      <p:sp>
        <p:nvSpPr>
          <p:cNvPr id="2" name="Platshållare för bildnummer 3">
            <a:extLst>
              <a:ext uri="{FF2B5EF4-FFF2-40B4-BE49-F238E27FC236}">
                <a16:creationId xmlns:a16="http://schemas.microsoft.com/office/drawing/2014/main" id="{BBF075B3-9AB0-5784-7D78-131E9B7D30A7}"/>
              </a:ext>
            </a:extLst>
          </p:cNvPr>
          <p:cNvSpPr txBox="1">
            <a:spLocks/>
          </p:cNvSpPr>
          <p:nvPr/>
        </p:nvSpPr>
        <p:spPr>
          <a:xfrm>
            <a:off x="9160727" y="6356350"/>
            <a:ext cx="2743200"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02B33C2-54EE-4A44-9B78-6F01870CE737}" type="slidenum">
              <a:rPr lang="sv-SE" sz="1200" smtClean="0"/>
              <a:pPr algn="r"/>
              <a:t>12</a:t>
            </a:fld>
            <a:endParaRPr lang="sv-SE" sz="1200" dirty="0"/>
          </a:p>
        </p:txBody>
      </p:sp>
    </p:spTree>
    <p:extLst>
      <p:ext uri="{BB962C8B-B14F-4D97-AF65-F5344CB8AC3E}">
        <p14:creationId xmlns:p14="http://schemas.microsoft.com/office/powerpoint/2010/main" val="188478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5D671E8-11FE-E042-BD3A-5DCD2BC564A9}"/>
              </a:ext>
            </a:extLst>
          </p:cNvPr>
          <p:cNvSpPr>
            <a:spLocks noGrp="1"/>
          </p:cNvSpPr>
          <p:nvPr>
            <p:ph type="title"/>
          </p:nvPr>
        </p:nvSpPr>
        <p:spPr>
          <a:xfrm>
            <a:off x="783754" y="1137252"/>
            <a:ext cx="7774172" cy="717553"/>
          </a:xfrm>
        </p:spPr>
        <p:txBody>
          <a:bodyPr anchor="b">
            <a:normAutofit/>
          </a:bodyPr>
          <a:lstStyle/>
          <a:p>
            <a:r>
              <a:rPr lang="sv-SE" sz="4400" dirty="0">
                <a:solidFill>
                  <a:schemeClr val="accent2">
                    <a:lumMod val="50000"/>
                  </a:schemeClr>
                </a:solidFill>
              </a:rPr>
              <a:t>Öka</a:t>
            </a:r>
            <a:r>
              <a:rPr lang="sv-SE" sz="4400" dirty="0">
                <a:solidFill>
                  <a:schemeClr val="accent2">
                    <a:lumMod val="50000"/>
                  </a:schemeClr>
                </a:solidFill>
                <a:latin typeface="Source Sans Pro Semibold"/>
                <a:ea typeface="Source Sans Pro Semibold"/>
              </a:rPr>
              <a:t> </a:t>
            </a:r>
            <a:r>
              <a:rPr lang="sv-SE" sz="4400" dirty="0">
                <a:solidFill>
                  <a:schemeClr val="accent2">
                    <a:lumMod val="50000"/>
                  </a:schemeClr>
                </a:solidFill>
              </a:rPr>
              <a:t>förmågan, stärka hälsan</a:t>
            </a:r>
          </a:p>
        </p:txBody>
      </p:sp>
      <p:sp>
        <p:nvSpPr>
          <p:cNvPr id="4" name="Platshållare för text 3">
            <a:extLst>
              <a:ext uri="{FF2B5EF4-FFF2-40B4-BE49-F238E27FC236}">
                <a16:creationId xmlns:a16="http://schemas.microsoft.com/office/drawing/2014/main" id="{16E2C756-7EB2-FDF2-207C-6657910AF60D}"/>
              </a:ext>
            </a:extLst>
          </p:cNvPr>
          <p:cNvSpPr>
            <a:spLocks/>
          </p:cNvSpPr>
          <p:nvPr/>
        </p:nvSpPr>
        <p:spPr>
          <a:xfrm>
            <a:off x="783754" y="2059258"/>
            <a:ext cx="7002934" cy="3302713"/>
          </a:xfrm>
          <a:prstGeom prst="rect">
            <a:avLst/>
          </a:prstGeom>
        </p:spPr>
        <p:txBody>
          <a:bodyPr lIns="91440" tIns="45720" rIns="91440" bIns="45720" anchor="t">
            <a:noAutofit/>
          </a:bodyPr>
          <a:lstStyle/>
          <a:p>
            <a:pPr defTabSz="760781">
              <a:lnSpc>
                <a:spcPct val="90000"/>
              </a:lnSpc>
              <a:spcAft>
                <a:spcPts val="624"/>
              </a:spcAft>
            </a:pPr>
            <a:endParaRPr lang="sv-SE" sz="2000" kern="1200" dirty="0">
              <a:solidFill>
                <a:schemeClr val="tx1"/>
              </a:solidFill>
              <a:latin typeface="+mn-lt"/>
              <a:ea typeface="Source Sans Pro"/>
            </a:endParaRPr>
          </a:p>
          <a:p>
            <a:pPr marL="285750" indent="-285750">
              <a:lnSpc>
                <a:spcPct val="90000"/>
              </a:lnSpc>
              <a:spcAft>
                <a:spcPts val="624"/>
              </a:spcAft>
              <a:buFont typeface="Arial" panose="020B0604020202020204" pitchFamily="34" charset="0"/>
              <a:buChar char="•"/>
            </a:pPr>
            <a:r>
              <a:rPr lang="sv-SE" sz="2000" dirty="0">
                <a:ea typeface="Source Sans Pro"/>
              </a:rPr>
              <a:t>Förhindra inaktivitet</a:t>
            </a:r>
          </a:p>
          <a:p>
            <a:pPr marL="285750" indent="-285750">
              <a:lnSpc>
                <a:spcPct val="90000"/>
              </a:lnSpc>
              <a:spcAft>
                <a:spcPts val="624"/>
              </a:spcAft>
              <a:buFont typeface="Arial" panose="020B0604020202020204" pitchFamily="34" charset="0"/>
              <a:buChar char="•"/>
            </a:pPr>
            <a:r>
              <a:rPr lang="sv-SE" sz="2000" dirty="0">
                <a:ea typeface="Source Sans Pro"/>
              </a:rPr>
              <a:t>Successivt öka sin förmåga</a:t>
            </a:r>
            <a:endParaRPr lang="sv-SE" sz="2000" dirty="0">
              <a:solidFill>
                <a:schemeClr val="tx1"/>
              </a:solidFill>
              <a:ea typeface="Source Sans Pro"/>
            </a:endParaRPr>
          </a:p>
          <a:p>
            <a:pPr marL="285750" indent="-285750">
              <a:lnSpc>
                <a:spcPct val="90000"/>
              </a:lnSpc>
              <a:spcAft>
                <a:spcPts val="624"/>
              </a:spcAft>
              <a:buFont typeface="Arial" panose="020B0604020202020204" pitchFamily="34" charset="0"/>
              <a:buChar char="•"/>
            </a:pPr>
            <a:r>
              <a:rPr lang="sv-SE" sz="2000" dirty="0">
                <a:ea typeface="Source Sans Pro"/>
              </a:rPr>
              <a:t>Tillgodose vårdbehov</a:t>
            </a:r>
          </a:p>
          <a:p>
            <a:pPr marL="285750" indent="-285750">
              <a:lnSpc>
                <a:spcPct val="90000"/>
              </a:lnSpc>
              <a:spcAft>
                <a:spcPts val="624"/>
              </a:spcAft>
              <a:buFont typeface="Arial" panose="020B0604020202020204" pitchFamily="34" charset="0"/>
              <a:buChar char="•"/>
            </a:pPr>
            <a:r>
              <a:rPr lang="sv-SE" sz="2000" dirty="0">
                <a:ea typeface="Source Sans Pro"/>
              </a:rPr>
              <a:t>Undanröja missförstånd kring hälsa</a:t>
            </a:r>
          </a:p>
          <a:p>
            <a:pPr marL="285750" indent="-285750">
              <a:lnSpc>
                <a:spcPct val="90000"/>
              </a:lnSpc>
              <a:spcAft>
                <a:spcPts val="624"/>
              </a:spcAft>
              <a:buFont typeface="Arial" panose="020B0604020202020204" pitchFamily="34" charset="0"/>
              <a:buChar char="•"/>
            </a:pPr>
            <a:r>
              <a:rPr lang="sv-SE" sz="2000" dirty="0">
                <a:ea typeface="Source Sans Pro"/>
              </a:rPr>
              <a:t>Gemensamt intresse att vilja väl</a:t>
            </a:r>
          </a:p>
          <a:p>
            <a:pPr marL="285750" indent="-285750">
              <a:lnSpc>
                <a:spcPct val="90000"/>
              </a:lnSpc>
              <a:spcAft>
                <a:spcPts val="624"/>
              </a:spcAft>
              <a:buFont typeface="Arial" panose="020B0604020202020204" pitchFamily="34" charset="0"/>
              <a:buChar char="•"/>
            </a:pPr>
            <a:r>
              <a:rPr lang="sv-SE" sz="2000" dirty="0">
                <a:ea typeface="Source Sans Pro"/>
              </a:rPr>
              <a:t>Förhindra att någon hamnar i organisatoriska mellanrum</a:t>
            </a:r>
          </a:p>
          <a:p>
            <a:pPr>
              <a:lnSpc>
                <a:spcPct val="90000"/>
              </a:lnSpc>
              <a:spcAft>
                <a:spcPts val="600"/>
              </a:spcAft>
            </a:pPr>
            <a:endParaRPr lang="sv-SE" sz="2000" dirty="0">
              <a:ea typeface="Source Sans Pro"/>
            </a:endParaRPr>
          </a:p>
        </p:txBody>
      </p:sp>
      <p:sp>
        <p:nvSpPr>
          <p:cNvPr id="8" name="Platshållare för bildnummer 3">
            <a:extLst>
              <a:ext uri="{FF2B5EF4-FFF2-40B4-BE49-F238E27FC236}">
                <a16:creationId xmlns:a16="http://schemas.microsoft.com/office/drawing/2014/main" id="{EBAA0EAA-EF21-B3C2-CE83-D70421461027}"/>
              </a:ext>
            </a:extLst>
          </p:cNvPr>
          <p:cNvSpPr txBox="1">
            <a:spLocks/>
          </p:cNvSpPr>
          <p:nvPr/>
        </p:nvSpPr>
        <p:spPr>
          <a:xfrm>
            <a:off x="9160727" y="6356350"/>
            <a:ext cx="2743200"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02B33C2-54EE-4A44-9B78-6F01870CE737}" type="slidenum">
              <a:rPr lang="sv-SE" sz="1200" smtClean="0"/>
              <a:pPr algn="r"/>
              <a:t>13</a:t>
            </a:fld>
            <a:endParaRPr lang="sv-SE" sz="1200" dirty="0"/>
          </a:p>
        </p:txBody>
      </p:sp>
      <p:pic>
        <p:nvPicPr>
          <p:cNvPr id="2" name="Bildobjekt 1" descr="En bild som visar leksak&#10;&#10;Automatiskt genererad beskrivning">
            <a:extLst>
              <a:ext uri="{FF2B5EF4-FFF2-40B4-BE49-F238E27FC236}">
                <a16:creationId xmlns:a16="http://schemas.microsoft.com/office/drawing/2014/main" id="{6934FAFB-16F3-CDC0-1FB3-8A31E99518AD}"/>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7324730" y="2202134"/>
            <a:ext cx="3410874" cy="3410874"/>
          </a:xfrm>
          <a:prstGeom prst="rect">
            <a:avLst/>
          </a:prstGeom>
        </p:spPr>
      </p:pic>
    </p:spTree>
    <p:extLst>
      <p:ext uri="{BB962C8B-B14F-4D97-AF65-F5344CB8AC3E}">
        <p14:creationId xmlns:p14="http://schemas.microsoft.com/office/powerpoint/2010/main" val="380619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3464B449-F9D9-9012-F5F7-DA3AEF666BBC}"/>
              </a:ext>
            </a:extLst>
          </p:cNvPr>
          <p:cNvSpPr txBox="1">
            <a:spLocks/>
          </p:cNvSpPr>
          <p:nvPr/>
        </p:nvSpPr>
        <p:spPr>
          <a:xfrm>
            <a:off x="838200" y="603474"/>
            <a:ext cx="9371646" cy="1279746"/>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a:solidFill>
                  <a:schemeClr val="tx2"/>
                </a:solidFill>
                <a:latin typeface="Source Sans Pro Semibold" panose="020B0603030403020204" pitchFamily="34" charset="0"/>
                <a:ea typeface="+mj-ea"/>
                <a:cs typeface="+mj-cs"/>
              </a:defRPr>
            </a:lvl1pPr>
          </a:lstStyle>
          <a:p>
            <a:pPr>
              <a:spcAft>
                <a:spcPts val="600"/>
              </a:spcAft>
            </a:pPr>
            <a:r>
              <a:rPr lang="sv-SE" sz="4400" kern="1200" spc="-150" baseline="0" dirty="0">
                <a:solidFill>
                  <a:schemeClr val="accent2">
                    <a:lumMod val="50000"/>
                  </a:schemeClr>
                </a:solidFill>
                <a:latin typeface="Source Sans Pro Semibold" panose="020B0603030403020204" pitchFamily="34" charset="0"/>
                <a:ea typeface="+mj-ea"/>
                <a:cs typeface="+mj-cs"/>
              </a:rPr>
              <a:t>Effektiv samverkan, strukturell nivå</a:t>
            </a:r>
          </a:p>
        </p:txBody>
      </p:sp>
      <p:sp>
        <p:nvSpPr>
          <p:cNvPr id="3" name="Platshållare för innehåll 2">
            <a:extLst>
              <a:ext uri="{FF2B5EF4-FFF2-40B4-BE49-F238E27FC236}">
                <a16:creationId xmlns:a16="http://schemas.microsoft.com/office/drawing/2014/main" id="{E742F6A4-F582-94BB-DC14-8FF410118A99}"/>
              </a:ext>
            </a:extLst>
          </p:cNvPr>
          <p:cNvSpPr>
            <a:spLocks noGrp="1"/>
          </p:cNvSpPr>
          <p:nvPr>
            <p:ph idx="1"/>
          </p:nvPr>
        </p:nvSpPr>
        <p:spPr>
          <a:xfrm>
            <a:off x="838199" y="2357120"/>
            <a:ext cx="4909457" cy="3494721"/>
          </a:xfrm>
        </p:spPr>
        <p:txBody>
          <a:bodyPr vert="horz" lIns="91440" tIns="45720" rIns="91440" bIns="45720" rtlCol="0">
            <a:normAutofit/>
          </a:bodyPr>
          <a:lstStyle/>
          <a:p>
            <a:pPr marL="342900" indent="-342900">
              <a:buFont typeface="Arial" panose="020B0604020202020204" pitchFamily="34" charset="0"/>
              <a:buChar char="•"/>
            </a:pPr>
            <a:r>
              <a:rPr lang="sv-SE" sz="2000" dirty="0"/>
              <a:t>SIP</a:t>
            </a:r>
          </a:p>
          <a:p>
            <a:pPr marL="342900" indent="-342900">
              <a:buFont typeface="Arial" panose="020B0604020202020204" pitchFamily="34" charset="0"/>
              <a:buChar char="•"/>
            </a:pPr>
            <a:r>
              <a:rPr lang="sv-SE" sz="2000" dirty="0"/>
              <a:t>Flerpart</a:t>
            </a:r>
          </a:p>
          <a:p>
            <a:pPr marL="342900" indent="-342900">
              <a:buFont typeface="Arial" panose="020B0604020202020204" pitchFamily="34" charset="0"/>
              <a:buChar char="•"/>
            </a:pPr>
            <a:r>
              <a:rPr lang="sv-SE" sz="2000" dirty="0"/>
              <a:t>Cosmic Link</a:t>
            </a:r>
          </a:p>
          <a:p>
            <a:pPr marL="342900" indent="-342900">
              <a:buFont typeface="Arial" panose="020B0604020202020204" pitchFamily="34" charset="0"/>
              <a:buChar char="•"/>
            </a:pPr>
            <a:r>
              <a:rPr lang="sv-SE" sz="2000" dirty="0"/>
              <a:t>Samtal i stället för intyg</a:t>
            </a:r>
          </a:p>
          <a:p>
            <a:pPr marL="342900" indent="-342900">
              <a:buFont typeface="Arial" panose="020B0604020202020204" pitchFamily="34" charset="0"/>
              <a:buChar char="•"/>
            </a:pPr>
            <a:r>
              <a:rPr lang="sv-SE" sz="2000" dirty="0"/>
              <a:t>Friskskrivning i stället för sjukskrivning</a:t>
            </a:r>
          </a:p>
        </p:txBody>
      </p:sp>
      <p:sp>
        <p:nvSpPr>
          <p:cNvPr id="2" name="Platshållare för bildnummer 1">
            <a:extLst>
              <a:ext uri="{FF2B5EF4-FFF2-40B4-BE49-F238E27FC236}">
                <a16:creationId xmlns:a16="http://schemas.microsoft.com/office/drawing/2014/main" id="{8B15641C-0648-2650-CEC2-B48F2BDC9165}"/>
              </a:ext>
            </a:extLst>
          </p:cNvPr>
          <p:cNvSpPr>
            <a:spLocks noGrp="1"/>
          </p:cNvSpPr>
          <p:nvPr>
            <p:ph type="sldNum" sz="quarter" idx="12"/>
          </p:nvPr>
        </p:nvSpPr>
        <p:spPr>
          <a:xfrm>
            <a:off x="9160727" y="6356350"/>
            <a:ext cx="2743200" cy="365125"/>
          </a:xfrm>
        </p:spPr>
        <p:txBody>
          <a:bodyPr vert="horz" lIns="91440" tIns="45720" rIns="91440" bIns="45720" rtlCol="0" anchor="ctr">
            <a:normAutofit/>
          </a:bodyPr>
          <a:lstStyle/>
          <a:p>
            <a:pPr>
              <a:spcAft>
                <a:spcPts val="600"/>
              </a:spcAft>
            </a:pPr>
            <a:fld id="{D02B33C2-54EE-4A44-9B78-6F01870CE737}" type="slidenum">
              <a:rPr lang="sv-SE" smtClean="0"/>
              <a:pPr>
                <a:spcAft>
                  <a:spcPts val="600"/>
                </a:spcAft>
              </a:pPr>
              <a:t>14</a:t>
            </a:fld>
            <a:endParaRPr lang="sv-SE" dirty="0"/>
          </a:p>
        </p:txBody>
      </p:sp>
      <p:pic>
        <p:nvPicPr>
          <p:cNvPr id="11" name="Bildobjekt 10" descr="En bild som visar bord, stol, möbler, tecknad serie&#10;&#10;Automatiskt genererad beskrivning">
            <a:extLst>
              <a:ext uri="{FF2B5EF4-FFF2-40B4-BE49-F238E27FC236}">
                <a16:creationId xmlns:a16="http://schemas.microsoft.com/office/drawing/2014/main" id="{D3377080-7FDE-83EF-52FB-C197EC659052}"/>
              </a:ext>
            </a:extLst>
          </p:cNvPr>
          <p:cNvPicPr>
            <a:picLocks noChangeAspect="1"/>
          </p:cNvPicPr>
          <p:nvPr/>
        </p:nvPicPr>
        <p:blipFill>
          <a:blip r:embed="rId3">
            <a:graysc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10311" y="2594307"/>
            <a:ext cx="4541874" cy="3020346"/>
          </a:xfrm>
          <a:prstGeom prst="rect">
            <a:avLst/>
          </a:prstGeom>
          <a:noFill/>
        </p:spPr>
      </p:pic>
    </p:spTree>
    <p:extLst>
      <p:ext uri="{BB962C8B-B14F-4D97-AF65-F5344CB8AC3E}">
        <p14:creationId xmlns:p14="http://schemas.microsoft.com/office/powerpoint/2010/main" val="3634923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6E2C756-7EB2-FDF2-207C-6657910AF60D}"/>
              </a:ext>
            </a:extLst>
          </p:cNvPr>
          <p:cNvSpPr>
            <a:spLocks noGrp="1"/>
          </p:cNvSpPr>
          <p:nvPr>
            <p:ph idx="1"/>
          </p:nvPr>
        </p:nvSpPr>
        <p:spPr>
          <a:xfrm>
            <a:off x="780539" y="2223191"/>
            <a:ext cx="7270157" cy="3494721"/>
          </a:xfrm>
        </p:spPr>
        <p:txBody>
          <a:bodyPr>
            <a:normAutofit/>
          </a:bodyPr>
          <a:lstStyle/>
          <a:p>
            <a:pPr marL="342900" indent="-342900">
              <a:buFont typeface="Arial" panose="020B0604020202020204" pitchFamily="34" charset="0"/>
              <a:buChar char="•"/>
            </a:pPr>
            <a:r>
              <a:rPr lang="sv-SE" sz="2000" dirty="0"/>
              <a:t>Länk mellan Regionens journalföringssystem och kommunen</a:t>
            </a:r>
          </a:p>
          <a:p>
            <a:pPr marL="342900" indent="-342900">
              <a:buFont typeface="Arial" panose="020B0604020202020204" pitchFamily="34" charset="0"/>
              <a:buChar char="•"/>
            </a:pPr>
            <a:r>
              <a:rPr lang="sv-SE" sz="2000" dirty="0"/>
              <a:t>Enklare och snabbare kontaktväg</a:t>
            </a:r>
          </a:p>
          <a:p>
            <a:pPr marL="342900" indent="-342900">
              <a:buFont typeface="Arial" panose="020B0604020202020204" pitchFamily="34" charset="0"/>
              <a:buChar char="•"/>
            </a:pPr>
            <a:r>
              <a:rPr lang="sv-SE" sz="2000" dirty="0"/>
              <a:t>SIP möten och protokoll</a:t>
            </a:r>
          </a:p>
          <a:p>
            <a:pPr marL="1028700" lvl="1" indent="-342900"/>
            <a:r>
              <a:rPr lang="sv-SE" dirty="0"/>
              <a:t>SIP samordnare</a:t>
            </a:r>
          </a:p>
          <a:p>
            <a:pPr marL="342900" indent="-342900">
              <a:buFont typeface="Arial" panose="020B0604020202020204" pitchFamily="34" charset="0"/>
              <a:buChar char="•"/>
            </a:pPr>
            <a:r>
              <a:rPr lang="sv-SE" sz="2000" dirty="0"/>
              <a:t>Meddelandefunktionen</a:t>
            </a:r>
          </a:p>
          <a:p>
            <a:pPr marL="1028700" lvl="1" indent="-342900"/>
            <a:r>
              <a:rPr lang="sv-SE" dirty="0"/>
              <a:t>Funktionsbrevlåda </a:t>
            </a:r>
          </a:p>
          <a:p>
            <a:pPr marL="1028700" lvl="1" indent="-342900"/>
            <a:r>
              <a:rPr lang="sv-SE" dirty="0"/>
              <a:t>Alla medarbetare egen brevlåda</a:t>
            </a:r>
          </a:p>
          <a:p>
            <a:endParaRPr lang="sv-SE" sz="2000" dirty="0"/>
          </a:p>
        </p:txBody>
      </p:sp>
      <p:sp>
        <p:nvSpPr>
          <p:cNvPr id="2" name="Platshållare för bildnummer 1">
            <a:extLst>
              <a:ext uri="{FF2B5EF4-FFF2-40B4-BE49-F238E27FC236}">
                <a16:creationId xmlns:a16="http://schemas.microsoft.com/office/drawing/2014/main" id="{8B15641C-0648-2650-CEC2-B48F2BDC9165}"/>
              </a:ext>
            </a:extLst>
          </p:cNvPr>
          <p:cNvSpPr>
            <a:spLocks noGrp="1"/>
          </p:cNvSpPr>
          <p:nvPr>
            <p:ph type="sldNum" sz="quarter" idx="12"/>
          </p:nvPr>
        </p:nvSpPr>
        <p:spPr>
          <a:xfrm>
            <a:off x="9160727" y="6356350"/>
            <a:ext cx="2743200" cy="365125"/>
          </a:xfrm>
        </p:spPr>
        <p:txBody>
          <a:bodyPr anchor="ctr">
            <a:normAutofit/>
          </a:bodyPr>
          <a:lstStyle/>
          <a:p>
            <a:pPr>
              <a:spcAft>
                <a:spcPts val="600"/>
              </a:spcAft>
            </a:pPr>
            <a:fld id="{D02B33C2-54EE-4A44-9B78-6F01870CE737}" type="slidenum">
              <a:rPr lang="sv-SE" smtClean="0"/>
              <a:pPr>
                <a:spcAft>
                  <a:spcPts val="600"/>
                </a:spcAft>
              </a:pPr>
              <a:t>15</a:t>
            </a:fld>
            <a:endParaRPr lang="sv-SE" dirty="0"/>
          </a:p>
        </p:txBody>
      </p:sp>
      <p:pic>
        <p:nvPicPr>
          <p:cNvPr id="1029" name="Bild 1">
            <a:extLst>
              <a:ext uri="{FF2B5EF4-FFF2-40B4-BE49-F238E27FC236}">
                <a16:creationId xmlns:a16="http://schemas.microsoft.com/office/drawing/2014/main" id="{37008474-48E4-CD03-8118-003FCB461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610" y="3131049"/>
            <a:ext cx="2365867" cy="167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ubrik 1">
            <a:extLst>
              <a:ext uri="{FF2B5EF4-FFF2-40B4-BE49-F238E27FC236}">
                <a16:creationId xmlns:a16="http://schemas.microsoft.com/office/drawing/2014/main" id="{90ADD2DE-F1D4-8B6A-D67D-9EB5D57BBBC7}"/>
              </a:ext>
            </a:extLst>
          </p:cNvPr>
          <p:cNvSpPr txBox="1">
            <a:spLocks/>
          </p:cNvSpPr>
          <p:nvPr/>
        </p:nvSpPr>
        <p:spPr>
          <a:xfrm>
            <a:off x="780539" y="777195"/>
            <a:ext cx="9371646" cy="1279746"/>
          </a:xfrm>
          <a:prstGeom prst="rect">
            <a:avLst/>
          </a:prstGeom>
        </p:spPr>
        <p:txBody>
          <a:bodyPr vert="horz" lIns="91440" tIns="45720" rIns="91440" bIns="45720" rtlCol="0" anchor="b" anchorCtr="0">
            <a:normAutofit lnSpcReduction="10000"/>
          </a:bodyPr>
          <a:lstStyle>
            <a:lvl1pPr algn="l" defTabSz="914400" rtl="0" eaLnBrk="1" latinLnBrk="0" hangingPunct="1">
              <a:lnSpc>
                <a:spcPct val="90000"/>
              </a:lnSpc>
              <a:spcBef>
                <a:spcPct val="0"/>
              </a:spcBef>
              <a:buNone/>
              <a:defRPr sz="4000" kern="1200">
                <a:solidFill>
                  <a:schemeClr val="tx2"/>
                </a:solidFill>
                <a:latin typeface="Source Sans Pro Semibold" panose="020B0603030403020204" pitchFamily="34" charset="0"/>
                <a:ea typeface="+mj-ea"/>
                <a:cs typeface="+mj-cs"/>
              </a:defRPr>
            </a:lvl1pPr>
          </a:lstStyle>
          <a:p>
            <a:r>
              <a:rPr lang="sv-SE" sz="4400" spc="-150" dirty="0">
                <a:solidFill>
                  <a:schemeClr val="accent2">
                    <a:lumMod val="50000"/>
                  </a:schemeClr>
                </a:solidFill>
              </a:rPr>
              <a:t>Cosmic Link, </a:t>
            </a:r>
          </a:p>
          <a:p>
            <a:r>
              <a:rPr lang="sv-SE" sz="4400" spc="-150" dirty="0">
                <a:solidFill>
                  <a:schemeClr val="accent2">
                    <a:lumMod val="50000"/>
                  </a:schemeClr>
                </a:solidFill>
              </a:rPr>
              <a:t>vad är det och hur fungerar det?</a:t>
            </a:r>
          </a:p>
        </p:txBody>
      </p:sp>
    </p:spTree>
    <p:extLst>
      <p:ext uri="{BB962C8B-B14F-4D97-AF65-F5344CB8AC3E}">
        <p14:creationId xmlns:p14="http://schemas.microsoft.com/office/powerpoint/2010/main" val="119302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5D671E8-11FE-E042-BD3A-5DCD2BC564A9}"/>
              </a:ext>
            </a:extLst>
          </p:cNvPr>
          <p:cNvSpPr>
            <a:spLocks noGrp="1"/>
          </p:cNvSpPr>
          <p:nvPr>
            <p:ph type="title"/>
          </p:nvPr>
        </p:nvSpPr>
        <p:spPr>
          <a:xfrm>
            <a:off x="838200" y="641996"/>
            <a:ext cx="9371646" cy="1279937"/>
          </a:xfrm>
        </p:spPr>
        <p:txBody>
          <a:bodyPr anchor="b">
            <a:normAutofit fontScale="90000"/>
          </a:bodyPr>
          <a:lstStyle/>
          <a:p>
            <a:r>
              <a:rPr lang="sv-SE" sz="4400" dirty="0">
                <a:solidFill>
                  <a:schemeClr val="accent2">
                    <a:lumMod val="50000"/>
                  </a:schemeClr>
                </a:solidFill>
              </a:rPr>
              <a:t>Resultat,</a:t>
            </a:r>
            <a:br>
              <a:rPr lang="sv-SE" sz="4400" dirty="0">
                <a:solidFill>
                  <a:schemeClr val="accent2">
                    <a:lumMod val="50000"/>
                  </a:schemeClr>
                </a:solidFill>
              </a:rPr>
            </a:br>
            <a:r>
              <a:rPr lang="sv-SE" sz="4400" dirty="0">
                <a:solidFill>
                  <a:schemeClr val="accent2">
                    <a:lumMod val="50000"/>
                  </a:schemeClr>
                </a:solidFill>
              </a:rPr>
              <a:t>effektiv samverkan</a:t>
            </a:r>
          </a:p>
        </p:txBody>
      </p:sp>
      <p:sp>
        <p:nvSpPr>
          <p:cNvPr id="4" name="Platshållare för text 3">
            <a:extLst>
              <a:ext uri="{FF2B5EF4-FFF2-40B4-BE49-F238E27FC236}">
                <a16:creationId xmlns:a16="http://schemas.microsoft.com/office/drawing/2014/main" id="{16E2C756-7EB2-FDF2-207C-6657910AF60D}"/>
              </a:ext>
            </a:extLst>
          </p:cNvPr>
          <p:cNvSpPr>
            <a:spLocks noGrp="1"/>
          </p:cNvSpPr>
          <p:nvPr>
            <p:ph idx="1"/>
          </p:nvPr>
        </p:nvSpPr>
        <p:spPr>
          <a:xfrm>
            <a:off x="838199" y="2357120"/>
            <a:ext cx="4943475" cy="3494721"/>
          </a:xfrm>
        </p:spPr>
        <p:txBody>
          <a:bodyPr>
            <a:normAutofit/>
          </a:bodyPr>
          <a:lstStyle/>
          <a:p>
            <a:pPr marL="342900" indent="-342900">
              <a:buFont typeface="Arial" panose="020B0604020202020204" pitchFamily="34" charset="0"/>
              <a:buChar char="•"/>
            </a:pPr>
            <a:r>
              <a:rPr lang="sv-SE" sz="2000" dirty="0"/>
              <a:t>Utreda förutsättning till egen försörjning</a:t>
            </a:r>
          </a:p>
          <a:p>
            <a:pPr marL="342900" indent="-342900">
              <a:buFont typeface="Arial" panose="020B0604020202020204" pitchFamily="34" charset="0"/>
              <a:buChar char="•"/>
            </a:pPr>
            <a:r>
              <a:rPr lang="sv-SE" sz="2000" dirty="0"/>
              <a:t>Kontakten med vårdgivaren</a:t>
            </a:r>
          </a:p>
          <a:p>
            <a:pPr marL="1028700" lvl="1" indent="-342900"/>
            <a:r>
              <a:rPr lang="sv-SE" dirty="0"/>
              <a:t>Fokus på vad personen klara av</a:t>
            </a:r>
          </a:p>
          <a:p>
            <a:pPr marL="342900" indent="-342900">
              <a:buFont typeface="Arial" panose="020B0604020202020204" pitchFamily="34" charset="0"/>
              <a:buChar char="•"/>
            </a:pPr>
            <a:r>
              <a:rPr lang="sv-SE" sz="2000" dirty="0"/>
              <a:t>Intygande istället för intyg</a:t>
            </a:r>
          </a:p>
          <a:p>
            <a:pPr marL="342900" indent="-342900">
              <a:buFont typeface="Arial" panose="020B0604020202020204" pitchFamily="34" charset="0"/>
              <a:buChar char="•"/>
            </a:pPr>
            <a:r>
              <a:rPr lang="sv-SE" sz="2000" dirty="0"/>
              <a:t>Intyg </a:t>
            </a:r>
            <a:r>
              <a:rPr lang="sv-SE" sz="2000" dirty="0">
                <a:sym typeface="Wingdings" panose="05000000000000000000" pitchFamily="2" charset="2"/>
              </a:rPr>
              <a:t> Ej beredd</a:t>
            </a:r>
            <a:endParaRPr lang="sv-SE" sz="2000" dirty="0"/>
          </a:p>
          <a:p>
            <a:endParaRPr lang="sv-SE" sz="2000" dirty="0"/>
          </a:p>
        </p:txBody>
      </p:sp>
      <p:sp>
        <p:nvSpPr>
          <p:cNvPr id="2" name="Platshållare för bildnummer 1">
            <a:extLst>
              <a:ext uri="{FF2B5EF4-FFF2-40B4-BE49-F238E27FC236}">
                <a16:creationId xmlns:a16="http://schemas.microsoft.com/office/drawing/2014/main" id="{8B15641C-0648-2650-CEC2-B48F2BDC9165}"/>
              </a:ext>
            </a:extLst>
          </p:cNvPr>
          <p:cNvSpPr>
            <a:spLocks noGrp="1"/>
          </p:cNvSpPr>
          <p:nvPr>
            <p:ph type="sldNum" sz="quarter" idx="12"/>
          </p:nvPr>
        </p:nvSpPr>
        <p:spPr>
          <a:xfrm>
            <a:off x="9160727" y="6356350"/>
            <a:ext cx="2743200" cy="365125"/>
          </a:xfrm>
        </p:spPr>
        <p:txBody>
          <a:bodyPr anchor="ctr">
            <a:normAutofit/>
          </a:bodyPr>
          <a:lstStyle/>
          <a:p>
            <a:pPr>
              <a:spcAft>
                <a:spcPts val="600"/>
              </a:spcAft>
            </a:pPr>
            <a:fld id="{D02B33C2-54EE-4A44-9B78-6F01870CE737}" type="slidenum">
              <a:rPr lang="sv-SE" smtClean="0"/>
              <a:pPr>
                <a:spcAft>
                  <a:spcPts val="600"/>
                </a:spcAft>
              </a:pPr>
              <a:t>16</a:t>
            </a:fld>
            <a:endParaRPr lang="sv-SE" dirty="0"/>
          </a:p>
        </p:txBody>
      </p:sp>
      <p:grpSp>
        <p:nvGrpSpPr>
          <p:cNvPr id="6" name="Grupp 5">
            <a:extLst>
              <a:ext uri="{FF2B5EF4-FFF2-40B4-BE49-F238E27FC236}">
                <a16:creationId xmlns:a16="http://schemas.microsoft.com/office/drawing/2014/main" id="{75232FDE-39D4-9ECC-79BB-FE437D159BB4}"/>
              </a:ext>
            </a:extLst>
          </p:cNvPr>
          <p:cNvGrpSpPr/>
          <p:nvPr/>
        </p:nvGrpSpPr>
        <p:grpSpPr>
          <a:xfrm>
            <a:off x="5747679" y="1006159"/>
            <a:ext cx="5572126" cy="5350191"/>
            <a:chOff x="0" y="0"/>
            <a:chExt cx="5438775" cy="5410200"/>
          </a:xfrm>
        </p:grpSpPr>
        <p:pic>
          <p:nvPicPr>
            <p:cNvPr id="8" name="Bildobjekt 7">
              <a:extLst>
                <a:ext uri="{FF2B5EF4-FFF2-40B4-BE49-F238E27FC236}">
                  <a16:creationId xmlns:a16="http://schemas.microsoft.com/office/drawing/2014/main" id="{C2F94762-7A08-0B1C-845D-DFB2E13EC328}"/>
                </a:ext>
              </a:extLst>
            </p:cNvPr>
            <p:cNvPicPr>
              <a:picLocks noChangeAspect="1"/>
            </p:cNvPicPr>
            <p:nvPr/>
          </p:nvPicPr>
          <p:blipFill>
            <a:blip r:embed="rId3"/>
            <a:stretch>
              <a:fillRect/>
            </a:stretch>
          </p:blipFill>
          <p:spPr>
            <a:xfrm>
              <a:off x="0" y="0"/>
              <a:ext cx="5438775" cy="5410200"/>
            </a:xfrm>
            <a:prstGeom prst="rect">
              <a:avLst/>
            </a:prstGeom>
          </p:spPr>
        </p:pic>
        <p:grpSp>
          <p:nvGrpSpPr>
            <p:cNvPr id="9" name="Grupp 8">
              <a:extLst>
                <a:ext uri="{FF2B5EF4-FFF2-40B4-BE49-F238E27FC236}">
                  <a16:creationId xmlns:a16="http://schemas.microsoft.com/office/drawing/2014/main" id="{52EAACB2-D1EA-97EE-A162-D3BD98408A70}"/>
                </a:ext>
              </a:extLst>
            </p:cNvPr>
            <p:cNvGrpSpPr/>
            <p:nvPr/>
          </p:nvGrpSpPr>
          <p:grpSpPr>
            <a:xfrm>
              <a:off x="1963820" y="1935038"/>
              <a:ext cx="1341478" cy="1735951"/>
              <a:chOff x="1963820" y="1935038"/>
              <a:chExt cx="1341478" cy="1735951"/>
            </a:xfrm>
          </p:grpSpPr>
          <p:cxnSp>
            <p:nvCxnSpPr>
              <p:cNvPr id="10" name="Rak pilkoppling 9">
                <a:extLst>
                  <a:ext uri="{FF2B5EF4-FFF2-40B4-BE49-F238E27FC236}">
                    <a16:creationId xmlns:a16="http://schemas.microsoft.com/office/drawing/2014/main" id="{509B5965-E83F-EE74-D214-AF5606BC14EA}"/>
                  </a:ext>
                </a:extLst>
              </p:cNvPr>
              <p:cNvCxnSpPr>
                <a:cxnSpLocks/>
              </p:cNvCxnSpPr>
              <p:nvPr/>
            </p:nvCxnSpPr>
            <p:spPr>
              <a:xfrm flipH="1">
                <a:off x="1963820" y="2752630"/>
                <a:ext cx="203426" cy="0"/>
              </a:xfrm>
              <a:prstGeom prst="straightConnector1">
                <a:avLst/>
              </a:prstGeom>
              <a:ln>
                <a:solidFill>
                  <a:srgbClr val="88001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05C16CC1-EA55-7B43-D81B-9A001B023523}"/>
                  </a:ext>
                </a:extLst>
              </p:cNvPr>
              <p:cNvCxnSpPr/>
              <p:nvPr/>
            </p:nvCxnSpPr>
            <p:spPr>
              <a:xfrm>
                <a:off x="2643188" y="3415495"/>
                <a:ext cx="0" cy="255494"/>
              </a:xfrm>
              <a:prstGeom prst="straightConnector1">
                <a:avLst/>
              </a:prstGeom>
              <a:ln>
                <a:solidFill>
                  <a:srgbClr val="88001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DC80DD7F-AC05-BEA4-9C1B-1A79FCD20C67}"/>
                  </a:ext>
                </a:extLst>
              </p:cNvPr>
              <p:cNvCxnSpPr/>
              <p:nvPr/>
            </p:nvCxnSpPr>
            <p:spPr>
              <a:xfrm>
                <a:off x="2630818" y="1935038"/>
                <a:ext cx="0" cy="255494"/>
              </a:xfrm>
              <a:prstGeom prst="straightConnector1">
                <a:avLst/>
              </a:prstGeom>
              <a:ln>
                <a:solidFill>
                  <a:srgbClr val="88001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D2B6BF1C-4173-2362-C6A5-59D682FC4BA6}"/>
                  </a:ext>
                </a:extLst>
              </p:cNvPr>
              <p:cNvCxnSpPr>
                <a:cxnSpLocks/>
              </p:cNvCxnSpPr>
              <p:nvPr/>
            </p:nvCxnSpPr>
            <p:spPr>
              <a:xfrm flipH="1">
                <a:off x="3101872" y="2752630"/>
                <a:ext cx="203426" cy="0"/>
              </a:xfrm>
              <a:prstGeom prst="straightConnector1">
                <a:avLst/>
              </a:prstGeom>
              <a:ln>
                <a:solidFill>
                  <a:srgbClr val="880015"/>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5" name="Ellips 14">
            <a:extLst>
              <a:ext uri="{FF2B5EF4-FFF2-40B4-BE49-F238E27FC236}">
                <a16:creationId xmlns:a16="http://schemas.microsoft.com/office/drawing/2014/main" id="{F0CA3450-56E6-953B-8BD1-70B679E21E7C}"/>
              </a:ext>
            </a:extLst>
          </p:cNvPr>
          <p:cNvSpPr/>
          <p:nvPr/>
        </p:nvSpPr>
        <p:spPr>
          <a:xfrm rot="20402028">
            <a:off x="5617540" y="647244"/>
            <a:ext cx="2139625" cy="1582671"/>
          </a:xfrm>
          <a:prstGeom prst="ellipse">
            <a:avLst/>
          </a:prstGeom>
          <a:noFill/>
          <a:ln w="4762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noFill/>
            </a:endParaRPr>
          </a:p>
        </p:txBody>
      </p:sp>
    </p:spTree>
    <p:extLst>
      <p:ext uri="{BB962C8B-B14F-4D97-AF65-F5344CB8AC3E}">
        <p14:creationId xmlns:p14="http://schemas.microsoft.com/office/powerpoint/2010/main" val="3897099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cknad serie&#10;&#10;Automatiskt genererad beskrivning">
            <a:extLst>
              <a:ext uri="{FF2B5EF4-FFF2-40B4-BE49-F238E27FC236}">
                <a16:creationId xmlns:a16="http://schemas.microsoft.com/office/drawing/2014/main" id="{0AFB4223-AD1E-78B8-19B4-498FDB86F695}"/>
              </a:ext>
            </a:extLst>
          </p:cNvPr>
          <p:cNvPicPr>
            <a:picLocks noChangeAspect="1"/>
          </p:cNvPicPr>
          <p:nvPr/>
        </p:nvPicPr>
        <p:blipFill rotWithShape="1">
          <a:blip r:embed="rId3">
            <a:extLst>
              <a:ext uri="{28A0092B-C50C-407E-A947-70E740481C1C}">
                <a14:useLocalDpi xmlns:a14="http://schemas.microsoft.com/office/drawing/2010/main" val="0"/>
              </a:ext>
            </a:extLst>
          </a:blip>
          <a:srcRect b="7851"/>
          <a:stretch/>
        </p:blipFill>
        <p:spPr>
          <a:xfrm>
            <a:off x="6572250" y="2186275"/>
            <a:ext cx="3514642" cy="3487837"/>
          </a:xfrm>
          <a:prstGeom prst="rect">
            <a:avLst/>
          </a:prstGeom>
          <a:noFill/>
        </p:spPr>
      </p:pic>
      <p:sp>
        <p:nvSpPr>
          <p:cNvPr id="9" name="Rubrik 2">
            <a:extLst>
              <a:ext uri="{FF2B5EF4-FFF2-40B4-BE49-F238E27FC236}">
                <a16:creationId xmlns:a16="http://schemas.microsoft.com/office/drawing/2014/main" id="{34DC0CB5-878E-110F-8C08-86A9EA995FC3}"/>
              </a:ext>
            </a:extLst>
          </p:cNvPr>
          <p:cNvSpPr txBox="1">
            <a:spLocks/>
          </p:cNvSpPr>
          <p:nvPr/>
        </p:nvSpPr>
        <p:spPr>
          <a:xfrm>
            <a:off x="838200" y="1016095"/>
            <a:ext cx="8485414" cy="138094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spc="-150" baseline="0">
                <a:solidFill>
                  <a:schemeClr val="accent5"/>
                </a:solidFill>
                <a:latin typeface="Source Sans Pro Semibold" panose="020B0603030403020204" pitchFamily="34" charset="0"/>
                <a:ea typeface="+mj-ea"/>
                <a:cs typeface="+mj-cs"/>
              </a:defRPr>
            </a:lvl1pPr>
          </a:lstStyle>
          <a:p>
            <a:pPr>
              <a:spcAft>
                <a:spcPts val="600"/>
              </a:spcAft>
            </a:pPr>
            <a:r>
              <a:rPr lang="sv-SE" sz="4400" kern="1200" spc="-150" baseline="0" dirty="0">
                <a:solidFill>
                  <a:schemeClr val="accent2">
                    <a:lumMod val="50000"/>
                  </a:schemeClr>
                </a:solidFill>
                <a:latin typeface="Source Sans Pro Semibold" panose="020B0603030403020204" pitchFamily="34" charset="0"/>
                <a:ea typeface="+mj-ea"/>
                <a:cs typeface="+mj-cs"/>
              </a:rPr>
              <a:t>Erfarenheter Hälso- och sjukvården</a:t>
            </a:r>
          </a:p>
          <a:p>
            <a:pPr>
              <a:spcAft>
                <a:spcPts val="600"/>
              </a:spcAft>
            </a:pPr>
            <a:r>
              <a:rPr lang="sv-SE" sz="4400" kern="1200" spc="-150" baseline="0" dirty="0">
                <a:solidFill>
                  <a:schemeClr val="accent2">
                    <a:lumMod val="50000"/>
                  </a:schemeClr>
                </a:solidFill>
                <a:latin typeface="Source Sans Pro Semibold" panose="020B0603030403020204" pitchFamily="34" charset="0"/>
                <a:ea typeface="+mj-ea"/>
                <a:cs typeface="+mj-cs"/>
              </a:rPr>
              <a:t>Bättre samarbetsklimat</a:t>
            </a:r>
          </a:p>
        </p:txBody>
      </p:sp>
      <p:sp>
        <p:nvSpPr>
          <p:cNvPr id="7" name="Platshållare för innehåll 6">
            <a:extLst>
              <a:ext uri="{FF2B5EF4-FFF2-40B4-BE49-F238E27FC236}">
                <a16:creationId xmlns:a16="http://schemas.microsoft.com/office/drawing/2014/main" id="{49E6FB36-89A1-AD3A-7DCD-69850F698FCA}"/>
              </a:ext>
            </a:extLst>
          </p:cNvPr>
          <p:cNvSpPr>
            <a:spLocks noGrp="1"/>
          </p:cNvSpPr>
          <p:nvPr>
            <p:ph idx="1"/>
          </p:nvPr>
        </p:nvSpPr>
        <p:spPr>
          <a:xfrm>
            <a:off x="990683" y="3087515"/>
            <a:ext cx="6529039" cy="1826247"/>
          </a:xfrm>
        </p:spPr>
        <p:txBody>
          <a:bodyPr vert="horz" lIns="91440" tIns="45720" rIns="91440" bIns="45720" rtlCol="0">
            <a:normAutofit/>
          </a:bodyPr>
          <a:lstStyle/>
          <a:p>
            <a:pPr marL="342900" indent="-342900">
              <a:buFont typeface="Arial" panose="020B0604020202020204" pitchFamily="34" charset="0"/>
              <a:buChar char="•"/>
            </a:pPr>
            <a:r>
              <a:rPr lang="sv-SE" sz="2000" dirty="0"/>
              <a:t>Enklare kontaktvägar</a:t>
            </a:r>
          </a:p>
          <a:p>
            <a:pPr marL="342900" indent="-342900">
              <a:buFont typeface="Arial" panose="020B0604020202020204" pitchFamily="34" charset="0"/>
              <a:buChar char="•"/>
            </a:pPr>
            <a:r>
              <a:rPr lang="sv-SE" sz="2000" dirty="0"/>
              <a:t>Samverkan istället för "intyg"</a:t>
            </a:r>
          </a:p>
          <a:p>
            <a:pPr marL="342900" indent="-342900">
              <a:buFont typeface="Arial" panose="020B0604020202020204" pitchFamily="34" charset="0"/>
              <a:buChar char="•"/>
            </a:pPr>
            <a:r>
              <a:rPr lang="sv-SE" sz="2000" dirty="0"/>
              <a:t>Förändrad attityd</a:t>
            </a:r>
          </a:p>
        </p:txBody>
      </p:sp>
      <p:sp>
        <p:nvSpPr>
          <p:cNvPr id="2" name="Platshållare för bildnummer 1" hidden="1">
            <a:extLst>
              <a:ext uri="{FF2B5EF4-FFF2-40B4-BE49-F238E27FC236}">
                <a16:creationId xmlns:a16="http://schemas.microsoft.com/office/drawing/2014/main" id="{8B15641C-0648-2650-CEC2-B48F2BDC9165}"/>
              </a:ext>
            </a:extLst>
          </p:cNvPr>
          <p:cNvSpPr>
            <a:spLocks noGrp="1"/>
          </p:cNvSpPr>
          <p:nvPr>
            <p:ph type="sldNum" sz="quarter" idx="4294967295"/>
          </p:nvPr>
        </p:nvSpPr>
        <p:spPr>
          <a:xfrm>
            <a:off x="9160727" y="6356350"/>
            <a:ext cx="2743200" cy="365125"/>
          </a:xfrm>
        </p:spPr>
        <p:txBody>
          <a:bodyPr anchor="ctr">
            <a:normAutofit/>
          </a:bodyPr>
          <a:lstStyle/>
          <a:p>
            <a:pPr>
              <a:spcAft>
                <a:spcPts val="600"/>
              </a:spcAft>
            </a:pPr>
            <a:fld id="{D02B33C2-54EE-4A44-9B78-6F01870CE737}" type="slidenum">
              <a:rPr lang="sv-SE" smtClean="0"/>
              <a:pPr>
                <a:spcAft>
                  <a:spcPts val="600"/>
                </a:spcAft>
              </a:pPr>
              <a:t>17</a:t>
            </a:fld>
            <a:endParaRPr lang="sv-SE" dirty="0"/>
          </a:p>
        </p:txBody>
      </p:sp>
      <p:sp>
        <p:nvSpPr>
          <p:cNvPr id="3" name="Platshållare för bildnummer 1">
            <a:extLst>
              <a:ext uri="{FF2B5EF4-FFF2-40B4-BE49-F238E27FC236}">
                <a16:creationId xmlns:a16="http://schemas.microsoft.com/office/drawing/2014/main" id="{8B754BC2-0B90-49AC-9CF3-FA825340C1E6}"/>
              </a:ext>
            </a:extLst>
          </p:cNvPr>
          <p:cNvSpPr txBox="1">
            <a:spLocks/>
          </p:cNvSpPr>
          <p:nvPr/>
        </p:nvSpPr>
        <p:spPr>
          <a:xfrm>
            <a:off x="9313127" y="6394446"/>
            <a:ext cx="2743200" cy="365125"/>
          </a:xfrm>
          <a:prstGeom prst="rect">
            <a:avLst/>
          </a:prstGeom>
        </p:spPr>
        <p:txBody>
          <a:bodyPr anchor="ctr">
            <a:norm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02B33C2-54EE-4A44-9B78-6F01870CE737}" type="slidenum">
              <a:rPr lang="sv-SE" sz="1200" smtClean="0"/>
              <a:pPr algn="r">
                <a:spcAft>
                  <a:spcPts val="600"/>
                </a:spcAft>
              </a:pPr>
              <a:t>17</a:t>
            </a:fld>
            <a:endParaRPr lang="sv-SE" sz="1200" dirty="0"/>
          </a:p>
        </p:txBody>
      </p:sp>
    </p:spTree>
    <p:extLst>
      <p:ext uri="{BB962C8B-B14F-4D97-AF65-F5344CB8AC3E}">
        <p14:creationId xmlns:p14="http://schemas.microsoft.com/office/powerpoint/2010/main" val="2932451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2">
            <a:extLst>
              <a:ext uri="{FF2B5EF4-FFF2-40B4-BE49-F238E27FC236}">
                <a16:creationId xmlns:a16="http://schemas.microsoft.com/office/drawing/2014/main" id="{1C537E31-9108-D077-98F2-0D319105EB87}"/>
              </a:ext>
            </a:extLst>
          </p:cNvPr>
          <p:cNvSpPr txBox="1">
            <a:spLocks/>
          </p:cNvSpPr>
          <p:nvPr/>
        </p:nvSpPr>
        <p:spPr>
          <a:xfrm>
            <a:off x="838200" y="971791"/>
            <a:ext cx="9371646" cy="1279746"/>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spc="-150" baseline="0">
                <a:solidFill>
                  <a:schemeClr val="accent5"/>
                </a:solidFill>
                <a:latin typeface="Source Sans Pro Semibold" panose="020B0603030403020204" pitchFamily="34" charset="0"/>
                <a:ea typeface="+mj-ea"/>
                <a:cs typeface="+mj-cs"/>
              </a:defRPr>
            </a:lvl1pPr>
          </a:lstStyle>
          <a:p>
            <a:pPr>
              <a:spcAft>
                <a:spcPts val="600"/>
              </a:spcAft>
            </a:pPr>
            <a:r>
              <a:rPr lang="sv-SE" sz="4400" kern="1200" spc="-150" baseline="0" dirty="0">
                <a:solidFill>
                  <a:schemeClr val="accent2">
                    <a:lumMod val="50000"/>
                  </a:schemeClr>
                </a:solidFill>
                <a:latin typeface="Source Sans Pro Semibold" panose="020B0603030403020204" pitchFamily="34" charset="0"/>
                <a:ea typeface="+mj-ea"/>
                <a:cs typeface="+mj-cs"/>
              </a:rPr>
              <a:t>Erfarenheter Hälso- och sjukvården</a:t>
            </a:r>
          </a:p>
          <a:p>
            <a:pPr>
              <a:spcAft>
                <a:spcPts val="600"/>
              </a:spcAft>
            </a:pPr>
            <a:r>
              <a:rPr lang="sv-SE" sz="4400" kern="1200" spc="-150" baseline="0" dirty="0">
                <a:solidFill>
                  <a:schemeClr val="accent2">
                    <a:lumMod val="50000"/>
                  </a:schemeClr>
                </a:solidFill>
                <a:latin typeface="Source Sans Pro Semibold" panose="020B0603030403020204" pitchFamily="34" charset="0"/>
                <a:ea typeface="+mj-ea"/>
                <a:cs typeface="+mj-cs"/>
              </a:rPr>
              <a:t>Rätt insats till rätt individ</a:t>
            </a:r>
          </a:p>
        </p:txBody>
      </p:sp>
      <p:sp>
        <p:nvSpPr>
          <p:cNvPr id="7" name="Platshållare för innehåll 6">
            <a:extLst>
              <a:ext uri="{FF2B5EF4-FFF2-40B4-BE49-F238E27FC236}">
                <a16:creationId xmlns:a16="http://schemas.microsoft.com/office/drawing/2014/main" id="{49E6FB36-89A1-AD3A-7DCD-69850F698FCA}"/>
              </a:ext>
            </a:extLst>
          </p:cNvPr>
          <p:cNvSpPr>
            <a:spLocks noGrp="1"/>
          </p:cNvSpPr>
          <p:nvPr>
            <p:ph idx="1"/>
          </p:nvPr>
        </p:nvSpPr>
        <p:spPr>
          <a:xfrm>
            <a:off x="949300" y="3029696"/>
            <a:ext cx="4541874" cy="2084251"/>
          </a:xfrm>
        </p:spPr>
        <p:txBody>
          <a:bodyPr vert="horz" lIns="91440" tIns="45720" rIns="91440" bIns="45720" rtlCol="0">
            <a:normAutofit/>
          </a:bodyPr>
          <a:lstStyle/>
          <a:p>
            <a:pPr marL="342900" indent="-342900">
              <a:buFont typeface="Arial" panose="020B0604020202020204" pitchFamily="34" charset="0"/>
              <a:buChar char="•"/>
            </a:pPr>
            <a:r>
              <a:rPr lang="sv-SE" sz="2000" dirty="0"/>
              <a:t>Personer </a:t>
            </a:r>
            <a:r>
              <a:rPr lang="sv-SE" sz="2000" i="1" u="sng" dirty="0"/>
              <a:t>med</a:t>
            </a:r>
            <a:r>
              <a:rPr lang="sv-SE" sz="2000" dirty="0"/>
              <a:t> potential till arbete får adekvat stöd</a:t>
            </a:r>
          </a:p>
          <a:p>
            <a:pPr marL="342900" indent="-342900">
              <a:buFont typeface="Arial" panose="020B0604020202020204" pitchFamily="34" charset="0"/>
              <a:buChar char="•"/>
            </a:pPr>
            <a:r>
              <a:rPr lang="sv-SE" sz="2000" dirty="0"/>
              <a:t>Personer </a:t>
            </a:r>
            <a:r>
              <a:rPr lang="sv-SE" sz="2000" i="1" u="sng" dirty="0"/>
              <a:t>utan</a:t>
            </a:r>
            <a:r>
              <a:rPr lang="sv-SE" sz="2000" dirty="0"/>
              <a:t> potential till arbete "slipper"  förväntningar på arbete</a:t>
            </a:r>
          </a:p>
        </p:txBody>
      </p:sp>
      <p:sp>
        <p:nvSpPr>
          <p:cNvPr id="2" name="Platshållare för bildnummer 1">
            <a:extLst>
              <a:ext uri="{FF2B5EF4-FFF2-40B4-BE49-F238E27FC236}">
                <a16:creationId xmlns:a16="http://schemas.microsoft.com/office/drawing/2014/main" id="{8B15641C-0648-2650-CEC2-B48F2BDC9165}"/>
              </a:ext>
            </a:extLst>
          </p:cNvPr>
          <p:cNvSpPr>
            <a:spLocks noGrp="1"/>
          </p:cNvSpPr>
          <p:nvPr>
            <p:ph type="sldNum" sz="quarter" idx="12"/>
          </p:nvPr>
        </p:nvSpPr>
        <p:spPr>
          <a:xfrm>
            <a:off x="9160727" y="6356350"/>
            <a:ext cx="2743200" cy="365125"/>
          </a:xfrm>
        </p:spPr>
        <p:txBody>
          <a:bodyPr vert="horz" lIns="91440" tIns="45720" rIns="91440" bIns="45720" rtlCol="0" anchor="ctr">
            <a:normAutofit/>
          </a:bodyPr>
          <a:lstStyle/>
          <a:p>
            <a:pPr>
              <a:spcAft>
                <a:spcPts val="600"/>
              </a:spcAft>
            </a:pPr>
            <a:fld id="{D02B33C2-54EE-4A44-9B78-6F01870CE737}" type="slidenum">
              <a:rPr lang="sv-SE" smtClean="0"/>
              <a:pPr>
                <a:spcAft>
                  <a:spcPts val="600"/>
                </a:spcAft>
              </a:pPr>
              <a:t>18</a:t>
            </a:fld>
            <a:endParaRPr lang="sv-SE" dirty="0"/>
          </a:p>
        </p:txBody>
      </p:sp>
      <p:pic>
        <p:nvPicPr>
          <p:cNvPr id="12" name="Bildobjekt 11" descr="En bild som visar leksak, tecknad serie&#10;&#10;Automatiskt genererad beskrivning">
            <a:extLst>
              <a:ext uri="{FF2B5EF4-FFF2-40B4-BE49-F238E27FC236}">
                <a16:creationId xmlns:a16="http://schemas.microsoft.com/office/drawing/2014/main" id="{A62732B6-FEF0-73A0-FA87-DC90B7562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3887" y="2357120"/>
            <a:ext cx="3494721" cy="3494721"/>
          </a:xfrm>
          <a:prstGeom prst="rect">
            <a:avLst/>
          </a:prstGeom>
          <a:noFill/>
        </p:spPr>
      </p:pic>
    </p:spTree>
    <p:extLst>
      <p:ext uri="{BB962C8B-B14F-4D97-AF65-F5344CB8AC3E}">
        <p14:creationId xmlns:p14="http://schemas.microsoft.com/office/powerpoint/2010/main" val="3066324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6E2C756-7EB2-FDF2-207C-6657910AF60D}"/>
              </a:ext>
            </a:extLst>
          </p:cNvPr>
          <p:cNvSpPr>
            <a:spLocks noGrp="1"/>
          </p:cNvSpPr>
          <p:nvPr>
            <p:ph idx="1"/>
          </p:nvPr>
        </p:nvSpPr>
        <p:spPr>
          <a:xfrm>
            <a:off x="5741759" y="2801079"/>
            <a:ext cx="4790568" cy="1886499"/>
          </a:xfrm>
        </p:spPr>
        <p:txBody>
          <a:bodyPr>
            <a:normAutofit/>
          </a:bodyPr>
          <a:lstStyle/>
          <a:p>
            <a:r>
              <a:rPr lang="sv-SE" sz="2000" dirty="0">
                <a:latin typeface="+mn-lt"/>
                <a:ea typeface="Source Sans Pro"/>
                <a:cs typeface="Calibri"/>
              </a:rPr>
              <a:t>Alla deltagare ökade sin aktivitetsnivå</a:t>
            </a:r>
          </a:p>
          <a:p>
            <a:endParaRPr lang="sv-SE" sz="2000" dirty="0">
              <a:latin typeface="+mn-lt"/>
            </a:endParaRPr>
          </a:p>
        </p:txBody>
      </p:sp>
      <p:sp>
        <p:nvSpPr>
          <p:cNvPr id="2" name="Platshållare för bildnummer 1">
            <a:extLst>
              <a:ext uri="{FF2B5EF4-FFF2-40B4-BE49-F238E27FC236}">
                <a16:creationId xmlns:a16="http://schemas.microsoft.com/office/drawing/2014/main" id="{8B15641C-0648-2650-CEC2-B48F2BDC9165}"/>
              </a:ext>
            </a:extLst>
          </p:cNvPr>
          <p:cNvSpPr>
            <a:spLocks noGrp="1"/>
          </p:cNvSpPr>
          <p:nvPr>
            <p:ph type="sldNum" sz="quarter" idx="12"/>
          </p:nvPr>
        </p:nvSpPr>
        <p:spPr>
          <a:xfrm>
            <a:off x="9160727" y="6356350"/>
            <a:ext cx="2743200" cy="365125"/>
          </a:xfrm>
        </p:spPr>
        <p:txBody>
          <a:bodyPr anchor="ctr">
            <a:normAutofit/>
          </a:bodyPr>
          <a:lstStyle/>
          <a:p>
            <a:pPr>
              <a:spcAft>
                <a:spcPts val="600"/>
              </a:spcAft>
            </a:pPr>
            <a:fld id="{D02B33C2-54EE-4A44-9B78-6F01870CE737}" type="slidenum">
              <a:rPr lang="sv-SE" smtClean="0"/>
              <a:pPr>
                <a:spcAft>
                  <a:spcPts val="600"/>
                </a:spcAft>
              </a:pPr>
              <a:t>19</a:t>
            </a:fld>
            <a:endParaRPr lang="sv-SE" dirty="0"/>
          </a:p>
        </p:txBody>
      </p:sp>
      <p:sp>
        <p:nvSpPr>
          <p:cNvPr id="7" name="textruta 6">
            <a:extLst>
              <a:ext uri="{FF2B5EF4-FFF2-40B4-BE49-F238E27FC236}">
                <a16:creationId xmlns:a16="http://schemas.microsoft.com/office/drawing/2014/main" id="{D3D5C741-D85E-5320-E7F6-DF4AE38E2578}"/>
              </a:ext>
            </a:extLst>
          </p:cNvPr>
          <p:cNvSpPr txBox="1"/>
          <p:nvPr/>
        </p:nvSpPr>
        <p:spPr>
          <a:xfrm rot="20452367">
            <a:off x="6850592" y="3189472"/>
            <a:ext cx="2572904" cy="1200329"/>
          </a:xfrm>
          <a:prstGeom prst="rect">
            <a:avLst/>
          </a:prstGeom>
          <a:noFill/>
        </p:spPr>
        <p:txBody>
          <a:bodyPr wrap="square" rtlCol="0">
            <a:spAutoFit/>
          </a:bodyPr>
          <a:lstStyle/>
          <a:p>
            <a:r>
              <a:rPr lang="sv-SE" sz="7200" dirty="0">
                <a:solidFill>
                  <a:schemeClr val="bg1">
                    <a:lumMod val="50000"/>
                  </a:schemeClr>
                </a:solidFill>
                <a:effectLst>
                  <a:glow rad="228600">
                    <a:schemeClr val="bg1">
                      <a:lumMod val="85000"/>
                      <a:alpha val="40000"/>
                    </a:schemeClr>
                  </a:glow>
                </a:effectLst>
              </a:rPr>
              <a:t>100%</a:t>
            </a:r>
          </a:p>
        </p:txBody>
      </p:sp>
      <p:sp>
        <p:nvSpPr>
          <p:cNvPr id="8" name="Rubrik 2">
            <a:extLst>
              <a:ext uri="{FF2B5EF4-FFF2-40B4-BE49-F238E27FC236}">
                <a16:creationId xmlns:a16="http://schemas.microsoft.com/office/drawing/2014/main" id="{AF832F5D-CE0B-02E6-C827-1AF4F12BECD6}"/>
              </a:ext>
            </a:extLst>
          </p:cNvPr>
          <p:cNvSpPr txBox="1">
            <a:spLocks/>
          </p:cNvSpPr>
          <p:nvPr/>
        </p:nvSpPr>
        <p:spPr>
          <a:xfrm>
            <a:off x="677810" y="580570"/>
            <a:ext cx="7580819" cy="753781"/>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spc="-150" baseline="0">
                <a:solidFill>
                  <a:schemeClr val="accent5"/>
                </a:solidFill>
                <a:latin typeface="Source Sans Pro Semibold" panose="020B0603030403020204" pitchFamily="34" charset="0"/>
                <a:ea typeface="+mj-ea"/>
                <a:cs typeface="+mj-cs"/>
              </a:defRPr>
            </a:lvl1pPr>
          </a:lstStyle>
          <a:p>
            <a:r>
              <a:rPr lang="sv-SE" sz="4400" dirty="0">
                <a:solidFill>
                  <a:schemeClr val="accent2">
                    <a:lumMod val="50000"/>
                  </a:schemeClr>
                </a:solidFill>
              </a:rPr>
              <a:t>Resultat på individnivå</a:t>
            </a:r>
          </a:p>
        </p:txBody>
      </p:sp>
      <p:pic>
        <p:nvPicPr>
          <p:cNvPr id="3" name="Bildobjekt 2" descr="En bild som visar design&#10;&#10;Automatiskt genererad beskrivning">
            <a:extLst>
              <a:ext uri="{FF2B5EF4-FFF2-40B4-BE49-F238E27FC236}">
                <a16:creationId xmlns:a16="http://schemas.microsoft.com/office/drawing/2014/main" id="{21B3069B-27AA-DB10-448B-8DD3C361882D}"/>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361044" y="1494971"/>
            <a:ext cx="5243226" cy="4120901"/>
          </a:xfrm>
          <a:prstGeom prst="rect">
            <a:avLst/>
          </a:prstGeom>
        </p:spPr>
      </p:pic>
    </p:spTree>
    <p:extLst>
      <p:ext uri="{BB962C8B-B14F-4D97-AF65-F5344CB8AC3E}">
        <p14:creationId xmlns:p14="http://schemas.microsoft.com/office/powerpoint/2010/main" val="332581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40901F93-0937-E0D9-A250-A8A3AB333ECF}"/>
              </a:ext>
            </a:extLst>
          </p:cNvPr>
          <p:cNvSpPr/>
          <p:nvPr/>
        </p:nvSpPr>
        <p:spPr>
          <a:xfrm>
            <a:off x="0" y="0"/>
            <a:ext cx="12192000" cy="6858000"/>
          </a:xfrm>
          <a:prstGeom prst="rect">
            <a:avLst/>
          </a:prstGeom>
          <a:gradFill flip="none" rotWithShape="1">
            <a:gsLst>
              <a:gs pos="19000">
                <a:schemeClr val="bg1"/>
              </a:gs>
              <a:gs pos="71000">
                <a:schemeClr val="bg1">
                  <a:lumMod val="75000"/>
                </a:schemeClr>
              </a:gs>
              <a:gs pos="91000">
                <a:schemeClr val="bg1">
                  <a:lumMod val="75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objekt 6" descr="En bild som visar text, Teckensnitt, Grafik, typografi&#10;&#10;Automatiskt genererad beskrivning">
            <a:extLst>
              <a:ext uri="{FF2B5EF4-FFF2-40B4-BE49-F238E27FC236}">
                <a16:creationId xmlns:a16="http://schemas.microsoft.com/office/drawing/2014/main" id="{7D6F4CBC-C313-9196-7A91-080E2676B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421" y="509186"/>
            <a:ext cx="3145158" cy="677218"/>
          </a:xfrm>
          <a:prstGeom prst="rect">
            <a:avLst/>
          </a:prstGeom>
        </p:spPr>
      </p:pic>
      <p:pic>
        <p:nvPicPr>
          <p:cNvPr id="13" name="Bildobjekt 12">
            <a:extLst>
              <a:ext uri="{FF2B5EF4-FFF2-40B4-BE49-F238E27FC236}">
                <a16:creationId xmlns:a16="http://schemas.microsoft.com/office/drawing/2014/main" id="{F9EB9242-7084-4B98-5652-849E3A518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956" y="509186"/>
            <a:ext cx="3326558" cy="713324"/>
          </a:xfrm>
          <a:prstGeom prst="rect">
            <a:avLst/>
          </a:prstGeom>
        </p:spPr>
      </p:pic>
      <p:pic>
        <p:nvPicPr>
          <p:cNvPr id="8" name="Bildobjekt 7">
            <a:extLst>
              <a:ext uri="{FF2B5EF4-FFF2-40B4-BE49-F238E27FC236}">
                <a16:creationId xmlns:a16="http://schemas.microsoft.com/office/drawing/2014/main" id="{478278F4-394E-935A-1331-0A055BF4C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457" y="509186"/>
            <a:ext cx="2080309" cy="894294"/>
          </a:xfrm>
          <a:prstGeom prst="rect">
            <a:avLst/>
          </a:prstGeom>
        </p:spPr>
      </p:pic>
      <p:sp>
        <p:nvSpPr>
          <p:cNvPr id="9" name="Rubrik 1">
            <a:extLst>
              <a:ext uri="{FF2B5EF4-FFF2-40B4-BE49-F238E27FC236}">
                <a16:creationId xmlns:a16="http://schemas.microsoft.com/office/drawing/2014/main" id="{2207B406-435F-4B45-B860-22D222D47387}"/>
              </a:ext>
            </a:extLst>
          </p:cNvPr>
          <p:cNvSpPr txBox="1">
            <a:spLocks/>
          </p:cNvSpPr>
          <p:nvPr/>
        </p:nvSpPr>
        <p:spPr>
          <a:xfrm>
            <a:off x="1162256" y="1960456"/>
            <a:ext cx="7046289" cy="11124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tx2"/>
                </a:solidFill>
                <a:latin typeface="Source Sans Pro Semibold" panose="020B0603030403020204" pitchFamily="34" charset="0"/>
                <a:ea typeface="+mj-ea"/>
                <a:cs typeface="+mj-cs"/>
              </a:defRPr>
            </a:lvl1pPr>
          </a:lstStyle>
          <a:p>
            <a:pPr algn="ctr"/>
            <a:r>
              <a:rPr lang="sv-SE" sz="5400" dirty="0">
                <a:solidFill>
                  <a:schemeClr val="tx1">
                    <a:lumMod val="75000"/>
                    <a:lumOff val="25000"/>
                  </a:schemeClr>
                </a:solidFill>
                <a:effectLst>
                  <a:outerShdw blurRad="38100" dist="38100" dir="2700000" algn="tl">
                    <a:srgbClr val="000000">
                      <a:alpha val="43137"/>
                    </a:srgbClr>
                  </a:outerShdw>
                </a:effectLst>
              </a:rPr>
              <a:t>Ett samverkansprojekt</a:t>
            </a:r>
          </a:p>
        </p:txBody>
      </p:sp>
      <p:sp>
        <p:nvSpPr>
          <p:cNvPr id="2" name="textruta 1">
            <a:extLst>
              <a:ext uri="{FF2B5EF4-FFF2-40B4-BE49-F238E27FC236}">
                <a16:creationId xmlns:a16="http://schemas.microsoft.com/office/drawing/2014/main" id="{C432C78B-FAC4-8798-7039-FB9579EA0089}"/>
              </a:ext>
            </a:extLst>
          </p:cNvPr>
          <p:cNvSpPr txBox="1"/>
          <p:nvPr/>
        </p:nvSpPr>
        <p:spPr>
          <a:xfrm>
            <a:off x="1365880" y="3311950"/>
            <a:ext cx="9916886" cy="2862322"/>
          </a:xfrm>
          <a:prstGeom prst="rect">
            <a:avLst/>
          </a:prstGeom>
          <a:noFill/>
        </p:spPr>
        <p:txBody>
          <a:bodyPr wrap="square" rtlCol="0">
            <a:spAutoFit/>
          </a:bodyPr>
          <a:lstStyle/>
          <a:p>
            <a:pPr defTabSz="731520">
              <a:spcAft>
                <a:spcPts val="600"/>
              </a:spcAft>
            </a:pPr>
            <a:r>
              <a:rPr lang="sv-SE" sz="2000" b="1" kern="1200" dirty="0">
                <a:ea typeface="+mn-ea"/>
                <a:cs typeface="+mn-cs"/>
              </a:rPr>
              <a:t>Emma Wallin (emma.wallin@uppsala.se)</a:t>
            </a:r>
            <a:br>
              <a:rPr lang="sv-SE" sz="2000" kern="1200" dirty="0">
                <a:ea typeface="+mn-ea"/>
                <a:cs typeface="+mn-cs"/>
              </a:rPr>
            </a:br>
            <a:r>
              <a:rPr lang="sv-SE" sz="2000" kern="1200" dirty="0">
                <a:ea typeface="+mn-ea"/>
                <a:cs typeface="+mn-cs"/>
              </a:rPr>
              <a:t>Enhetschef, socialtjänst-ekonomiskt bistånd, Uppsala kommun</a:t>
            </a:r>
          </a:p>
          <a:p>
            <a:pPr defTabSz="731520">
              <a:spcAft>
                <a:spcPts val="600"/>
              </a:spcAft>
            </a:pPr>
            <a:endParaRPr lang="sv-SE" sz="2000" b="1" kern="1200" dirty="0">
              <a:ea typeface="+mn-ea"/>
              <a:cs typeface="+mn-cs"/>
            </a:endParaRPr>
          </a:p>
          <a:p>
            <a:pPr defTabSz="731520">
              <a:spcAft>
                <a:spcPts val="600"/>
              </a:spcAft>
            </a:pPr>
            <a:r>
              <a:rPr lang="sv-SE" sz="2000" b="1" kern="1200" dirty="0">
                <a:ea typeface="+mn-ea"/>
                <a:cs typeface="+mn-cs"/>
              </a:rPr>
              <a:t>Andreas Lundeqvist (andreas.lundeqvist@uppsala.se)</a:t>
            </a:r>
            <a:br>
              <a:rPr lang="sv-SE" sz="2000" kern="1200" dirty="0">
                <a:ea typeface="+mn-ea"/>
                <a:cs typeface="+mn-cs"/>
              </a:rPr>
            </a:br>
            <a:r>
              <a:rPr lang="sv-SE" sz="2000" kern="1200" dirty="0">
                <a:ea typeface="+mn-ea"/>
                <a:cs typeface="+mn-cs"/>
              </a:rPr>
              <a:t>Projektledare, socialtjänst-ekonomiskt bistånd, Uppsala kommun</a:t>
            </a:r>
          </a:p>
          <a:p>
            <a:pPr defTabSz="731520">
              <a:spcAft>
                <a:spcPts val="600"/>
              </a:spcAft>
            </a:pPr>
            <a:endParaRPr lang="sv-SE" sz="2000" b="1" kern="1200" dirty="0">
              <a:ea typeface="+mn-ea"/>
              <a:cs typeface="+mn-cs"/>
            </a:endParaRPr>
          </a:p>
          <a:p>
            <a:pPr defTabSz="731520">
              <a:spcAft>
                <a:spcPts val="600"/>
              </a:spcAft>
            </a:pPr>
            <a:r>
              <a:rPr lang="sv-SE" sz="2000" b="1" kern="1200" dirty="0">
                <a:ea typeface="+mn-ea"/>
                <a:cs typeface="+mn-cs"/>
              </a:rPr>
              <a:t>Birgitta Rosberg (</a:t>
            </a:r>
            <a:r>
              <a:rPr lang="sv-SE" sz="2000" b="1" kern="1200" dirty="0" err="1">
                <a:ea typeface="+mn-ea"/>
                <a:cs typeface="+mn-cs"/>
              </a:rPr>
              <a:t>birgitta.rosberg</a:t>
            </a:r>
            <a:r>
              <a:rPr lang="sv-SE" sz="2000" b="1" kern="1200" err="1">
                <a:ea typeface="+mn-ea"/>
                <a:cs typeface="+mn-cs"/>
              </a:rPr>
              <a:t>@</a:t>
            </a:r>
            <a:r>
              <a:rPr lang="sv-SE" sz="2000" b="1" kern="1200">
                <a:ea typeface="+mn-ea"/>
                <a:cs typeface="+mn-cs"/>
              </a:rPr>
              <a:t>regionuppsala.se</a:t>
            </a:r>
            <a:r>
              <a:rPr lang="sv-SE" sz="2000" b="1" dirty="0"/>
              <a:t>)</a:t>
            </a:r>
            <a:br>
              <a:rPr lang="sv-SE" sz="2000" kern="1200" dirty="0">
                <a:ea typeface="+mn-ea"/>
                <a:cs typeface="+mn-cs"/>
              </a:rPr>
            </a:br>
            <a:r>
              <a:rPr lang="sv-SE" sz="2000" kern="1200" dirty="0">
                <a:ea typeface="+mn-ea"/>
                <a:cs typeface="+mn-cs"/>
              </a:rPr>
              <a:t>Processledare försäkringsmedicin, Region Uppsala</a:t>
            </a:r>
            <a:endParaRPr lang="sv-SE" sz="2000" dirty="0"/>
          </a:p>
        </p:txBody>
      </p:sp>
    </p:spTree>
    <p:extLst>
      <p:ext uri="{BB962C8B-B14F-4D97-AF65-F5344CB8AC3E}">
        <p14:creationId xmlns:p14="http://schemas.microsoft.com/office/powerpoint/2010/main" val="249609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B15641C-0648-2650-CEC2-B48F2BDC9165}"/>
              </a:ext>
            </a:extLst>
          </p:cNvPr>
          <p:cNvSpPr>
            <a:spLocks noGrp="1"/>
          </p:cNvSpPr>
          <p:nvPr>
            <p:ph type="sldNum" sz="quarter" idx="12"/>
          </p:nvPr>
        </p:nvSpPr>
        <p:spPr>
          <a:xfrm>
            <a:off x="9160727" y="6356350"/>
            <a:ext cx="2743200" cy="365125"/>
          </a:xfrm>
        </p:spPr>
        <p:txBody>
          <a:bodyPr anchor="ctr">
            <a:normAutofit/>
          </a:bodyPr>
          <a:lstStyle/>
          <a:p>
            <a:pPr>
              <a:spcAft>
                <a:spcPts val="600"/>
              </a:spcAft>
            </a:pPr>
            <a:fld id="{D02B33C2-54EE-4A44-9B78-6F01870CE737}" type="slidenum">
              <a:rPr lang="sv-SE" smtClean="0"/>
              <a:pPr>
                <a:spcAft>
                  <a:spcPts val="600"/>
                </a:spcAft>
              </a:pPr>
              <a:t>20</a:t>
            </a:fld>
            <a:endParaRPr lang="sv-SE" dirty="0"/>
          </a:p>
        </p:txBody>
      </p:sp>
      <p:graphicFrame>
        <p:nvGraphicFramePr>
          <p:cNvPr id="6" name="Platshållare för innehåll 4">
            <a:extLst>
              <a:ext uri="{FF2B5EF4-FFF2-40B4-BE49-F238E27FC236}">
                <a16:creationId xmlns:a16="http://schemas.microsoft.com/office/drawing/2014/main" id="{3BC4D5DC-1BE9-AF0B-AA18-638818C0015D}"/>
              </a:ext>
            </a:extLst>
          </p:cNvPr>
          <p:cNvGraphicFramePr>
            <a:graphicFrameLocks noGrp="1"/>
          </p:cNvGraphicFramePr>
          <p:nvPr>
            <p:ph idx="1"/>
            <p:extLst>
              <p:ext uri="{D42A27DB-BD31-4B8C-83A1-F6EECF244321}">
                <p14:modId xmlns:p14="http://schemas.microsoft.com/office/powerpoint/2010/main" val="144481938"/>
              </p:ext>
            </p:extLst>
          </p:nvPr>
        </p:nvGraphicFramePr>
        <p:xfrm>
          <a:off x="288073" y="1436161"/>
          <a:ext cx="6547757" cy="490900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ruta 9">
            <a:extLst>
              <a:ext uri="{FF2B5EF4-FFF2-40B4-BE49-F238E27FC236}">
                <a16:creationId xmlns:a16="http://schemas.microsoft.com/office/drawing/2014/main" id="{C5A7B89E-E907-1537-C01A-600639A7BB25}"/>
              </a:ext>
            </a:extLst>
          </p:cNvPr>
          <p:cNvSpPr txBox="1"/>
          <p:nvPr/>
        </p:nvSpPr>
        <p:spPr>
          <a:xfrm>
            <a:off x="6308271" y="2671775"/>
            <a:ext cx="5140777" cy="1938992"/>
          </a:xfrm>
          <a:prstGeom prst="rect">
            <a:avLst/>
          </a:prstGeom>
          <a:noFill/>
        </p:spPr>
        <p:txBody>
          <a:bodyPr wrap="square">
            <a:spAutoFit/>
          </a:bodyPr>
          <a:lstStyle/>
          <a:p>
            <a:r>
              <a:rPr lang="sv-SE" sz="2000" dirty="0"/>
              <a:t>Arbetsterapeutens utredningar har i många fall visat sig vara nyckeln i de ärenden där individen mist sin tro på sin egen förmåga, och velat göra en ansökan om sjukersättning, men där vi istället kunna på ett bra sätt jobbat vidare mot arbetsmarknaden.</a:t>
            </a:r>
          </a:p>
        </p:txBody>
      </p:sp>
      <p:sp>
        <p:nvSpPr>
          <p:cNvPr id="3" name="Rubrik 2">
            <a:extLst>
              <a:ext uri="{FF2B5EF4-FFF2-40B4-BE49-F238E27FC236}">
                <a16:creationId xmlns:a16="http://schemas.microsoft.com/office/drawing/2014/main" id="{33A880A5-1225-766F-F2F6-A187D27C0E2D}"/>
              </a:ext>
            </a:extLst>
          </p:cNvPr>
          <p:cNvSpPr txBox="1">
            <a:spLocks/>
          </p:cNvSpPr>
          <p:nvPr/>
        </p:nvSpPr>
        <p:spPr>
          <a:xfrm>
            <a:off x="692325" y="512835"/>
            <a:ext cx="7580819" cy="753781"/>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spc="-150" baseline="0">
                <a:solidFill>
                  <a:schemeClr val="accent5"/>
                </a:solidFill>
                <a:latin typeface="Source Sans Pro Semibold" panose="020B0603030403020204" pitchFamily="34" charset="0"/>
                <a:ea typeface="+mj-ea"/>
                <a:cs typeface="+mj-cs"/>
              </a:defRPr>
            </a:lvl1pPr>
          </a:lstStyle>
          <a:p>
            <a:r>
              <a:rPr lang="sv-SE" sz="4400" dirty="0">
                <a:solidFill>
                  <a:schemeClr val="accent2">
                    <a:lumMod val="50000"/>
                  </a:schemeClr>
                </a:solidFill>
              </a:rPr>
              <a:t>Resultat på individnivå</a:t>
            </a:r>
          </a:p>
        </p:txBody>
      </p:sp>
    </p:spTree>
    <p:extLst>
      <p:ext uri="{BB962C8B-B14F-4D97-AF65-F5344CB8AC3E}">
        <p14:creationId xmlns:p14="http://schemas.microsoft.com/office/powerpoint/2010/main" val="1506649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B15641C-0648-2650-CEC2-B48F2BDC9165}"/>
              </a:ext>
            </a:extLst>
          </p:cNvPr>
          <p:cNvSpPr>
            <a:spLocks noGrp="1"/>
          </p:cNvSpPr>
          <p:nvPr>
            <p:ph type="sldNum" sz="quarter" idx="12"/>
          </p:nvPr>
        </p:nvSpPr>
        <p:spPr>
          <a:xfrm>
            <a:off x="9160727" y="6356350"/>
            <a:ext cx="2743200" cy="365125"/>
          </a:xfrm>
        </p:spPr>
        <p:txBody>
          <a:bodyPr anchor="ctr">
            <a:normAutofit/>
          </a:bodyPr>
          <a:lstStyle/>
          <a:p>
            <a:pPr>
              <a:spcAft>
                <a:spcPts val="600"/>
              </a:spcAft>
            </a:pPr>
            <a:fld id="{D02B33C2-54EE-4A44-9B78-6F01870CE737}" type="slidenum">
              <a:rPr lang="sv-SE" smtClean="0"/>
              <a:pPr>
                <a:spcAft>
                  <a:spcPts val="600"/>
                </a:spcAft>
              </a:pPr>
              <a:t>21</a:t>
            </a:fld>
            <a:endParaRPr lang="sv-SE" dirty="0"/>
          </a:p>
        </p:txBody>
      </p:sp>
      <p:graphicFrame>
        <p:nvGraphicFramePr>
          <p:cNvPr id="6" name="Diagram 5">
            <a:extLst>
              <a:ext uri="{FF2B5EF4-FFF2-40B4-BE49-F238E27FC236}">
                <a16:creationId xmlns:a16="http://schemas.microsoft.com/office/drawing/2014/main" id="{0E293615-EE66-F514-5411-7D615CF6C4E0}"/>
              </a:ext>
            </a:extLst>
          </p:cNvPr>
          <p:cNvGraphicFramePr>
            <a:graphicFrameLocks/>
          </p:cNvGraphicFramePr>
          <p:nvPr>
            <p:extLst>
              <p:ext uri="{D42A27DB-BD31-4B8C-83A1-F6EECF244321}">
                <p14:modId xmlns:p14="http://schemas.microsoft.com/office/powerpoint/2010/main" val="868213101"/>
              </p:ext>
            </p:extLst>
          </p:nvPr>
        </p:nvGraphicFramePr>
        <p:xfrm>
          <a:off x="6908064" y="319089"/>
          <a:ext cx="4505325" cy="60372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 10">
            <a:extLst>
              <a:ext uri="{FF2B5EF4-FFF2-40B4-BE49-F238E27FC236}">
                <a16:creationId xmlns:a16="http://schemas.microsoft.com/office/drawing/2014/main" id="{D6134997-5F29-E907-9626-E3703A99269E}"/>
              </a:ext>
            </a:extLst>
          </p:cNvPr>
          <p:cNvGraphicFramePr>
            <a:graphicFrameLocks/>
          </p:cNvGraphicFramePr>
          <p:nvPr>
            <p:extLst>
              <p:ext uri="{D42A27DB-BD31-4B8C-83A1-F6EECF244321}">
                <p14:modId xmlns:p14="http://schemas.microsoft.com/office/powerpoint/2010/main" val="277068395"/>
              </p:ext>
            </p:extLst>
          </p:nvPr>
        </p:nvGraphicFramePr>
        <p:xfrm>
          <a:off x="717794" y="3149601"/>
          <a:ext cx="4566143" cy="3073400"/>
        </p:xfrm>
        <a:graphic>
          <a:graphicData uri="http://schemas.openxmlformats.org/drawingml/2006/chart">
            <c:chart xmlns:c="http://schemas.openxmlformats.org/drawingml/2006/chart" xmlns:r="http://schemas.openxmlformats.org/officeDocument/2006/relationships" r:id="rId4"/>
          </a:graphicData>
        </a:graphic>
      </p:graphicFrame>
      <p:sp>
        <p:nvSpPr>
          <p:cNvPr id="4" name="Rubrik 2">
            <a:extLst>
              <a:ext uri="{FF2B5EF4-FFF2-40B4-BE49-F238E27FC236}">
                <a16:creationId xmlns:a16="http://schemas.microsoft.com/office/drawing/2014/main" id="{E74DB656-CBF3-99BD-35BB-30A937A9F5E4}"/>
              </a:ext>
            </a:extLst>
          </p:cNvPr>
          <p:cNvSpPr txBox="1">
            <a:spLocks/>
          </p:cNvSpPr>
          <p:nvPr/>
        </p:nvSpPr>
        <p:spPr>
          <a:xfrm>
            <a:off x="460063" y="634999"/>
            <a:ext cx="5635938" cy="728662"/>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spc="-150" baseline="0">
                <a:solidFill>
                  <a:schemeClr val="accent5"/>
                </a:solidFill>
                <a:latin typeface="Source Sans Pro Semibold" panose="020B0603030403020204" pitchFamily="34" charset="0"/>
                <a:ea typeface="+mj-ea"/>
                <a:cs typeface="+mj-cs"/>
              </a:defRPr>
            </a:lvl1pPr>
          </a:lstStyle>
          <a:p>
            <a:r>
              <a:rPr lang="sv-SE" sz="4400" dirty="0">
                <a:solidFill>
                  <a:schemeClr val="accent2">
                    <a:lumMod val="50000"/>
                  </a:schemeClr>
                </a:solidFill>
              </a:rPr>
              <a:t>Resultat på individnivå</a:t>
            </a:r>
            <a:endParaRPr lang="sv-SE" sz="4400" dirty="0">
              <a:solidFill>
                <a:schemeClr val="tx1"/>
              </a:solidFill>
            </a:endParaRPr>
          </a:p>
        </p:txBody>
      </p:sp>
    </p:spTree>
    <p:extLst>
      <p:ext uri="{BB962C8B-B14F-4D97-AF65-F5344CB8AC3E}">
        <p14:creationId xmlns:p14="http://schemas.microsoft.com/office/powerpoint/2010/main" val="752540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5D671E8-11FE-E042-BD3A-5DCD2BC564A9}"/>
              </a:ext>
            </a:extLst>
          </p:cNvPr>
          <p:cNvSpPr>
            <a:spLocks noGrp="1"/>
          </p:cNvSpPr>
          <p:nvPr>
            <p:ph type="title"/>
          </p:nvPr>
        </p:nvSpPr>
        <p:spPr>
          <a:xfrm>
            <a:off x="838200" y="971791"/>
            <a:ext cx="9371646" cy="950142"/>
          </a:xfrm>
        </p:spPr>
        <p:txBody>
          <a:bodyPr anchor="b">
            <a:normAutofit/>
          </a:bodyPr>
          <a:lstStyle/>
          <a:p>
            <a:r>
              <a:rPr lang="sv-SE" dirty="0">
                <a:solidFill>
                  <a:schemeClr val="tx1"/>
                </a:solidFill>
              </a:rPr>
              <a:t>Rubrik</a:t>
            </a:r>
            <a:br>
              <a:rPr lang="sv-SE" dirty="0">
                <a:solidFill>
                  <a:schemeClr val="tx1"/>
                </a:solidFill>
              </a:rPr>
            </a:br>
            <a:r>
              <a:rPr lang="sv-SE" sz="1800" dirty="0">
                <a:solidFill>
                  <a:schemeClr val="tx1"/>
                </a:solidFill>
              </a:rPr>
              <a:t>Underrubrik</a:t>
            </a:r>
          </a:p>
        </p:txBody>
      </p:sp>
      <p:sp>
        <p:nvSpPr>
          <p:cNvPr id="2" name="Platshållare för bildnummer 1">
            <a:extLst>
              <a:ext uri="{FF2B5EF4-FFF2-40B4-BE49-F238E27FC236}">
                <a16:creationId xmlns:a16="http://schemas.microsoft.com/office/drawing/2014/main" id="{8B15641C-0648-2650-CEC2-B48F2BDC9165}"/>
              </a:ext>
            </a:extLst>
          </p:cNvPr>
          <p:cNvSpPr>
            <a:spLocks noGrp="1"/>
          </p:cNvSpPr>
          <p:nvPr>
            <p:ph type="sldNum" sz="quarter" idx="12"/>
          </p:nvPr>
        </p:nvSpPr>
        <p:spPr>
          <a:xfrm>
            <a:off x="9160727" y="6356350"/>
            <a:ext cx="2743200" cy="365125"/>
          </a:xfrm>
        </p:spPr>
        <p:txBody>
          <a:bodyPr anchor="ctr">
            <a:normAutofit/>
          </a:bodyPr>
          <a:lstStyle/>
          <a:p>
            <a:pPr>
              <a:spcAft>
                <a:spcPts val="600"/>
              </a:spcAft>
            </a:pPr>
            <a:fld id="{D02B33C2-54EE-4A44-9B78-6F01870CE737}" type="slidenum">
              <a:rPr lang="sv-SE" smtClean="0"/>
              <a:pPr>
                <a:spcAft>
                  <a:spcPts val="600"/>
                </a:spcAft>
              </a:pPr>
              <a:t>22</a:t>
            </a:fld>
            <a:endParaRPr lang="sv-SE" dirty="0"/>
          </a:p>
        </p:txBody>
      </p:sp>
      <p:graphicFrame>
        <p:nvGraphicFramePr>
          <p:cNvPr id="6" name="Platshållare för innehåll 16">
            <a:extLst>
              <a:ext uri="{FF2B5EF4-FFF2-40B4-BE49-F238E27FC236}">
                <a16:creationId xmlns:a16="http://schemas.microsoft.com/office/drawing/2014/main" id="{BD612049-1B37-2DCA-7D8D-411445B5929F}"/>
              </a:ext>
            </a:extLst>
          </p:cNvPr>
          <p:cNvGraphicFramePr>
            <a:graphicFrameLocks/>
          </p:cNvGraphicFramePr>
          <p:nvPr>
            <p:extLst>
              <p:ext uri="{D42A27DB-BD31-4B8C-83A1-F6EECF244321}">
                <p14:modId xmlns:p14="http://schemas.microsoft.com/office/powerpoint/2010/main" val="3626744893"/>
              </p:ext>
            </p:extLst>
          </p:nvPr>
        </p:nvGraphicFramePr>
        <p:xfrm>
          <a:off x="5524023" y="2392122"/>
          <a:ext cx="6179699" cy="35287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Platshållare för innehåll 8">
            <a:extLst>
              <a:ext uri="{FF2B5EF4-FFF2-40B4-BE49-F238E27FC236}">
                <a16:creationId xmlns:a16="http://schemas.microsoft.com/office/drawing/2014/main" id="{3AD85A38-0027-8229-784C-1D1092C74AF9}"/>
              </a:ext>
            </a:extLst>
          </p:cNvPr>
          <p:cNvGraphicFramePr>
            <a:graphicFrameLocks noGrp="1"/>
          </p:cNvGraphicFramePr>
          <p:nvPr>
            <p:ph idx="1"/>
            <p:extLst>
              <p:ext uri="{D42A27DB-BD31-4B8C-83A1-F6EECF244321}">
                <p14:modId xmlns:p14="http://schemas.microsoft.com/office/powerpoint/2010/main" val="3305836349"/>
              </p:ext>
            </p:extLst>
          </p:nvPr>
        </p:nvGraphicFramePr>
        <p:xfrm>
          <a:off x="838200" y="2357438"/>
          <a:ext cx="4541838" cy="35634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197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5D671E8-11FE-E042-BD3A-5DCD2BC564A9}"/>
              </a:ext>
            </a:extLst>
          </p:cNvPr>
          <p:cNvSpPr>
            <a:spLocks noGrp="1"/>
          </p:cNvSpPr>
          <p:nvPr>
            <p:ph type="title"/>
          </p:nvPr>
        </p:nvSpPr>
        <p:spPr>
          <a:xfrm>
            <a:off x="612912" y="310889"/>
            <a:ext cx="9371646" cy="876300"/>
          </a:xfrm>
        </p:spPr>
        <p:txBody>
          <a:bodyPr anchor="b">
            <a:normAutofit/>
          </a:bodyPr>
          <a:lstStyle/>
          <a:p>
            <a:r>
              <a:rPr lang="sv-SE" sz="4900" dirty="0">
                <a:solidFill>
                  <a:schemeClr val="accent2">
                    <a:lumMod val="50000"/>
                  </a:schemeClr>
                </a:solidFill>
              </a:rPr>
              <a:t>Resultat på individnivå</a:t>
            </a:r>
            <a:endParaRPr lang="sv-SE" sz="1800" dirty="0">
              <a:solidFill>
                <a:schemeClr val="tx1"/>
              </a:solidFill>
            </a:endParaRPr>
          </a:p>
        </p:txBody>
      </p:sp>
      <p:sp>
        <p:nvSpPr>
          <p:cNvPr id="2" name="Platshållare för bildnummer 1">
            <a:extLst>
              <a:ext uri="{FF2B5EF4-FFF2-40B4-BE49-F238E27FC236}">
                <a16:creationId xmlns:a16="http://schemas.microsoft.com/office/drawing/2014/main" id="{8B15641C-0648-2650-CEC2-B48F2BDC9165}"/>
              </a:ext>
            </a:extLst>
          </p:cNvPr>
          <p:cNvSpPr>
            <a:spLocks noGrp="1"/>
          </p:cNvSpPr>
          <p:nvPr>
            <p:ph type="sldNum" sz="quarter" idx="12"/>
          </p:nvPr>
        </p:nvSpPr>
        <p:spPr>
          <a:xfrm>
            <a:off x="9160727" y="6356350"/>
            <a:ext cx="2743200" cy="365125"/>
          </a:xfrm>
        </p:spPr>
        <p:txBody>
          <a:bodyPr anchor="ctr">
            <a:normAutofit/>
          </a:bodyPr>
          <a:lstStyle/>
          <a:p>
            <a:pPr>
              <a:spcAft>
                <a:spcPts val="600"/>
              </a:spcAft>
            </a:pPr>
            <a:fld id="{D02B33C2-54EE-4A44-9B78-6F01870CE737}" type="slidenum">
              <a:rPr lang="sv-SE" smtClean="0"/>
              <a:pPr>
                <a:spcAft>
                  <a:spcPts val="600"/>
                </a:spcAft>
              </a:pPr>
              <a:t>23</a:t>
            </a:fld>
            <a:endParaRPr lang="sv-SE" dirty="0"/>
          </a:p>
        </p:txBody>
      </p:sp>
      <p:graphicFrame>
        <p:nvGraphicFramePr>
          <p:cNvPr id="10" name="Diagram 9">
            <a:extLst>
              <a:ext uri="{FF2B5EF4-FFF2-40B4-BE49-F238E27FC236}">
                <a16:creationId xmlns:a16="http://schemas.microsoft.com/office/drawing/2014/main" id="{0E8F245C-EB33-CD64-E450-F7504A3E5446}"/>
              </a:ext>
            </a:extLst>
          </p:cNvPr>
          <p:cNvGraphicFramePr>
            <a:graphicFrameLocks/>
          </p:cNvGraphicFramePr>
          <p:nvPr>
            <p:extLst>
              <p:ext uri="{D42A27DB-BD31-4B8C-83A1-F6EECF244321}">
                <p14:modId xmlns:p14="http://schemas.microsoft.com/office/powerpoint/2010/main" val="3267361296"/>
              </p:ext>
            </p:extLst>
          </p:nvPr>
        </p:nvGraphicFramePr>
        <p:xfrm>
          <a:off x="880888" y="1775792"/>
          <a:ext cx="5387390" cy="435226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AEBCA21C-CC1C-8E14-D350-3F1BBC8A39B6}"/>
              </a:ext>
            </a:extLst>
          </p:cNvPr>
          <p:cNvSpPr txBox="1"/>
          <p:nvPr/>
        </p:nvSpPr>
        <p:spPr>
          <a:xfrm>
            <a:off x="7273775" y="1710422"/>
            <a:ext cx="3227538" cy="1200329"/>
          </a:xfrm>
          <a:prstGeom prst="rect">
            <a:avLst/>
          </a:prstGeom>
          <a:noFill/>
        </p:spPr>
        <p:txBody>
          <a:bodyPr wrap="square">
            <a:spAutoFit/>
          </a:bodyPr>
          <a:lstStyle/>
          <a:p>
            <a:r>
              <a:rPr lang="sv-SE" dirty="0"/>
              <a:t>Det har i snitt tagit 10 månader för deltagaren att nå så pass god hälsa att arbetslivsinriktad rehabilitering blivit aktuell.</a:t>
            </a:r>
          </a:p>
        </p:txBody>
      </p:sp>
    </p:spTree>
    <p:extLst>
      <p:ext uri="{BB962C8B-B14F-4D97-AF65-F5344CB8AC3E}">
        <p14:creationId xmlns:p14="http://schemas.microsoft.com/office/powerpoint/2010/main" val="1486253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cknad serie, konst&#10;&#10;Automatiskt genererad beskrivning">
            <a:extLst>
              <a:ext uri="{FF2B5EF4-FFF2-40B4-BE49-F238E27FC236}">
                <a16:creationId xmlns:a16="http://schemas.microsoft.com/office/drawing/2014/main" id="{A0AE884A-6CCA-5178-0931-3AA868DA9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086" y="1617101"/>
            <a:ext cx="4080998" cy="4080998"/>
          </a:xfrm>
          <a:prstGeom prst="rect">
            <a:avLst/>
          </a:prstGeom>
          <a:noFill/>
        </p:spPr>
      </p:pic>
      <p:sp>
        <p:nvSpPr>
          <p:cNvPr id="10" name="Rubrik 9">
            <a:extLst>
              <a:ext uri="{FF2B5EF4-FFF2-40B4-BE49-F238E27FC236}">
                <a16:creationId xmlns:a16="http://schemas.microsoft.com/office/drawing/2014/main" id="{F53ADDB5-757E-79CF-6494-4915D9DD77B5}"/>
              </a:ext>
            </a:extLst>
          </p:cNvPr>
          <p:cNvSpPr>
            <a:spLocks noGrp="1"/>
          </p:cNvSpPr>
          <p:nvPr>
            <p:ph type="title"/>
          </p:nvPr>
        </p:nvSpPr>
        <p:spPr>
          <a:xfrm>
            <a:off x="838199" y="558894"/>
            <a:ext cx="6529039" cy="1380947"/>
          </a:xfrm>
        </p:spPr>
        <p:txBody>
          <a:bodyPr anchor="b">
            <a:normAutofit/>
          </a:bodyPr>
          <a:lstStyle/>
          <a:p>
            <a:r>
              <a:rPr lang="sv-SE" sz="4400" dirty="0">
                <a:solidFill>
                  <a:schemeClr val="accent2">
                    <a:lumMod val="50000"/>
                  </a:schemeClr>
                </a:solidFill>
              </a:rPr>
              <a:t>Lärdomar</a:t>
            </a:r>
          </a:p>
        </p:txBody>
      </p:sp>
      <p:sp>
        <p:nvSpPr>
          <p:cNvPr id="7" name="Platshållare för innehåll 6">
            <a:extLst>
              <a:ext uri="{FF2B5EF4-FFF2-40B4-BE49-F238E27FC236}">
                <a16:creationId xmlns:a16="http://schemas.microsoft.com/office/drawing/2014/main" id="{49E6FB36-89A1-AD3A-7DCD-69850F698FCA}"/>
              </a:ext>
            </a:extLst>
          </p:cNvPr>
          <p:cNvSpPr>
            <a:spLocks noGrp="1"/>
          </p:cNvSpPr>
          <p:nvPr>
            <p:ph idx="1"/>
          </p:nvPr>
        </p:nvSpPr>
        <p:spPr>
          <a:xfrm>
            <a:off x="838198" y="2079540"/>
            <a:ext cx="6868888" cy="4219566"/>
          </a:xfrm>
        </p:spPr>
        <p:txBody>
          <a:bodyPr vert="horz" lIns="91440" tIns="45720" rIns="91440" bIns="45720" rtlCol="0">
            <a:noAutofit/>
          </a:bodyPr>
          <a:lstStyle/>
          <a:p>
            <a:pPr marL="342900" indent="-342900">
              <a:buFont typeface="Arial" panose="020B0604020202020204" pitchFamily="34" charset="0"/>
              <a:buChar char="•"/>
            </a:pPr>
            <a:r>
              <a:rPr lang="sv-SE" sz="2000" dirty="0"/>
              <a:t>Vikten av en smidig och effektiv kommunikation.</a:t>
            </a:r>
          </a:p>
          <a:p>
            <a:pPr marL="285750" indent="-285750">
              <a:buFont typeface="Arial" panose="020B0604020202020204" pitchFamily="34" charset="0"/>
              <a:buChar char="•"/>
            </a:pPr>
            <a:r>
              <a:rPr lang="sv-SE" sz="2000" dirty="0"/>
              <a:t>Vikten av samtal i stället för intyg. </a:t>
            </a:r>
          </a:p>
          <a:p>
            <a:pPr marL="285750" indent="-285750">
              <a:buFont typeface="Arial" panose="020B0604020202020204" pitchFamily="34" charset="0"/>
              <a:buChar char="•"/>
            </a:pPr>
            <a:r>
              <a:rPr lang="sv-SE" sz="2000" dirty="0"/>
              <a:t>Vikten av ett salutogent perspektiv,  fokuserat på vad som fungerar för att kunna få mer att fungera bättre för deltagaren. </a:t>
            </a:r>
          </a:p>
          <a:p>
            <a:pPr marL="285750" indent="-285750">
              <a:buFont typeface="Arial" panose="020B0604020202020204" pitchFamily="34" charset="0"/>
              <a:buChar char="•"/>
            </a:pPr>
            <a:r>
              <a:rPr lang="sv-SE" sz="2000" dirty="0"/>
              <a:t>Vikten av att hela tiden arbeta aktivt med deltagaren, att inte ge upp utan i stället ingjuta hopp och tro om att det kan bli bättre, att om och om igen förmå individen att ta ett steg i rätt riktning.</a:t>
            </a:r>
          </a:p>
          <a:p>
            <a:pPr marL="285750" indent="-285750">
              <a:buFont typeface="Arial" panose="020B0604020202020204" pitchFamily="34" charset="0"/>
              <a:buChar char="•"/>
            </a:pPr>
            <a:r>
              <a:rPr lang="sv-SE" sz="2000" dirty="0"/>
              <a:t>Vikten av att aktivt möta individens motstånd och rädslor, att coacha och pusha individen mot det uppsatta målet. </a:t>
            </a:r>
          </a:p>
        </p:txBody>
      </p:sp>
      <p:sp>
        <p:nvSpPr>
          <p:cNvPr id="2" name="Platshållare för bildnummer 1" hidden="1">
            <a:extLst>
              <a:ext uri="{FF2B5EF4-FFF2-40B4-BE49-F238E27FC236}">
                <a16:creationId xmlns:a16="http://schemas.microsoft.com/office/drawing/2014/main" id="{8B15641C-0648-2650-CEC2-B48F2BDC9165}"/>
              </a:ext>
            </a:extLst>
          </p:cNvPr>
          <p:cNvSpPr>
            <a:spLocks noGrp="1"/>
          </p:cNvSpPr>
          <p:nvPr>
            <p:ph type="sldNum" sz="quarter" idx="4294967295"/>
          </p:nvPr>
        </p:nvSpPr>
        <p:spPr>
          <a:xfrm>
            <a:off x="9160727" y="6356350"/>
            <a:ext cx="2743200" cy="365125"/>
          </a:xfrm>
        </p:spPr>
        <p:txBody>
          <a:bodyPr anchor="ctr">
            <a:normAutofit/>
          </a:bodyPr>
          <a:lstStyle/>
          <a:p>
            <a:pPr>
              <a:spcAft>
                <a:spcPts val="600"/>
              </a:spcAft>
            </a:pPr>
            <a:fld id="{D02B33C2-54EE-4A44-9B78-6F01870CE737}" type="slidenum">
              <a:rPr lang="sv-SE" smtClean="0"/>
              <a:pPr>
                <a:spcAft>
                  <a:spcPts val="600"/>
                </a:spcAft>
              </a:pPr>
              <a:t>24</a:t>
            </a:fld>
            <a:endParaRPr lang="sv-SE" dirty="0"/>
          </a:p>
        </p:txBody>
      </p:sp>
      <p:sp>
        <p:nvSpPr>
          <p:cNvPr id="3" name="Platshållare för bildnummer 1">
            <a:extLst>
              <a:ext uri="{FF2B5EF4-FFF2-40B4-BE49-F238E27FC236}">
                <a16:creationId xmlns:a16="http://schemas.microsoft.com/office/drawing/2014/main" id="{492B936C-F653-94D3-A4D2-C870718107CD}"/>
              </a:ext>
            </a:extLst>
          </p:cNvPr>
          <p:cNvSpPr txBox="1">
            <a:spLocks/>
          </p:cNvSpPr>
          <p:nvPr/>
        </p:nvSpPr>
        <p:spPr>
          <a:xfrm>
            <a:off x="9313127" y="6351582"/>
            <a:ext cx="2743200" cy="365125"/>
          </a:xfrm>
          <a:prstGeom prst="rect">
            <a:avLst/>
          </a:prstGeom>
        </p:spPr>
        <p:txBody>
          <a:bodyPr anchor="ctr">
            <a:norm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02B33C2-54EE-4A44-9B78-6F01870CE737}" type="slidenum">
              <a:rPr lang="sv-SE" sz="1200" smtClean="0"/>
              <a:pPr algn="r">
                <a:spcAft>
                  <a:spcPts val="600"/>
                </a:spcAft>
              </a:pPr>
              <a:t>24</a:t>
            </a:fld>
            <a:endParaRPr lang="sv-SE" sz="1200" dirty="0"/>
          </a:p>
        </p:txBody>
      </p:sp>
    </p:spTree>
    <p:extLst>
      <p:ext uri="{BB962C8B-B14F-4D97-AF65-F5344CB8AC3E}">
        <p14:creationId xmlns:p14="http://schemas.microsoft.com/office/powerpoint/2010/main" val="213247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avla, konst, växel, hjul&#10;&#10;Automatiskt genererad beskrivning">
            <a:extLst>
              <a:ext uri="{FF2B5EF4-FFF2-40B4-BE49-F238E27FC236}">
                <a16:creationId xmlns:a16="http://schemas.microsoft.com/office/drawing/2014/main" id="{1535A424-A642-FFCF-4321-10E79EF96576}"/>
              </a:ext>
            </a:extLst>
          </p:cNvPr>
          <p:cNvPicPr>
            <a:picLocks noChangeAspect="1"/>
          </p:cNvPicPr>
          <p:nvPr/>
        </p:nvPicPr>
        <p:blipFill>
          <a:blip r:embed="rId3">
            <a:grayscl/>
            <a:alphaModFix amt="50000"/>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24064"/>
            <a:ext cx="12192000" cy="6870031"/>
          </a:xfrm>
          <a:prstGeom prst="rect">
            <a:avLst/>
          </a:prstGeom>
        </p:spPr>
      </p:pic>
      <p:sp>
        <p:nvSpPr>
          <p:cNvPr id="7" name="Rektangel 6">
            <a:extLst>
              <a:ext uri="{FF2B5EF4-FFF2-40B4-BE49-F238E27FC236}">
                <a16:creationId xmlns:a16="http://schemas.microsoft.com/office/drawing/2014/main" id="{66052A84-AFEA-A584-0570-3074CC9C5D41}"/>
              </a:ext>
            </a:extLst>
          </p:cNvPr>
          <p:cNvSpPr/>
          <p:nvPr/>
        </p:nvSpPr>
        <p:spPr>
          <a:xfrm>
            <a:off x="125471" y="1438425"/>
            <a:ext cx="11357812" cy="1446550"/>
          </a:xfrm>
          <a:prstGeom prst="rect">
            <a:avLst/>
          </a:prstGeom>
          <a:noFill/>
          <a:effectLst>
            <a:glow rad="228600">
              <a:schemeClr val="accent4">
                <a:satMod val="175000"/>
                <a:alpha val="40000"/>
              </a:schemeClr>
            </a:glow>
            <a:outerShdw blurRad="50800" dist="38100" dir="2700000" algn="tl" rotWithShape="0">
              <a:prstClr val="black">
                <a:alpha val="40000"/>
              </a:prstClr>
            </a:outerShdw>
            <a:reflection blurRad="6350" stA="50000" endA="300" endPos="38500" dist="50800" dir="5400000" sy="-100000" algn="bl" rotWithShape="0"/>
          </a:effectLst>
        </p:spPr>
        <p:txBody>
          <a:bodyPr wrap="square" lIns="91440" tIns="45720" rIns="91440" bIns="45720">
            <a:spAutoFit/>
          </a:bodyPr>
          <a:lstStyle/>
          <a:p>
            <a:pPr algn="ctr"/>
            <a:r>
              <a:rPr lang="sv-SE" sz="8800" b="1" cap="none" spc="0" dirty="0">
                <a:ln/>
                <a:solidFill>
                  <a:schemeClr val="bg1"/>
                </a:solidFill>
                <a:effectLst>
                  <a:glow rad="228600">
                    <a:schemeClr val="bg2">
                      <a:lumMod val="20000"/>
                      <a:lumOff val="80000"/>
                      <a:alpha val="40000"/>
                    </a:schemeClr>
                  </a:glow>
                  <a:outerShdw blurRad="50800" dist="38100" dir="13500000" algn="br" rotWithShape="0">
                    <a:prstClr val="black">
                      <a:alpha val="40000"/>
                    </a:prstClr>
                  </a:outerShdw>
                </a:effectLst>
              </a:rPr>
              <a:t>paradigmskifte</a:t>
            </a:r>
          </a:p>
        </p:txBody>
      </p:sp>
      <p:pic>
        <p:nvPicPr>
          <p:cNvPr id="9" name="Bildobjekt 8" descr="En bild som visar stjärna, Konstpapper, Origamipapper, origami&#10;&#10;Automatiskt genererad beskrivning">
            <a:extLst>
              <a:ext uri="{FF2B5EF4-FFF2-40B4-BE49-F238E27FC236}">
                <a16:creationId xmlns:a16="http://schemas.microsoft.com/office/drawing/2014/main" id="{DD752D78-9D0A-8C38-E976-14ABE2DBFE36}"/>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203913">
            <a:off x="4903318" y="2498503"/>
            <a:ext cx="2385363" cy="2385363"/>
          </a:xfrm>
          <a:prstGeom prst="rect">
            <a:avLst/>
          </a:prstGeom>
          <a:effectLst>
            <a:glow rad="228600">
              <a:schemeClr val="bg2">
                <a:lumMod val="20000"/>
                <a:lumOff val="80000"/>
                <a:alpha val="40000"/>
              </a:schemeClr>
            </a:glow>
          </a:effectLst>
        </p:spPr>
      </p:pic>
    </p:spTree>
    <p:extLst>
      <p:ext uri="{BB962C8B-B14F-4D97-AF65-F5344CB8AC3E}">
        <p14:creationId xmlns:p14="http://schemas.microsoft.com/office/powerpoint/2010/main" val="4188079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9">
            <a:extLst>
              <a:ext uri="{FF2B5EF4-FFF2-40B4-BE49-F238E27FC236}">
                <a16:creationId xmlns:a16="http://schemas.microsoft.com/office/drawing/2014/main" id="{51F4DE01-EFCD-D470-E8A0-E7E25C8C336B}"/>
              </a:ext>
            </a:extLst>
          </p:cNvPr>
          <p:cNvSpPr txBox="1">
            <a:spLocks/>
          </p:cNvSpPr>
          <p:nvPr/>
        </p:nvSpPr>
        <p:spPr>
          <a:xfrm>
            <a:off x="838200" y="971791"/>
            <a:ext cx="9371646" cy="1279746"/>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a:solidFill>
                  <a:schemeClr val="accent5"/>
                </a:solidFill>
                <a:latin typeface="Source Sans Pro Semibold" panose="020B0603030403020204" pitchFamily="34" charset="0"/>
                <a:ea typeface="+mj-ea"/>
                <a:cs typeface="+mj-cs"/>
              </a:defRPr>
            </a:lvl1pPr>
          </a:lstStyle>
          <a:p>
            <a:pPr>
              <a:spcAft>
                <a:spcPts val="600"/>
              </a:spcAft>
            </a:pPr>
            <a:r>
              <a:rPr lang="sv-SE" sz="4400" kern="1200" spc="-150" baseline="0" dirty="0">
                <a:solidFill>
                  <a:schemeClr val="accent2">
                    <a:lumMod val="50000"/>
                  </a:schemeClr>
                </a:solidFill>
                <a:latin typeface="Source Sans Pro Semibold" panose="020B0603030403020204" pitchFamily="34" charset="0"/>
                <a:ea typeface="+mj-ea"/>
                <a:cs typeface="+mj-cs"/>
              </a:rPr>
              <a:t>Implementering, ny enhet i kommunen</a:t>
            </a:r>
          </a:p>
        </p:txBody>
      </p:sp>
      <p:sp>
        <p:nvSpPr>
          <p:cNvPr id="10" name="Platshållare för innehåll 9">
            <a:extLst>
              <a:ext uri="{FF2B5EF4-FFF2-40B4-BE49-F238E27FC236}">
                <a16:creationId xmlns:a16="http://schemas.microsoft.com/office/drawing/2014/main" id="{60A57630-66C0-2BA9-A66F-8FF86C684137}"/>
              </a:ext>
            </a:extLst>
          </p:cNvPr>
          <p:cNvSpPr>
            <a:spLocks noGrp="1"/>
          </p:cNvSpPr>
          <p:nvPr>
            <p:ph idx="1"/>
          </p:nvPr>
        </p:nvSpPr>
        <p:spPr>
          <a:xfrm>
            <a:off x="838200" y="2357120"/>
            <a:ext cx="4541874" cy="3494721"/>
          </a:xfrm>
        </p:spPr>
        <p:txBody>
          <a:bodyPr vert="horz" lIns="91440" tIns="45720" rIns="91440" bIns="45720" rtlCol="0">
            <a:normAutofit/>
          </a:bodyPr>
          <a:lstStyle/>
          <a:p>
            <a:pPr marL="342900" indent="-342900">
              <a:buFont typeface="Arial" panose="020B0604020202020204" pitchFamily="34" charset="0"/>
              <a:buChar char="•"/>
            </a:pPr>
            <a:r>
              <a:rPr lang="sv-SE" sz="2000" dirty="0"/>
              <a:t>Uppstart av ny enhet</a:t>
            </a:r>
          </a:p>
          <a:p>
            <a:pPr marL="342900" indent="-342900">
              <a:buFont typeface="Arial" panose="020B0604020202020204" pitchFamily="34" charset="0"/>
              <a:buChar char="•"/>
            </a:pPr>
            <a:r>
              <a:rPr lang="sv-SE" sz="2000" dirty="0"/>
              <a:t>Successivt implementerat fungerande arbetssätt</a:t>
            </a:r>
          </a:p>
          <a:p>
            <a:pPr marL="342900" indent="-342900">
              <a:buFont typeface="Arial" panose="020B0604020202020204" pitchFamily="34" charset="0"/>
              <a:buChar char="•"/>
            </a:pPr>
            <a:r>
              <a:rPr lang="sv-SE" sz="2000" dirty="0"/>
              <a:t>Arbetsterapeut</a:t>
            </a:r>
          </a:p>
          <a:p>
            <a:pPr marL="342900" indent="-342900">
              <a:buFont typeface="Arial" panose="020B0604020202020204" pitchFamily="34" charset="0"/>
              <a:buChar char="•"/>
            </a:pPr>
            <a:r>
              <a:rPr lang="sv-SE" sz="2000" dirty="0"/>
              <a:t>Mätverktyg för stegförflyttning</a:t>
            </a:r>
          </a:p>
        </p:txBody>
      </p:sp>
      <p:sp>
        <p:nvSpPr>
          <p:cNvPr id="4" name="Platshållare för bildnummer 3">
            <a:extLst>
              <a:ext uri="{FF2B5EF4-FFF2-40B4-BE49-F238E27FC236}">
                <a16:creationId xmlns:a16="http://schemas.microsoft.com/office/drawing/2014/main" id="{10CFF4D4-8B6C-FDB5-46E3-1BB34DD04D96}"/>
              </a:ext>
            </a:extLst>
          </p:cNvPr>
          <p:cNvSpPr>
            <a:spLocks noGrp="1"/>
          </p:cNvSpPr>
          <p:nvPr>
            <p:ph type="sldNum" sz="quarter" idx="12"/>
          </p:nvPr>
        </p:nvSpPr>
        <p:spPr>
          <a:xfrm>
            <a:off x="9160727" y="6356350"/>
            <a:ext cx="2743200" cy="365125"/>
          </a:xfrm>
        </p:spPr>
        <p:txBody>
          <a:bodyPr vert="horz" lIns="91440" tIns="45720" rIns="91440" bIns="45720" rtlCol="0" anchor="ctr">
            <a:normAutofit/>
          </a:bodyPr>
          <a:lstStyle/>
          <a:p>
            <a:pPr>
              <a:spcAft>
                <a:spcPts val="600"/>
              </a:spcAft>
            </a:pPr>
            <a:fld id="{D02B33C2-54EE-4A44-9B78-6F01870CE737}" type="slidenum">
              <a:rPr lang="sv-SE" smtClean="0"/>
              <a:pPr>
                <a:spcAft>
                  <a:spcPts val="600"/>
                </a:spcAft>
              </a:pPr>
              <a:t>26</a:t>
            </a:fld>
            <a:endParaRPr lang="sv-SE" dirty="0"/>
          </a:p>
        </p:txBody>
      </p:sp>
      <p:pic>
        <p:nvPicPr>
          <p:cNvPr id="14" name="Bildobjekt 13" descr="En bild som visar staty, konst&#10;&#10;Automatiskt genererad beskrivning">
            <a:extLst>
              <a:ext uri="{FF2B5EF4-FFF2-40B4-BE49-F238E27FC236}">
                <a16:creationId xmlns:a16="http://schemas.microsoft.com/office/drawing/2014/main" id="{097F25C6-7570-6DF5-D19C-F26DCAE7E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311" y="2827079"/>
            <a:ext cx="4541874" cy="2554803"/>
          </a:xfrm>
          <a:prstGeom prst="rect">
            <a:avLst/>
          </a:prstGeom>
          <a:noFill/>
        </p:spPr>
      </p:pic>
    </p:spTree>
    <p:extLst>
      <p:ext uri="{BB962C8B-B14F-4D97-AF65-F5344CB8AC3E}">
        <p14:creationId xmlns:p14="http://schemas.microsoft.com/office/powerpoint/2010/main" val="407176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40901F93-0937-E0D9-A250-A8A3AB333ECF}"/>
              </a:ext>
            </a:extLst>
          </p:cNvPr>
          <p:cNvSpPr/>
          <p:nvPr/>
        </p:nvSpPr>
        <p:spPr>
          <a:xfrm>
            <a:off x="0" y="0"/>
            <a:ext cx="12192000" cy="6858000"/>
          </a:xfrm>
          <a:prstGeom prst="rect">
            <a:avLst/>
          </a:prstGeom>
          <a:gradFill flip="none" rotWithShape="1">
            <a:gsLst>
              <a:gs pos="19000">
                <a:schemeClr val="bg1"/>
              </a:gs>
              <a:gs pos="71000">
                <a:schemeClr val="bg1">
                  <a:lumMod val="75000"/>
                </a:schemeClr>
              </a:gs>
              <a:gs pos="91000">
                <a:schemeClr val="bg1">
                  <a:lumMod val="75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objekt 6" descr="En bild som visar text, Teckensnitt, Grafik, typografi&#10;&#10;Automatiskt genererad beskrivning">
            <a:extLst>
              <a:ext uri="{FF2B5EF4-FFF2-40B4-BE49-F238E27FC236}">
                <a16:creationId xmlns:a16="http://schemas.microsoft.com/office/drawing/2014/main" id="{7D6F4CBC-C313-9196-7A91-080E2676B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421" y="509186"/>
            <a:ext cx="3145158" cy="677218"/>
          </a:xfrm>
          <a:prstGeom prst="rect">
            <a:avLst/>
          </a:prstGeom>
        </p:spPr>
      </p:pic>
      <p:pic>
        <p:nvPicPr>
          <p:cNvPr id="13" name="Bildobjekt 12">
            <a:extLst>
              <a:ext uri="{FF2B5EF4-FFF2-40B4-BE49-F238E27FC236}">
                <a16:creationId xmlns:a16="http://schemas.microsoft.com/office/drawing/2014/main" id="{F9EB9242-7084-4B98-5652-849E3A518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956" y="509186"/>
            <a:ext cx="3326558" cy="713324"/>
          </a:xfrm>
          <a:prstGeom prst="rect">
            <a:avLst/>
          </a:prstGeom>
        </p:spPr>
      </p:pic>
      <p:pic>
        <p:nvPicPr>
          <p:cNvPr id="8" name="Bildobjekt 7">
            <a:extLst>
              <a:ext uri="{FF2B5EF4-FFF2-40B4-BE49-F238E27FC236}">
                <a16:creationId xmlns:a16="http://schemas.microsoft.com/office/drawing/2014/main" id="{478278F4-394E-935A-1331-0A055BF4C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457" y="509186"/>
            <a:ext cx="2080309" cy="894294"/>
          </a:xfrm>
          <a:prstGeom prst="rect">
            <a:avLst/>
          </a:prstGeom>
        </p:spPr>
      </p:pic>
      <p:sp>
        <p:nvSpPr>
          <p:cNvPr id="9" name="Rubrik 1">
            <a:extLst>
              <a:ext uri="{FF2B5EF4-FFF2-40B4-BE49-F238E27FC236}">
                <a16:creationId xmlns:a16="http://schemas.microsoft.com/office/drawing/2014/main" id="{2207B406-435F-4B45-B860-22D222D47387}"/>
              </a:ext>
            </a:extLst>
          </p:cNvPr>
          <p:cNvSpPr txBox="1">
            <a:spLocks/>
          </p:cNvSpPr>
          <p:nvPr/>
        </p:nvSpPr>
        <p:spPr>
          <a:xfrm>
            <a:off x="2854278" y="3196811"/>
            <a:ext cx="6188122" cy="3152003"/>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tx2"/>
                </a:solidFill>
                <a:latin typeface="Source Sans Pro Semibold" panose="020B0603030403020204" pitchFamily="34" charset="0"/>
                <a:ea typeface="+mj-ea"/>
                <a:cs typeface="+mj-cs"/>
              </a:defRPr>
            </a:lvl1pPr>
          </a:lstStyle>
          <a:p>
            <a:pPr algn="ctr"/>
            <a:r>
              <a:rPr lang="sv-SE" sz="4400" dirty="0">
                <a:solidFill>
                  <a:schemeClr val="tx1">
                    <a:lumMod val="75000"/>
                    <a:lumOff val="25000"/>
                  </a:schemeClr>
                </a:solidFill>
                <a:effectLst>
                  <a:outerShdw blurRad="38100" dist="38100" dir="2700000" algn="tl">
                    <a:srgbClr val="000000">
                      <a:alpha val="43137"/>
                    </a:srgbClr>
                  </a:outerShdw>
                </a:effectLst>
              </a:rPr>
              <a:t>Stort tack från oss och för er tid.</a:t>
            </a:r>
          </a:p>
          <a:p>
            <a:pPr algn="ctr"/>
            <a:endParaRPr lang="sv-SE" sz="4400" dirty="0">
              <a:solidFill>
                <a:schemeClr val="tx1">
                  <a:lumMod val="75000"/>
                  <a:lumOff val="25000"/>
                </a:schemeClr>
              </a:solidFill>
              <a:effectLst>
                <a:outerShdw blurRad="38100" dist="38100" dir="2700000" algn="tl">
                  <a:srgbClr val="000000">
                    <a:alpha val="43137"/>
                  </a:srgbClr>
                </a:outerShdw>
              </a:effectLst>
            </a:endParaRPr>
          </a:p>
          <a:p>
            <a:pPr algn="ctr"/>
            <a:r>
              <a:rPr lang="sv-SE" sz="4400" dirty="0">
                <a:solidFill>
                  <a:schemeClr val="tx1">
                    <a:lumMod val="75000"/>
                    <a:lumOff val="25000"/>
                  </a:schemeClr>
                </a:solidFill>
                <a:effectLst>
                  <a:outerShdw blurRad="38100" dist="38100" dir="2700000" algn="tl">
                    <a:srgbClr val="000000">
                      <a:alpha val="43137"/>
                    </a:srgbClr>
                  </a:outerShdw>
                </a:effectLst>
              </a:rPr>
              <a:t>Frågor?</a:t>
            </a:r>
          </a:p>
        </p:txBody>
      </p:sp>
    </p:spTree>
    <p:extLst>
      <p:ext uri="{BB962C8B-B14F-4D97-AF65-F5344CB8AC3E}">
        <p14:creationId xmlns:p14="http://schemas.microsoft.com/office/powerpoint/2010/main" val="173604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80E41A-BE37-4007-A54D-D63BEC35F820}"/>
              </a:ext>
            </a:extLst>
          </p:cNvPr>
          <p:cNvSpPr>
            <a:spLocks noGrp="1"/>
          </p:cNvSpPr>
          <p:nvPr>
            <p:ph type="title"/>
          </p:nvPr>
        </p:nvSpPr>
        <p:spPr>
          <a:xfrm>
            <a:off x="646040" y="388520"/>
            <a:ext cx="9371646" cy="878157"/>
          </a:xfrm>
        </p:spPr>
        <p:txBody>
          <a:bodyPr>
            <a:normAutofit/>
          </a:bodyPr>
          <a:lstStyle/>
          <a:p>
            <a:r>
              <a:rPr lang="sv-SE" sz="4400" dirty="0"/>
              <a:t>Vad är ekonomiskt bistånd</a:t>
            </a:r>
          </a:p>
        </p:txBody>
      </p:sp>
      <p:sp>
        <p:nvSpPr>
          <p:cNvPr id="4" name="Platshållare för bildnummer 3">
            <a:extLst>
              <a:ext uri="{FF2B5EF4-FFF2-40B4-BE49-F238E27FC236}">
                <a16:creationId xmlns:a16="http://schemas.microsoft.com/office/drawing/2014/main" id="{6088FC0A-986A-439C-B88F-3CB5A5D94506}"/>
              </a:ext>
            </a:extLst>
          </p:cNvPr>
          <p:cNvSpPr>
            <a:spLocks noGrp="1"/>
          </p:cNvSpPr>
          <p:nvPr>
            <p:ph type="sldNum" sz="quarter" idx="12"/>
          </p:nvPr>
        </p:nvSpPr>
        <p:spPr/>
        <p:txBody>
          <a:bodyPr/>
          <a:lstStyle/>
          <a:p>
            <a:fld id="{D02B33C2-54EE-4A44-9B78-6F01870CE737}" type="slidenum">
              <a:rPr lang="sv-SE" smtClean="0"/>
              <a:t>3</a:t>
            </a:fld>
            <a:endParaRPr lang="sv-SE" dirty="0"/>
          </a:p>
        </p:txBody>
      </p:sp>
      <p:graphicFrame>
        <p:nvGraphicFramePr>
          <p:cNvPr id="3" name="Diagram 2">
            <a:extLst>
              <a:ext uri="{FF2B5EF4-FFF2-40B4-BE49-F238E27FC236}">
                <a16:creationId xmlns:a16="http://schemas.microsoft.com/office/drawing/2014/main" id="{351A92D0-401D-52C3-D96D-2E1125D9ADD5}"/>
              </a:ext>
            </a:extLst>
          </p:cNvPr>
          <p:cNvGraphicFramePr/>
          <p:nvPr>
            <p:extLst>
              <p:ext uri="{D42A27DB-BD31-4B8C-83A1-F6EECF244321}">
                <p14:modId xmlns:p14="http://schemas.microsoft.com/office/powerpoint/2010/main" val="1492582670"/>
              </p:ext>
            </p:extLst>
          </p:nvPr>
        </p:nvGraphicFramePr>
        <p:xfrm>
          <a:off x="1349550" y="1972177"/>
          <a:ext cx="8878807" cy="3851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343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80E41A-BE37-4007-A54D-D63BEC35F820}"/>
              </a:ext>
            </a:extLst>
          </p:cNvPr>
          <p:cNvSpPr>
            <a:spLocks noGrp="1"/>
          </p:cNvSpPr>
          <p:nvPr>
            <p:ph type="title"/>
          </p:nvPr>
        </p:nvSpPr>
        <p:spPr>
          <a:xfrm>
            <a:off x="455064" y="290774"/>
            <a:ext cx="9668650" cy="815670"/>
          </a:xfrm>
        </p:spPr>
        <p:txBody>
          <a:bodyPr>
            <a:normAutofit/>
          </a:bodyPr>
          <a:lstStyle/>
          <a:p>
            <a:r>
              <a:rPr lang="sv-SE" sz="4400" dirty="0"/>
              <a:t>Grunder för rätt till ekonomiskt bistånd</a:t>
            </a:r>
          </a:p>
        </p:txBody>
      </p:sp>
      <p:sp>
        <p:nvSpPr>
          <p:cNvPr id="4" name="Platshållare för bildnummer 3">
            <a:extLst>
              <a:ext uri="{FF2B5EF4-FFF2-40B4-BE49-F238E27FC236}">
                <a16:creationId xmlns:a16="http://schemas.microsoft.com/office/drawing/2014/main" id="{6088FC0A-986A-439C-B88F-3CB5A5D94506}"/>
              </a:ext>
            </a:extLst>
          </p:cNvPr>
          <p:cNvSpPr>
            <a:spLocks noGrp="1"/>
          </p:cNvSpPr>
          <p:nvPr>
            <p:ph type="sldNum" sz="quarter" idx="12"/>
          </p:nvPr>
        </p:nvSpPr>
        <p:spPr/>
        <p:txBody>
          <a:bodyPr/>
          <a:lstStyle/>
          <a:p>
            <a:fld id="{D02B33C2-54EE-4A44-9B78-6F01870CE737}" type="slidenum">
              <a:rPr lang="sv-SE" smtClean="0"/>
              <a:t>4</a:t>
            </a:fld>
            <a:endParaRPr lang="sv-SE" dirty="0"/>
          </a:p>
        </p:txBody>
      </p:sp>
      <p:graphicFrame>
        <p:nvGraphicFramePr>
          <p:cNvPr id="8" name="Diagram 7">
            <a:extLst>
              <a:ext uri="{FF2B5EF4-FFF2-40B4-BE49-F238E27FC236}">
                <a16:creationId xmlns:a16="http://schemas.microsoft.com/office/drawing/2014/main" id="{1743F744-03D0-962A-3917-28361CD50B7E}"/>
              </a:ext>
            </a:extLst>
          </p:cNvPr>
          <p:cNvGraphicFramePr/>
          <p:nvPr>
            <p:extLst>
              <p:ext uri="{D42A27DB-BD31-4B8C-83A1-F6EECF244321}">
                <p14:modId xmlns:p14="http://schemas.microsoft.com/office/powerpoint/2010/main" val="2449827181"/>
              </p:ext>
            </p:extLst>
          </p:nvPr>
        </p:nvGraphicFramePr>
        <p:xfrm>
          <a:off x="762000" y="1554790"/>
          <a:ext cx="10114776" cy="4720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095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80E41A-BE37-4007-A54D-D63BEC35F820}"/>
              </a:ext>
            </a:extLst>
          </p:cNvPr>
          <p:cNvSpPr>
            <a:spLocks noGrp="1"/>
          </p:cNvSpPr>
          <p:nvPr>
            <p:ph type="title"/>
          </p:nvPr>
        </p:nvSpPr>
        <p:spPr>
          <a:xfrm>
            <a:off x="634678" y="290774"/>
            <a:ext cx="9371646" cy="815670"/>
          </a:xfrm>
        </p:spPr>
        <p:txBody>
          <a:bodyPr>
            <a:normAutofit/>
          </a:bodyPr>
          <a:lstStyle/>
          <a:p>
            <a:r>
              <a:rPr lang="sv-SE" sz="4400" dirty="0"/>
              <a:t>Kartläggning av målgrupp</a:t>
            </a:r>
          </a:p>
        </p:txBody>
      </p:sp>
      <p:sp>
        <p:nvSpPr>
          <p:cNvPr id="4" name="Platshållare för bildnummer 3">
            <a:extLst>
              <a:ext uri="{FF2B5EF4-FFF2-40B4-BE49-F238E27FC236}">
                <a16:creationId xmlns:a16="http://schemas.microsoft.com/office/drawing/2014/main" id="{6088FC0A-986A-439C-B88F-3CB5A5D94506}"/>
              </a:ext>
            </a:extLst>
          </p:cNvPr>
          <p:cNvSpPr>
            <a:spLocks noGrp="1"/>
          </p:cNvSpPr>
          <p:nvPr>
            <p:ph type="sldNum" sz="quarter" idx="12"/>
          </p:nvPr>
        </p:nvSpPr>
        <p:spPr/>
        <p:txBody>
          <a:bodyPr/>
          <a:lstStyle/>
          <a:p>
            <a:fld id="{D02B33C2-54EE-4A44-9B78-6F01870CE737}" type="slidenum">
              <a:rPr lang="sv-SE" smtClean="0"/>
              <a:t>5</a:t>
            </a:fld>
            <a:endParaRPr lang="sv-SE" dirty="0"/>
          </a:p>
        </p:txBody>
      </p:sp>
      <p:graphicFrame>
        <p:nvGraphicFramePr>
          <p:cNvPr id="5" name="Diagram 4">
            <a:extLst>
              <a:ext uri="{FF2B5EF4-FFF2-40B4-BE49-F238E27FC236}">
                <a16:creationId xmlns:a16="http://schemas.microsoft.com/office/drawing/2014/main" id="{70884FF9-1A63-5ED5-070D-B2049E97200A}"/>
              </a:ext>
            </a:extLst>
          </p:cNvPr>
          <p:cNvGraphicFramePr/>
          <p:nvPr>
            <p:extLst>
              <p:ext uri="{D42A27DB-BD31-4B8C-83A1-F6EECF244321}">
                <p14:modId xmlns:p14="http://schemas.microsoft.com/office/powerpoint/2010/main" val="2677318787"/>
              </p:ext>
            </p:extLst>
          </p:nvPr>
        </p:nvGraphicFramePr>
        <p:xfrm>
          <a:off x="1127517" y="2024805"/>
          <a:ext cx="8878807" cy="3851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925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80E41A-BE37-4007-A54D-D63BEC35F820}"/>
              </a:ext>
            </a:extLst>
          </p:cNvPr>
          <p:cNvSpPr>
            <a:spLocks noGrp="1"/>
          </p:cNvSpPr>
          <p:nvPr>
            <p:ph type="title"/>
          </p:nvPr>
        </p:nvSpPr>
        <p:spPr>
          <a:xfrm>
            <a:off x="634678" y="290774"/>
            <a:ext cx="9371646" cy="815670"/>
          </a:xfrm>
        </p:spPr>
        <p:txBody>
          <a:bodyPr>
            <a:normAutofit/>
          </a:bodyPr>
          <a:lstStyle/>
          <a:p>
            <a:r>
              <a:rPr lang="sv-SE" sz="4400" dirty="0"/>
              <a:t>Utmaningar och delat ansvar</a:t>
            </a:r>
          </a:p>
        </p:txBody>
      </p:sp>
      <p:sp>
        <p:nvSpPr>
          <p:cNvPr id="4" name="Platshållare för bildnummer 3">
            <a:extLst>
              <a:ext uri="{FF2B5EF4-FFF2-40B4-BE49-F238E27FC236}">
                <a16:creationId xmlns:a16="http://schemas.microsoft.com/office/drawing/2014/main" id="{6088FC0A-986A-439C-B88F-3CB5A5D94506}"/>
              </a:ext>
            </a:extLst>
          </p:cNvPr>
          <p:cNvSpPr>
            <a:spLocks noGrp="1"/>
          </p:cNvSpPr>
          <p:nvPr>
            <p:ph type="sldNum" sz="quarter" idx="12"/>
          </p:nvPr>
        </p:nvSpPr>
        <p:spPr/>
        <p:txBody>
          <a:bodyPr/>
          <a:lstStyle/>
          <a:p>
            <a:fld id="{D02B33C2-54EE-4A44-9B78-6F01870CE737}" type="slidenum">
              <a:rPr lang="sv-SE" smtClean="0"/>
              <a:t>6</a:t>
            </a:fld>
            <a:endParaRPr lang="sv-SE" dirty="0"/>
          </a:p>
        </p:txBody>
      </p:sp>
      <p:graphicFrame>
        <p:nvGraphicFramePr>
          <p:cNvPr id="8" name="Diagram 7">
            <a:extLst>
              <a:ext uri="{FF2B5EF4-FFF2-40B4-BE49-F238E27FC236}">
                <a16:creationId xmlns:a16="http://schemas.microsoft.com/office/drawing/2014/main" id="{BE4829D7-7190-07C0-C9A3-B2CBF78A3128}"/>
              </a:ext>
            </a:extLst>
          </p:cNvPr>
          <p:cNvGraphicFramePr/>
          <p:nvPr>
            <p:extLst>
              <p:ext uri="{D42A27DB-BD31-4B8C-83A1-F6EECF244321}">
                <p14:modId xmlns:p14="http://schemas.microsoft.com/office/powerpoint/2010/main" val="3712561307"/>
              </p:ext>
            </p:extLst>
          </p:nvPr>
        </p:nvGraphicFramePr>
        <p:xfrm>
          <a:off x="1567785" y="1892548"/>
          <a:ext cx="8128000" cy="3686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757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6E2C756-7EB2-FDF2-207C-6657910AF60D}"/>
              </a:ext>
            </a:extLst>
          </p:cNvPr>
          <p:cNvSpPr>
            <a:spLocks/>
          </p:cNvSpPr>
          <p:nvPr/>
        </p:nvSpPr>
        <p:spPr>
          <a:xfrm>
            <a:off x="1082738" y="2309592"/>
            <a:ext cx="6362231" cy="2246106"/>
          </a:xfrm>
          <a:prstGeom prst="rect">
            <a:avLst/>
          </a:prstGeom>
        </p:spPr>
        <p:txBody>
          <a:bodyPr/>
          <a:lstStyle/>
          <a:p>
            <a:pPr defTabSz="704088">
              <a:spcAft>
                <a:spcPts val="600"/>
              </a:spcAft>
            </a:pPr>
            <a:endParaRPr lang="sv-SE" sz="1540" kern="1200" dirty="0">
              <a:solidFill>
                <a:schemeClr val="tx1"/>
              </a:solidFill>
              <a:latin typeface="+mn-lt"/>
              <a:ea typeface="+mn-ea"/>
              <a:cs typeface="+mn-cs"/>
            </a:endParaRPr>
          </a:p>
          <a:p>
            <a:pPr>
              <a:spcAft>
                <a:spcPts val="600"/>
              </a:spcAft>
            </a:pPr>
            <a:endParaRPr lang="sv-SE" dirty="0"/>
          </a:p>
        </p:txBody>
      </p:sp>
      <p:sp>
        <p:nvSpPr>
          <p:cNvPr id="11" name="textruta 10">
            <a:extLst>
              <a:ext uri="{FF2B5EF4-FFF2-40B4-BE49-F238E27FC236}">
                <a16:creationId xmlns:a16="http://schemas.microsoft.com/office/drawing/2014/main" id="{55851737-6A0E-BCFB-7A5E-1B1D1CB372D3}"/>
              </a:ext>
            </a:extLst>
          </p:cNvPr>
          <p:cNvSpPr txBox="1"/>
          <p:nvPr/>
        </p:nvSpPr>
        <p:spPr>
          <a:xfrm>
            <a:off x="1082738" y="2436996"/>
            <a:ext cx="4391880" cy="732123"/>
          </a:xfrm>
          <a:prstGeom prst="rect">
            <a:avLst/>
          </a:prstGeom>
          <a:noFill/>
        </p:spPr>
        <p:txBody>
          <a:bodyPr wrap="square">
            <a:spAutoFit/>
          </a:bodyPr>
          <a:lstStyle/>
          <a:p>
            <a:pPr marL="220028" indent="-220028" defTabSz="704088">
              <a:spcAft>
                <a:spcPts val="600"/>
              </a:spcAft>
              <a:buFont typeface="Arial" panose="020B0604020202020204" pitchFamily="34" charset="0"/>
              <a:buChar char="•"/>
            </a:pPr>
            <a:r>
              <a:rPr lang="sv-SE" sz="1386" kern="1200" dirty="0">
                <a:solidFill>
                  <a:schemeClr val="bg1"/>
                </a:solidFill>
                <a:latin typeface="+mn-lt"/>
                <a:ea typeface="+mn-ea"/>
                <a:cs typeface="+mn-cs"/>
              </a:rPr>
              <a:t>Med passivitet menar vi personer som inte haft planering mot arbete varken hos oss eller Arbetsförmedlingen. </a:t>
            </a:r>
            <a:endParaRPr lang="sv-SE" dirty="0">
              <a:solidFill>
                <a:schemeClr val="bg1"/>
              </a:solidFill>
            </a:endParaRPr>
          </a:p>
        </p:txBody>
      </p:sp>
      <p:sp>
        <p:nvSpPr>
          <p:cNvPr id="7" name="textruta 6">
            <a:extLst>
              <a:ext uri="{FF2B5EF4-FFF2-40B4-BE49-F238E27FC236}">
                <a16:creationId xmlns:a16="http://schemas.microsoft.com/office/drawing/2014/main" id="{57570CC1-B1E0-0C17-EB48-52E0A8B378EA}"/>
              </a:ext>
            </a:extLst>
          </p:cNvPr>
          <p:cNvSpPr txBox="1"/>
          <p:nvPr/>
        </p:nvSpPr>
        <p:spPr>
          <a:xfrm>
            <a:off x="8213151" y="2770975"/>
            <a:ext cx="3385187" cy="1200329"/>
          </a:xfrm>
          <a:prstGeom prst="rect">
            <a:avLst/>
          </a:prstGeom>
          <a:noFill/>
        </p:spPr>
        <p:txBody>
          <a:bodyPr wrap="square">
            <a:spAutoFit/>
          </a:bodyPr>
          <a:lstStyle/>
          <a:p>
            <a:r>
              <a:rPr lang="sv-SE" noProof="0" dirty="0"/>
              <a:t>Med passivitet menar vi personer som inte haft planering mot arbete varken hos oss eller Arbetsförmedlingen. </a:t>
            </a:r>
            <a:endParaRPr lang="sv-SE" dirty="0"/>
          </a:p>
        </p:txBody>
      </p:sp>
      <p:graphicFrame>
        <p:nvGraphicFramePr>
          <p:cNvPr id="6" name="Diagram 5">
            <a:extLst>
              <a:ext uri="{FF2B5EF4-FFF2-40B4-BE49-F238E27FC236}">
                <a16:creationId xmlns:a16="http://schemas.microsoft.com/office/drawing/2014/main" id="{B9DDF065-ACDA-266A-1DB7-22C2EDA842F2}"/>
              </a:ext>
            </a:extLst>
          </p:cNvPr>
          <p:cNvGraphicFramePr>
            <a:graphicFrameLocks/>
          </p:cNvGraphicFramePr>
          <p:nvPr>
            <p:extLst>
              <p:ext uri="{D42A27DB-BD31-4B8C-83A1-F6EECF244321}">
                <p14:modId xmlns:p14="http://schemas.microsoft.com/office/powerpoint/2010/main" val="1379472217"/>
              </p:ext>
            </p:extLst>
          </p:nvPr>
        </p:nvGraphicFramePr>
        <p:xfrm>
          <a:off x="593662" y="1738283"/>
          <a:ext cx="6968281" cy="3936803"/>
        </p:xfrm>
        <a:graphic>
          <a:graphicData uri="http://schemas.openxmlformats.org/drawingml/2006/chart">
            <c:chart xmlns:c="http://schemas.openxmlformats.org/drawingml/2006/chart" xmlns:r="http://schemas.openxmlformats.org/officeDocument/2006/relationships" r:id="rId3"/>
          </a:graphicData>
        </a:graphic>
      </p:graphicFrame>
      <p:sp>
        <p:nvSpPr>
          <p:cNvPr id="9" name="Rubrik 1">
            <a:extLst>
              <a:ext uri="{FF2B5EF4-FFF2-40B4-BE49-F238E27FC236}">
                <a16:creationId xmlns:a16="http://schemas.microsoft.com/office/drawing/2014/main" id="{6E9486D7-A003-8473-D1F9-E9648CC947FD}"/>
              </a:ext>
            </a:extLst>
          </p:cNvPr>
          <p:cNvSpPr txBox="1">
            <a:spLocks/>
          </p:cNvSpPr>
          <p:nvPr/>
        </p:nvSpPr>
        <p:spPr>
          <a:xfrm>
            <a:off x="593662" y="357807"/>
            <a:ext cx="9371646" cy="81567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a:solidFill>
                  <a:schemeClr val="tx2"/>
                </a:solidFill>
                <a:latin typeface="Source Sans Pro Semibold" panose="020B06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0" i="0" u="none" strike="noStrike" kern="1200" cap="none" spc="0" normalizeH="0" baseline="0" noProof="0" dirty="0">
                <a:ln>
                  <a:noFill/>
                </a:ln>
                <a:solidFill>
                  <a:srgbClr val="859E96"/>
                </a:solidFill>
                <a:effectLst/>
                <a:uLnTx/>
                <a:uFillTx/>
                <a:latin typeface="Source Sans Pro Semibold" panose="020B0603030403020204" pitchFamily="34" charset="0"/>
                <a:ea typeface="+mj-ea"/>
                <a:cs typeface="+mj-cs"/>
              </a:rPr>
              <a:t>Passivitet innan insatsen</a:t>
            </a:r>
          </a:p>
        </p:txBody>
      </p:sp>
      <p:sp>
        <p:nvSpPr>
          <p:cNvPr id="13" name="Platshållare för bildnummer 3">
            <a:extLst>
              <a:ext uri="{FF2B5EF4-FFF2-40B4-BE49-F238E27FC236}">
                <a16:creationId xmlns:a16="http://schemas.microsoft.com/office/drawing/2014/main" id="{99A4F732-0B16-D0D8-124E-16621AD365AA}"/>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7</a:t>
            </a:fld>
            <a:endParaRPr lang="sv-SE" dirty="0"/>
          </a:p>
        </p:txBody>
      </p:sp>
    </p:spTree>
    <p:extLst>
      <p:ext uri="{BB962C8B-B14F-4D97-AF65-F5344CB8AC3E}">
        <p14:creationId xmlns:p14="http://schemas.microsoft.com/office/powerpoint/2010/main" val="219130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BB87F321-FAF4-19AA-69CA-3C972485926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8224"/>
          <a:stretch/>
        </p:blipFill>
        <p:spPr>
          <a:xfrm>
            <a:off x="8058615" y="1785262"/>
            <a:ext cx="4080998" cy="3287476"/>
          </a:xfrm>
          <a:prstGeom prst="rect">
            <a:avLst/>
          </a:prstGeom>
          <a:noFill/>
        </p:spPr>
      </p:pic>
      <p:sp>
        <p:nvSpPr>
          <p:cNvPr id="7" name="Rubrik 1">
            <a:extLst>
              <a:ext uri="{FF2B5EF4-FFF2-40B4-BE49-F238E27FC236}">
                <a16:creationId xmlns:a16="http://schemas.microsoft.com/office/drawing/2014/main" id="{3464B449-F9D9-9012-F5F7-DA3AEF666BBC}"/>
              </a:ext>
            </a:extLst>
          </p:cNvPr>
          <p:cNvSpPr txBox="1">
            <a:spLocks/>
          </p:cNvSpPr>
          <p:nvPr/>
        </p:nvSpPr>
        <p:spPr>
          <a:xfrm>
            <a:off x="838200" y="681038"/>
            <a:ext cx="7522029" cy="1380947"/>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a:solidFill>
                  <a:schemeClr val="tx2"/>
                </a:solidFill>
                <a:latin typeface="Source Sans Pro Semibold" panose="020B0603030403020204" pitchFamily="34" charset="0"/>
                <a:ea typeface="+mj-ea"/>
                <a:cs typeface="+mj-cs"/>
              </a:defRPr>
            </a:lvl1pPr>
          </a:lstStyle>
          <a:p>
            <a:pPr>
              <a:spcAft>
                <a:spcPts val="600"/>
              </a:spcAft>
            </a:pPr>
            <a:r>
              <a:rPr lang="sv-SE" sz="4400" kern="1200" spc="-150" baseline="0" dirty="0">
                <a:solidFill>
                  <a:schemeClr val="accent2">
                    <a:lumMod val="50000"/>
                  </a:schemeClr>
                </a:solidFill>
                <a:latin typeface="Source Sans Pro Semibold" panose="020B0603030403020204" pitchFamily="34" charset="0"/>
                <a:ea typeface="+mj-ea"/>
                <a:cs typeface="+mj-cs"/>
              </a:rPr>
              <a:t>Arbetslivsintro, syfte och mål</a:t>
            </a:r>
          </a:p>
        </p:txBody>
      </p:sp>
      <p:sp>
        <p:nvSpPr>
          <p:cNvPr id="4" name="Platshållare för text 3">
            <a:extLst>
              <a:ext uri="{FF2B5EF4-FFF2-40B4-BE49-F238E27FC236}">
                <a16:creationId xmlns:a16="http://schemas.microsoft.com/office/drawing/2014/main" id="{16E2C756-7EB2-FDF2-207C-6657910AF60D}"/>
              </a:ext>
            </a:extLst>
          </p:cNvPr>
          <p:cNvSpPr>
            <a:spLocks noGrp="1"/>
          </p:cNvSpPr>
          <p:nvPr>
            <p:ph idx="1"/>
          </p:nvPr>
        </p:nvSpPr>
        <p:spPr>
          <a:xfrm>
            <a:off x="838200" y="2634712"/>
            <a:ext cx="6529039" cy="3542250"/>
          </a:xfrm>
        </p:spPr>
        <p:txBody>
          <a:bodyPr vert="horz" lIns="91440" tIns="45720" rIns="91440" bIns="45720" rtlCol="0">
            <a:normAutofit/>
          </a:bodyPr>
          <a:lstStyle/>
          <a:p>
            <a:pPr marL="342900" indent="-342900">
              <a:buFont typeface="Arial" panose="020B0604020202020204" pitchFamily="34" charset="0"/>
              <a:buChar char="•"/>
            </a:pPr>
            <a:r>
              <a:rPr lang="sv-SE" sz="2000" dirty="0"/>
              <a:t>Syftet med projektet var att skapa effektiv samverkan mellan Uppsala kommun och Region Uppsala.</a:t>
            </a:r>
          </a:p>
          <a:p>
            <a:pPr marL="285750" indent="-285750">
              <a:buFont typeface="Arial" panose="020B0604020202020204" pitchFamily="34" charset="0"/>
              <a:buChar char="•"/>
            </a:pPr>
            <a:r>
              <a:rPr lang="sv-SE" sz="2000" dirty="0"/>
              <a:t>Målet med projektet var att 50% av deltagarna i insatsen skulle vid avslut från insatsen ta nästa steg mot arbete genom att delta i arbetslivsinriktad rehabilitering.</a:t>
            </a:r>
          </a:p>
          <a:p>
            <a:pPr marL="342900" indent="-342900">
              <a:buFont typeface="Arial" panose="020B0604020202020204" pitchFamily="34" charset="0"/>
              <a:buChar char="•"/>
            </a:pPr>
            <a:endParaRPr lang="sv-SE" sz="2000" dirty="0"/>
          </a:p>
          <a:p>
            <a:endParaRPr lang="sv-SE" sz="2000" dirty="0"/>
          </a:p>
        </p:txBody>
      </p:sp>
      <p:sp>
        <p:nvSpPr>
          <p:cNvPr id="2" name="Platshållare för bildnummer 1" hidden="1">
            <a:extLst>
              <a:ext uri="{FF2B5EF4-FFF2-40B4-BE49-F238E27FC236}">
                <a16:creationId xmlns:a16="http://schemas.microsoft.com/office/drawing/2014/main" id="{8B15641C-0648-2650-CEC2-B48F2BDC9165}"/>
              </a:ext>
            </a:extLst>
          </p:cNvPr>
          <p:cNvSpPr>
            <a:spLocks noGrp="1"/>
          </p:cNvSpPr>
          <p:nvPr>
            <p:ph type="sldNum" sz="quarter" idx="4294967295"/>
          </p:nvPr>
        </p:nvSpPr>
        <p:spPr>
          <a:xfrm>
            <a:off x="9160727" y="6356350"/>
            <a:ext cx="2743200" cy="365125"/>
          </a:xfrm>
        </p:spPr>
        <p:txBody>
          <a:bodyPr vert="horz" lIns="91440" tIns="45720" rIns="91440" bIns="45720" rtlCol="0" anchor="ctr">
            <a:normAutofit/>
          </a:bodyPr>
          <a:lstStyle/>
          <a:p>
            <a:pPr>
              <a:spcAft>
                <a:spcPts val="600"/>
              </a:spcAft>
            </a:pPr>
            <a:fld id="{D02B33C2-54EE-4A44-9B78-6F01870CE737}" type="slidenum">
              <a:rPr lang="sv-SE" smtClean="0"/>
              <a:pPr>
                <a:spcAft>
                  <a:spcPts val="600"/>
                </a:spcAft>
              </a:pPr>
              <a:t>8</a:t>
            </a:fld>
            <a:endParaRPr lang="sv-SE" dirty="0"/>
          </a:p>
        </p:txBody>
      </p:sp>
      <p:sp>
        <p:nvSpPr>
          <p:cNvPr id="3" name="Platshållare för bildnummer 3">
            <a:extLst>
              <a:ext uri="{FF2B5EF4-FFF2-40B4-BE49-F238E27FC236}">
                <a16:creationId xmlns:a16="http://schemas.microsoft.com/office/drawing/2014/main" id="{9F972F29-A843-FB96-6331-C5D7C531B480}"/>
              </a:ext>
            </a:extLst>
          </p:cNvPr>
          <p:cNvSpPr txBox="1">
            <a:spLocks/>
          </p:cNvSpPr>
          <p:nvPr/>
        </p:nvSpPr>
        <p:spPr>
          <a:xfrm>
            <a:off x="9313127" y="6508750"/>
            <a:ext cx="2743200"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02B33C2-54EE-4A44-9B78-6F01870CE737}" type="slidenum">
              <a:rPr lang="sv-SE" sz="1200" smtClean="0"/>
              <a:pPr algn="r"/>
              <a:t>8</a:t>
            </a:fld>
            <a:endParaRPr lang="sv-SE" sz="1200" dirty="0"/>
          </a:p>
        </p:txBody>
      </p:sp>
    </p:spTree>
    <p:extLst>
      <p:ext uri="{BB962C8B-B14F-4D97-AF65-F5344CB8AC3E}">
        <p14:creationId xmlns:p14="http://schemas.microsoft.com/office/powerpoint/2010/main" val="329345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5D671E8-11FE-E042-BD3A-5DCD2BC564A9}"/>
              </a:ext>
            </a:extLst>
          </p:cNvPr>
          <p:cNvSpPr>
            <a:spLocks noGrp="1"/>
          </p:cNvSpPr>
          <p:nvPr>
            <p:ph type="title"/>
          </p:nvPr>
        </p:nvSpPr>
        <p:spPr>
          <a:xfrm>
            <a:off x="694251" y="1013791"/>
            <a:ext cx="5401749" cy="1279746"/>
          </a:xfrm>
        </p:spPr>
        <p:txBody>
          <a:bodyPr anchor="b">
            <a:normAutofit fontScale="90000"/>
          </a:bodyPr>
          <a:lstStyle/>
          <a:p>
            <a:r>
              <a:rPr lang="sv-SE" sz="4400" dirty="0">
                <a:solidFill>
                  <a:schemeClr val="accent2">
                    <a:lumMod val="50000"/>
                  </a:schemeClr>
                </a:solidFill>
              </a:rPr>
              <a:t>Teoretiskt ramverk,</a:t>
            </a:r>
            <a:br>
              <a:rPr lang="sv-SE" dirty="0">
                <a:solidFill>
                  <a:schemeClr val="tx1"/>
                </a:solidFill>
              </a:rPr>
            </a:br>
            <a:r>
              <a:rPr lang="sv-SE" sz="4400" dirty="0">
                <a:solidFill>
                  <a:schemeClr val="accent2">
                    <a:lumMod val="50000"/>
                  </a:schemeClr>
                </a:solidFill>
              </a:rPr>
              <a:t>transteoretiska modellen</a:t>
            </a:r>
          </a:p>
        </p:txBody>
      </p:sp>
      <p:sp>
        <p:nvSpPr>
          <p:cNvPr id="4" name="Platshållare för text 3">
            <a:extLst>
              <a:ext uri="{FF2B5EF4-FFF2-40B4-BE49-F238E27FC236}">
                <a16:creationId xmlns:a16="http://schemas.microsoft.com/office/drawing/2014/main" id="{16E2C756-7EB2-FDF2-207C-6657910AF60D}"/>
              </a:ext>
            </a:extLst>
          </p:cNvPr>
          <p:cNvSpPr>
            <a:spLocks noGrp="1"/>
          </p:cNvSpPr>
          <p:nvPr>
            <p:ph idx="1"/>
          </p:nvPr>
        </p:nvSpPr>
        <p:spPr>
          <a:xfrm>
            <a:off x="838200" y="3393885"/>
            <a:ext cx="4541874" cy="1671541"/>
          </a:xfrm>
        </p:spPr>
        <p:txBody>
          <a:bodyPr>
            <a:normAutofit/>
          </a:bodyPr>
          <a:lstStyle/>
          <a:p>
            <a:pPr marL="342900" indent="-342900">
              <a:buFont typeface="Arial" panose="020B0604020202020204" pitchFamily="34" charset="0"/>
              <a:buChar char="•"/>
            </a:pPr>
            <a:r>
              <a:rPr lang="sv-SE" sz="2000" dirty="0"/>
              <a:t>Modell för hur beteende förändras</a:t>
            </a:r>
          </a:p>
          <a:p>
            <a:pPr marL="342900" indent="-342900">
              <a:buFont typeface="Arial" panose="020B0604020202020204" pitchFamily="34" charset="0"/>
              <a:buChar char="•"/>
            </a:pPr>
            <a:r>
              <a:rPr lang="sv-SE" sz="2000" dirty="0"/>
              <a:t>MI (motiverande samtal)</a:t>
            </a:r>
          </a:p>
          <a:p>
            <a:pPr marL="342900" indent="-342900">
              <a:buFont typeface="Arial" panose="020B0604020202020204" pitchFamily="34" charset="0"/>
              <a:buChar char="•"/>
            </a:pPr>
            <a:r>
              <a:rPr lang="sv-SE" sz="2000" dirty="0"/>
              <a:t>5 olika förändringsstadier</a:t>
            </a:r>
          </a:p>
          <a:p>
            <a:endParaRPr lang="sv-SE" sz="2000" dirty="0"/>
          </a:p>
        </p:txBody>
      </p:sp>
      <p:sp>
        <p:nvSpPr>
          <p:cNvPr id="2" name="Platshållare för bildnummer 1">
            <a:extLst>
              <a:ext uri="{FF2B5EF4-FFF2-40B4-BE49-F238E27FC236}">
                <a16:creationId xmlns:a16="http://schemas.microsoft.com/office/drawing/2014/main" id="{8B15641C-0648-2650-CEC2-B48F2BDC9165}"/>
              </a:ext>
            </a:extLst>
          </p:cNvPr>
          <p:cNvSpPr>
            <a:spLocks noGrp="1"/>
          </p:cNvSpPr>
          <p:nvPr>
            <p:ph type="sldNum" sz="quarter" idx="12"/>
          </p:nvPr>
        </p:nvSpPr>
        <p:spPr/>
        <p:txBody>
          <a:bodyPr anchor="ctr">
            <a:normAutofit/>
          </a:bodyPr>
          <a:lstStyle/>
          <a:p>
            <a:pPr>
              <a:spcAft>
                <a:spcPts val="600"/>
              </a:spcAft>
            </a:pPr>
            <a:fld id="{D02B33C2-54EE-4A44-9B78-6F01870CE737}" type="slidenum">
              <a:rPr lang="sv-SE" smtClean="0"/>
              <a:pPr>
                <a:spcAft>
                  <a:spcPts val="600"/>
                </a:spcAft>
              </a:pPr>
              <a:t>9</a:t>
            </a:fld>
            <a:endParaRPr lang="sv-SE" dirty="0"/>
          </a:p>
        </p:txBody>
      </p:sp>
      <p:grpSp>
        <p:nvGrpSpPr>
          <p:cNvPr id="7" name="Grupp 6">
            <a:extLst>
              <a:ext uri="{FF2B5EF4-FFF2-40B4-BE49-F238E27FC236}">
                <a16:creationId xmlns:a16="http://schemas.microsoft.com/office/drawing/2014/main" id="{779227FF-D8D9-43E5-A86E-EF3CD7CC2C32}"/>
              </a:ext>
            </a:extLst>
          </p:cNvPr>
          <p:cNvGrpSpPr/>
          <p:nvPr/>
        </p:nvGrpSpPr>
        <p:grpSpPr>
          <a:xfrm>
            <a:off x="6342903" y="1013791"/>
            <a:ext cx="5635648" cy="5192297"/>
            <a:chOff x="0" y="0"/>
            <a:chExt cx="5438775" cy="5410200"/>
          </a:xfrm>
        </p:grpSpPr>
        <p:pic>
          <p:nvPicPr>
            <p:cNvPr id="8" name="Bildobjekt 7">
              <a:extLst>
                <a:ext uri="{FF2B5EF4-FFF2-40B4-BE49-F238E27FC236}">
                  <a16:creationId xmlns:a16="http://schemas.microsoft.com/office/drawing/2014/main" id="{C8F0E416-4DA9-4904-B0CA-A289E9ABAE22}"/>
                </a:ext>
              </a:extLst>
            </p:cNvPr>
            <p:cNvPicPr>
              <a:picLocks noChangeAspect="1"/>
            </p:cNvPicPr>
            <p:nvPr/>
          </p:nvPicPr>
          <p:blipFill>
            <a:blip r:embed="rId3"/>
            <a:stretch>
              <a:fillRect/>
            </a:stretch>
          </p:blipFill>
          <p:spPr>
            <a:xfrm>
              <a:off x="0" y="0"/>
              <a:ext cx="5438775" cy="5410200"/>
            </a:xfrm>
            <a:prstGeom prst="rect">
              <a:avLst/>
            </a:prstGeom>
          </p:spPr>
        </p:pic>
        <p:grpSp>
          <p:nvGrpSpPr>
            <p:cNvPr id="9" name="Grupp 8">
              <a:extLst>
                <a:ext uri="{FF2B5EF4-FFF2-40B4-BE49-F238E27FC236}">
                  <a16:creationId xmlns:a16="http://schemas.microsoft.com/office/drawing/2014/main" id="{4C51A160-AA68-43B8-BEB3-66140D30BEAD}"/>
                </a:ext>
              </a:extLst>
            </p:cNvPr>
            <p:cNvGrpSpPr/>
            <p:nvPr/>
          </p:nvGrpSpPr>
          <p:grpSpPr>
            <a:xfrm>
              <a:off x="1963820" y="1935038"/>
              <a:ext cx="1341478" cy="1735951"/>
              <a:chOff x="1963820" y="1935038"/>
              <a:chExt cx="1341478" cy="1735951"/>
            </a:xfrm>
          </p:grpSpPr>
          <p:cxnSp>
            <p:nvCxnSpPr>
              <p:cNvPr id="10" name="Rak pilkoppling 9">
                <a:extLst>
                  <a:ext uri="{FF2B5EF4-FFF2-40B4-BE49-F238E27FC236}">
                    <a16:creationId xmlns:a16="http://schemas.microsoft.com/office/drawing/2014/main" id="{30D60E2B-25AA-48A1-9C07-01FF539AFC0C}"/>
                  </a:ext>
                </a:extLst>
              </p:cNvPr>
              <p:cNvCxnSpPr>
                <a:cxnSpLocks/>
              </p:cNvCxnSpPr>
              <p:nvPr/>
            </p:nvCxnSpPr>
            <p:spPr>
              <a:xfrm flipH="1">
                <a:off x="1963820" y="2752630"/>
                <a:ext cx="203426" cy="0"/>
              </a:xfrm>
              <a:prstGeom prst="straightConnector1">
                <a:avLst/>
              </a:prstGeom>
              <a:ln>
                <a:solidFill>
                  <a:srgbClr val="88001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B462585B-8BDC-4F21-8A81-B6F338204AC4}"/>
                  </a:ext>
                </a:extLst>
              </p:cNvPr>
              <p:cNvCxnSpPr/>
              <p:nvPr/>
            </p:nvCxnSpPr>
            <p:spPr>
              <a:xfrm>
                <a:off x="2643188" y="3415495"/>
                <a:ext cx="0" cy="255494"/>
              </a:xfrm>
              <a:prstGeom prst="straightConnector1">
                <a:avLst/>
              </a:prstGeom>
              <a:ln>
                <a:solidFill>
                  <a:srgbClr val="88001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1F2B8C2E-3E41-4979-87D6-10045D2D8E54}"/>
                  </a:ext>
                </a:extLst>
              </p:cNvPr>
              <p:cNvCxnSpPr/>
              <p:nvPr/>
            </p:nvCxnSpPr>
            <p:spPr>
              <a:xfrm>
                <a:off x="2630818" y="1935038"/>
                <a:ext cx="0" cy="255494"/>
              </a:xfrm>
              <a:prstGeom prst="straightConnector1">
                <a:avLst/>
              </a:prstGeom>
              <a:ln>
                <a:solidFill>
                  <a:srgbClr val="88001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5EB1C744-CFF8-4F07-B95B-621391CE3B49}"/>
                  </a:ext>
                </a:extLst>
              </p:cNvPr>
              <p:cNvCxnSpPr>
                <a:cxnSpLocks/>
              </p:cNvCxnSpPr>
              <p:nvPr/>
            </p:nvCxnSpPr>
            <p:spPr>
              <a:xfrm flipH="1">
                <a:off x="3101872" y="2752630"/>
                <a:ext cx="203426" cy="0"/>
              </a:xfrm>
              <a:prstGeom prst="straightConnector1">
                <a:avLst/>
              </a:prstGeom>
              <a:ln>
                <a:solidFill>
                  <a:srgbClr val="880015"/>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98633181"/>
      </p:ext>
    </p:extLst>
  </p:cSld>
  <p:clrMapOvr>
    <a:masterClrMapping/>
  </p:clrMapOvr>
</p:sld>
</file>

<file path=ppt/theme/theme1.xml><?xml version="1.0" encoding="utf-8"?>
<a:theme xmlns:a="http://schemas.openxmlformats.org/drawingml/2006/main" name="Tema Uppsala">
  <a:themeElements>
    <a:clrScheme name="Uppsala kommun_Office_färger">
      <a:dk1>
        <a:sysClr val="windowText" lastClr="000000"/>
      </a:dk1>
      <a:lt1>
        <a:sysClr val="window" lastClr="FFFFFF"/>
      </a:lt1>
      <a:dk2>
        <a:srgbClr val="44546A"/>
      </a:dk2>
      <a:lt2>
        <a:srgbClr val="FEDD00"/>
      </a:lt2>
      <a:accent1>
        <a:srgbClr val="252E6F"/>
      </a:accent1>
      <a:accent2>
        <a:srgbClr val="1C9CD9"/>
      </a:accent2>
      <a:accent3>
        <a:srgbClr val="008A01"/>
      </a:accent3>
      <a:accent4>
        <a:srgbClr val="A6CF38"/>
      </a:accent4>
      <a:accent5>
        <a:srgbClr val="841072"/>
      </a:accent5>
      <a:accent6>
        <a:srgbClr val="FF3D9C"/>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9_lila.pptx" id="{B4901A04-BC22-46D1-A4C4-C88520C0C234}" vid="{F91F2C51-5A58-482D-BE24-E5FB37B10B70}"/>
    </a:ext>
  </a:extLst>
</a:theme>
</file>

<file path=ppt/theme/theme2.xml><?xml version="1.0" encoding="utf-8"?>
<a:theme xmlns:a="http://schemas.openxmlformats.org/drawingml/2006/main" name="1_Tema Uppsala">
  <a:themeElements>
    <a:clrScheme name="uppsala_grå_2">
      <a:dk1>
        <a:sysClr val="windowText" lastClr="000000"/>
      </a:dk1>
      <a:lt1>
        <a:sysClr val="window" lastClr="FFFFFF"/>
      </a:lt1>
      <a:dk2>
        <a:srgbClr val="859E96"/>
      </a:dk2>
      <a:lt2>
        <a:srgbClr val="FEDD00"/>
      </a:lt2>
      <a:accent1>
        <a:srgbClr val="252E6F"/>
      </a:accent1>
      <a:accent2>
        <a:srgbClr val="1C9CD9"/>
      </a:accent2>
      <a:accent3>
        <a:srgbClr val="008A01"/>
      </a:accent3>
      <a:accent4>
        <a:srgbClr val="A6CF38"/>
      </a:accent4>
      <a:accent5>
        <a:srgbClr val="841072"/>
      </a:accent5>
      <a:accent6>
        <a:srgbClr val="FF3D9C"/>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grå  -  Skrivskyddad" id="{E5102C69-D8A7-40AD-8868-4F136628D766}" vid="{BEE06952-2583-4B32-BD5F-C4C61D47B500}"/>
    </a:ext>
  </a:extLst>
</a:theme>
</file>

<file path=ppt/theme/theme3.xml><?xml version="1.0" encoding="utf-8"?>
<a:theme xmlns:a="http://schemas.openxmlformats.org/drawingml/2006/main" name="2_Tema Uppsala">
  <a:themeElements>
    <a:clrScheme name="Uppsala kommun_Office_färger">
      <a:dk1>
        <a:sysClr val="windowText" lastClr="000000"/>
      </a:dk1>
      <a:lt1>
        <a:sysClr val="window" lastClr="FFFFFF"/>
      </a:lt1>
      <a:dk2>
        <a:srgbClr val="44546A"/>
      </a:dk2>
      <a:lt2>
        <a:srgbClr val="FEDD00"/>
      </a:lt2>
      <a:accent1>
        <a:srgbClr val="252E6F"/>
      </a:accent1>
      <a:accent2>
        <a:srgbClr val="1C9CD9"/>
      </a:accent2>
      <a:accent3>
        <a:srgbClr val="008A01"/>
      </a:accent3>
      <a:accent4>
        <a:srgbClr val="A6CF38"/>
      </a:accent4>
      <a:accent5>
        <a:srgbClr val="841072"/>
      </a:accent5>
      <a:accent6>
        <a:srgbClr val="FF3D9C"/>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1C9CD9"/>
          </a:solidFill>
        </a:ln>
      </a:spPr>
      <a:bodyPr rtlCol="0" anchor="ctr"/>
      <a:lstStyle>
        <a:defPPr algn="ctr">
          <a:defRPr b="1" dirty="0">
            <a:solidFill>
              <a:schemeClr val="bg1"/>
            </a:solidFill>
            <a:latin typeface="Source Sans Pro" panose="020B0503030403020204" pitchFamily="34" charset="0"/>
            <a:ea typeface="Source Sans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ppsala_mall_2019_blå.pptx" id="{B9415DEF-00EA-4D6A-AFC0-156BB66153A5}" vid="{5382DF21-B5A1-4BF4-A750-0CBEB540301B}"/>
    </a:ext>
  </a:extLst>
</a:theme>
</file>

<file path=ppt/theme/theme4.xml><?xml version="1.0" encoding="utf-8"?>
<a:theme xmlns:a="http://schemas.openxmlformats.org/drawingml/2006/main" name="3_Tema Uppsala">
  <a:themeElements>
    <a:clrScheme name="Uppsala kommun_Office_färger">
      <a:dk1>
        <a:sysClr val="windowText" lastClr="000000"/>
      </a:dk1>
      <a:lt1>
        <a:sysClr val="window" lastClr="FFFFFF"/>
      </a:lt1>
      <a:dk2>
        <a:srgbClr val="44546A"/>
      </a:dk2>
      <a:lt2>
        <a:srgbClr val="FEDD00"/>
      </a:lt2>
      <a:accent1>
        <a:srgbClr val="252E6F"/>
      </a:accent1>
      <a:accent2>
        <a:srgbClr val="1C9CD9"/>
      </a:accent2>
      <a:accent3>
        <a:srgbClr val="008A01"/>
      </a:accent3>
      <a:accent4>
        <a:srgbClr val="A6CF38"/>
      </a:accent4>
      <a:accent5>
        <a:srgbClr val="841072"/>
      </a:accent5>
      <a:accent6>
        <a:srgbClr val="FF3D9C"/>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9_blå_test" id="{20006E43-AE3B-48BD-8908-4EDAA3AA6467}" vid="{DF88D2F6-53D6-4C55-9642-7639FA4886E1}"/>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1880</TotalTime>
  <Words>4418</Words>
  <Application>Microsoft Office PowerPoint</Application>
  <PresentationFormat>Bredbild</PresentationFormat>
  <Paragraphs>363</Paragraphs>
  <Slides>27</Slides>
  <Notes>27</Notes>
  <HiddenSlides>0</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27</vt:i4>
      </vt:variant>
    </vt:vector>
  </HeadingPairs>
  <TitlesOfParts>
    <vt:vector size="37" baseType="lpstr">
      <vt:lpstr>Arial</vt:lpstr>
      <vt:lpstr>Calibri</vt:lpstr>
      <vt:lpstr>Source Sans Pro</vt:lpstr>
      <vt:lpstr>Source Sans Pro Semibold</vt:lpstr>
      <vt:lpstr>Times New Roman</vt:lpstr>
      <vt:lpstr>Wingdings</vt:lpstr>
      <vt:lpstr>Tema Uppsala</vt:lpstr>
      <vt:lpstr>1_Tema Uppsala</vt:lpstr>
      <vt:lpstr>2_Tema Uppsala</vt:lpstr>
      <vt:lpstr>3_Tema Uppsala</vt:lpstr>
      <vt:lpstr>PowerPoint-presentation</vt:lpstr>
      <vt:lpstr>PowerPoint-presentation</vt:lpstr>
      <vt:lpstr>Vad är ekonomiskt bistånd</vt:lpstr>
      <vt:lpstr>Grunder för rätt till ekonomiskt bistånd</vt:lpstr>
      <vt:lpstr>Kartläggning av målgrupp</vt:lpstr>
      <vt:lpstr>Utmaningar och delat ansvar</vt:lpstr>
      <vt:lpstr>PowerPoint-presentation</vt:lpstr>
      <vt:lpstr>PowerPoint-presentation</vt:lpstr>
      <vt:lpstr>Teoretiskt ramverk, transteoretiska modellen</vt:lpstr>
      <vt:lpstr>Teoretiskt ramverk, transteoretiska modellen</vt:lpstr>
      <vt:lpstr>PowerPoint-presentation</vt:lpstr>
      <vt:lpstr>Öka förmågan, strukturerad sysselsättning</vt:lpstr>
      <vt:lpstr>Öka förmågan, stärka hälsan</vt:lpstr>
      <vt:lpstr>PowerPoint-presentation</vt:lpstr>
      <vt:lpstr>PowerPoint-presentation</vt:lpstr>
      <vt:lpstr>Resultat, effektiv samverkan</vt:lpstr>
      <vt:lpstr>PowerPoint-presentation</vt:lpstr>
      <vt:lpstr>PowerPoint-presentation</vt:lpstr>
      <vt:lpstr>PowerPoint-presentation</vt:lpstr>
      <vt:lpstr>PowerPoint-presentation</vt:lpstr>
      <vt:lpstr>PowerPoint-presentation</vt:lpstr>
      <vt:lpstr>Rubrik Underrubrik</vt:lpstr>
      <vt:lpstr>Resultat på individnivå</vt:lpstr>
      <vt:lpstr>Lärdomar</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Arbetslivsintro Ett samverkansprojekt mellan Uppsala kommun och Region Uppsala</dc:title>
  <dc:creator>Lundeqvist Andréas</dc:creator>
  <cp:lastModifiedBy>Annika Sagström</cp:lastModifiedBy>
  <cp:revision>59</cp:revision>
  <cp:lastPrinted>2016-04-19T07:45:19Z</cp:lastPrinted>
  <dcterms:created xsi:type="dcterms:W3CDTF">2023-10-31T09:22:31Z</dcterms:created>
  <dcterms:modified xsi:type="dcterms:W3CDTF">2024-05-21T08:05:27Z</dcterms:modified>
</cp:coreProperties>
</file>