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4"/>
  </p:sldMasterIdLst>
  <p:notesMasterIdLst>
    <p:notesMasterId r:id="rId17"/>
  </p:notesMasterIdLst>
  <p:sldIdLst>
    <p:sldId id="385" r:id="rId5"/>
    <p:sldId id="392" r:id="rId6"/>
    <p:sldId id="388" r:id="rId7"/>
    <p:sldId id="390" r:id="rId8"/>
    <p:sldId id="391" r:id="rId9"/>
    <p:sldId id="393" r:id="rId10"/>
    <p:sldId id="394" r:id="rId11"/>
    <p:sldId id="395" r:id="rId12"/>
    <p:sldId id="570" r:id="rId13"/>
    <p:sldId id="396" r:id="rId14"/>
    <p:sldId id="571" r:id="rId15"/>
    <p:sldId id="387" r:id="rId16"/>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262"/>
    <a:srgbClr val="199CD9"/>
    <a:srgbClr val="456024"/>
    <a:srgbClr val="20305C"/>
    <a:srgbClr val="45005C"/>
    <a:srgbClr val="00555C"/>
    <a:srgbClr val="FEDD00"/>
    <a:srgbClr val="1C9CD8"/>
    <a:srgbClr val="A6CE39"/>
    <a:srgbClr val="FF3E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13196-247D-426C-9140-827923A81CFC}" v="215" dt="2019-04-23T06:14:17.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14" autoAdjust="0"/>
  </p:normalViewPr>
  <p:slideViewPr>
    <p:cSldViewPr snapToGrid="0">
      <p:cViewPr varScale="1">
        <p:scale>
          <a:sx n="112" d="100"/>
          <a:sy n="112" d="100"/>
        </p:scale>
        <p:origin x="37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6F51B1A-607C-4CFA-89EC-F8CC3C816118}" type="datetimeFigureOut">
              <a:rPr lang="sv-SE" smtClean="0"/>
              <a:t>2024-06-12</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777BC01-6843-4605-B090-3EA872172D71}" type="slidenum">
              <a:rPr lang="sv-SE" smtClean="0"/>
              <a:t>‹#›</a:t>
            </a:fld>
            <a:endParaRPr lang="sv-SE"/>
          </a:p>
        </p:txBody>
      </p:sp>
    </p:spTree>
    <p:extLst>
      <p:ext uri="{BB962C8B-B14F-4D97-AF65-F5344CB8AC3E}">
        <p14:creationId xmlns:p14="http://schemas.microsoft.com/office/powerpoint/2010/main" val="3901692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_blå">
    <p:bg>
      <p:bgPr>
        <a:solidFill>
          <a:srgbClr val="26226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A1742BB7-34A3-4595-9362-B59D8B0AA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617" y="206979"/>
            <a:ext cx="2582530" cy="1110191"/>
          </a:xfrm>
          <a:prstGeom prst="rect">
            <a:avLst/>
          </a:prstGeom>
        </p:spPr>
      </p:pic>
      <p:sp>
        <p:nvSpPr>
          <p:cNvPr id="7" name="Rubrik 1">
            <a:extLst>
              <a:ext uri="{FF2B5EF4-FFF2-40B4-BE49-F238E27FC236}">
                <a16:creationId xmlns:a16="http://schemas.microsoft.com/office/drawing/2014/main" id="{13AFAC1C-44E0-4894-84F3-D0259B6A9BE9}"/>
              </a:ext>
            </a:extLst>
          </p:cNvPr>
          <p:cNvSpPr>
            <a:spLocks noGrp="1"/>
          </p:cNvSpPr>
          <p:nvPr>
            <p:ph type="ctrTitle" hasCustomPrompt="1"/>
          </p:nvPr>
        </p:nvSpPr>
        <p:spPr>
          <a:xfrm>
            <a:off x="421978" y="1697572"/>
            <a:ext cx="8206597" cy="2059338"/>
          </a:xfrm>
        </p:spPr>
        <p:txBody>
          <a:bodyPr anchor="b">
            <a:noAutofit/>
          </a:bodyPr>
          <a:lstStyle>
            <a:lvl1pPr algn="l">
              <a:defRPr sz="7200" spc="-150" baseline="0">
                <a:solidFill>
                  <a:srgbClr val="199CD9"/>
                </a:solidFill>
                <a:latin typeface="Source Sans Pro Semibold" panose="020B0603030403020204" pitchFamily="34" charset="0"/>
              </a:defRPr>
            </a:lvl1pPr>
          </a:lstStyle>
          <a:p>
            <a:r>
              <a:rPr lang="sv-SE" dirty="0"/>
              <a:t>Presentationens rubrik skrivs här</a:t>
            </a:r>
          </a:p>
        </p:txBody>
      </p:sp>
      <p:sp>
        <p:nvSpPr>
          <p:cNvPr id="8" name="Platshållare för text 8">
            <a:extLst>
              <a:ext uri="{FF2B5EF4-FFF2-40B4-BE49-F238E27FC236}">
                <a16:creationId xmlns:a16="http://schemas.microsoft.com/office/drawing/2014/main" id="{0F641A72-8DD5-4A24-88E9-4E68B956CB78}"/>
              </a:ext>
            </a:extLst>
          </p:cNvPr>
          <p:cNvSpPr>
            <a:spLocks noGrp="1"/>
          </p:cNvSpPr>
          <p:nvPr>
            <p:ph type="body" sz="quarter" idx="13" hasCustomPrompt="1"/>
          </p:nvPr>
        </p:nvSpPr>
        <p:spPr>
          <a:xfrm>
            <a:off x="444280" y="3974946"/>
            <a:ext cx="8182867" cy="3206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Namn</a:t>
            </a:r>
          </a:p>
        </p:txBody>
      </p:sp>
      <p:sp>
        <p:nvSpPr>
          <p:cNvPr id="10" name="Platshållare för text 10">
            <a:extLst>
              <a:ext uri="{FF2B5EF4-FFF2-40B4-BE49-F238E27FC236}">
                <a16:creationId xmlns:a16="http://schemas.microsoft.com/office/drawing/2014/main" id="{B4C2D811-DBB8-4967-8307-4F04CC10BD25}"/>
              </a:ext>
            </a:extLst>
          </p:cNvPr>
          <p:cNvSpPr>
            <a:spLocks noGrp="1"/>
          </p:cNvSpPr>
          <p:nvPr>
            <p:ph type="body" sz="quarter" idx="14" hasCustomPrompt="1"/>
          </p:nvPr>
        </p:nvSpPr>
        <p:spPr>
          <a:xfrm>
            <a:off x="444280" y="4329868"/>
            <a:ext cx="8182867" cy="352822"/>
          </a:xfrm>
        </p:spPr>
        <p:txBody>
          <a:bodyPr/>
          <a:lstStyle>
            <a:lvl1pPr marL="0" indent="0" algn="l">
              <a:buNone/>
              <a:defRPr sz="1800" baseline="0">
                <a:solidFill>
                  <a:schemeClr val="bg1"/>
                </a:solidFill>
                <a:latin typeface="Source Sans Pro" panose="020B0503030403020204" pitchFamily="34" charset="0"/>
              </a:defRPr>
            </a:lvl1pPr>
          </a:lstStyle>
          <a:p>
            <a:pPr lvl="0"/>
            <a:r>
              <a:rPr lang="sv-SE" dirty="0"/>
              <a:t>Organisation/Förvaltning</a:t>
            </a:r>
          </a:p>
        </p:txBody>
      </p:sp>
      <p:sp>
        <p:nvSpPr>
          <p:cNvPr id="12" name="Platshållare för text 12">
            <a:extLst>
              <a:ext uri="{FF2B5EF4-FFF2-40B4-BE49-F238E27FC236}">
                <a16:creationId xmlns:a16="http://schemas.microsoft.com/office/drawing/2014/main" id="{44C03BEE-69FC-4395-A685-7FA5CE9C02DB}"/>
              </a:ext>
            </a:extLst>
          </p:cNvPr>
          <p:cNvSpPr>
            <a:spLocks noGrp="1"/>
          </p:cNvSpPr>
          <p:nvPr>
            <p:ph type="body" sz="quarter" idx="15" hasCustomPrompt="1"/>
          </p:nvPr>
        </p:nvSpPr>
        <p:spPr>
          <a:xfrm>
            <a:off x="444280" y="4720045"/>
            <a:ext cx="8182867" cy="367716"/>
          </a:xfrm>
        </p:spPr>
        <p:txBody>
          <a:bodyPr/>
          <a:lstStyle>
            <a:lvl1pPr marL="0" indent="0" algn="l">
              <a:buNone/>
              <a:defRPr lang="sv-SE" sz="1800" kern="1200" baseline="0" dirty="0" smtClean="0">
                <a:solidFill>
                  <a:schemeClr val="bg1"/>
                </a:solidFill>
                <a:latin typeface="Source Sans Pro" panose="020B0503030403020204" pitchFamily="34" charset="0"/>
                <a:ea typeface="+mn-ea"/>
                <a:cs typeface="+mn-cs"/>
              </a:defRPr>
            </a:lvl1pPr>
          </a:lstStyle>
          <a:p>
            <a:pPr lvl="0"/>
            <a:r>
              <a:rPr lang="sv-SE" dirty="0"/>
              <a:t>Datum (Skrivs datum, månad, år, t ex 21 maj 2016</a:t>
            </a:r>
          </a:p>
        </p:txBody>
      </p:sp>
    </p:spTree>
    <p:extLst>
      <p:ext uri="{BB962C8B-B14F-4D97-AF65-F5344CB8AC3E}">
        <p14:creationId xmlns:p14="http://schemas.microsoft.com/office/powerpoint/2010/main" val="158095394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995679"/>
            <a:ext cx="9371646" cy="1255857"/>
          </a:xfrm>
        </p:spPr>
        <p:txBody>
          <a:bodyPr anchor="b" anchorCtr="0">
            <a:normAutofit/>
          </a:bodyPr>
          <a:lstStyle>
            <a:lvl1pPr>
              <a:defRPr sz="4000">
                <a:solidFill>
                  <a:schemeClr val="accent1"/>
                </a:solidFill>
                <a:latin typeface="Source Sans Pro Semibold" panose="020B0603030403020204" pitchFamily="34" charset="0"/>
              </a:defRPr>
            </a:lvl1pPr>
          </a:lstStyle>
          <a:p>
            <a:r>
              <a:rPr lang="sv-SE" dirty="0"/>
              <a:t>Klicka här för att skriva rubrik</a:t>
            </a:r>
          </a:p>
        </p:txBody>
      </p:sp>
      <p:sp>
        <p:nvSpPr>
          <p:cNvPr id="3" name="Platshållare för innehåll 2"/>
          <p:cNvSpPr>
            <a:spLocks noGrp="1"/>
          </p:cNvSpPr>
          <p:nvPr>
            <p:ph idx="1" hasCustomPrompt="1"/>
          </p:nvPr>
        </p:nvSpPr>
        <p:spPr>
          <a:xfrm>
            <a:off x="838200" y="2309592"/>
            <a:ext cx="9371646" cy="3542250"/>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att skriva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9520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971791"/>
            <a:ext cx="9371646" cy="1279746"/>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dirty="0"/>
              <a:t>Klicka här för att skriva rubrik</a:t>
            </a:r>
          </a:p>
        </p:txBody>
      </p:sp>
      <p:sp>
        <p:nvSpPr>
          <p:cNvPr id="3" name="Platshållare för innehåll 2"/>
          <p:cNvSpPr>
            <a:spLocks noGrp="1"/>
          </p:cNvSpPr>
          <p:nvPr>
            <p:ph idx="1" hasCustomPrompt="1"/>
          </p:nvPr>
        </p:nvSpPr>
        <p:spPr>
          <a:xfrm>
            <a:off x="838200" y="2357120"/>
            <a:ext cx="4541874" cy="3494721"/>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9160727" y="6356350"/>
            <a:ext cx="27432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
        <p:nvSpPr>
          <p:cNvPr id="8" name="Platshållare för innehåll 2">
            <a:extLst>
              <a:ext uri="{FF2B5EF4-FFF2-40B4-BE49-F238E27FC236}">
                <a16:creationId xmlns:a16="http://schemas.microsoft.com/office/drawing/2014/main" id="{7D5C7BD4-2145-4C07-8407-A2DF885128BC}"/>
              </a:ext>
            </a:extLst>
          </p:cNvPr>
          <p:cNvSpPr>
            <a:spLocks noGrp="1"/>
          </p:cNvSpPr>
          <p:nvPr>
            <p:ph idx="13" hasCustomPrompt="1"/>
          </p:nvPr>
        </p:nvSpPr>
        <p:spPr>
          <a:xfrm>
            <a:off x="5610311" y="2357120"/>
            <a:ext cx="4541874" cy="3494721"/>
          </a:xfrm>
        </p:spPr>
        <p:txBody>
          <a:bodyPr/>
          <a:lstStyle>
            <a:lvl1pPr marL="0" indent="0">
              <a:spcAft>
                <a:spcPts val="600"/>
              </a:spcAft>
              <a:buNone/>
              <a:defRPr sz="2400">
                <a:latin typeface="Source Sans Pro" panose="020B0503030403020204" pitchFamily="34" charset="0"/>
              </a:defRPr>
            </a:lvl1pPr>
            <a:lvl2pPr>
              <a:spcAft>
                <a:spcPts val="600"/>
              </a:spcAft>
              <a:defRPr sz="2000">
                <a:latin typeface="Source Sans Pro" panose="020B0503030403020204" pitchFamily="34" charset="0"/>
              </a:defRPr>
            </a:lvl2pPr>
            <a:lvl3pPr>
              <a:spcAft>
                <a:spcPts val="600"/>
              </a:spcAft>
              <a:defRPr sz="1800">
                <a:latin typeface="Source Sans Pro" panose="020B0503030403020204" pitchFamily="34" charset="0"/>
              </a:defRPr>
            </a:lvl3pPr>
            <a:lvl4pPr>
              <a:spcAft>
                <a:spcPts val="600"/>
              </a:spcAft>
              <a:defRPr>
                <a:latin typeface="Source Sans Pro" panose="020B0503030403020204" pitchFamily="34" charset="0"/>
              </a:defRPr>
            </a:lvl4pPr>
            <a:lvl5pPr>
              <a:spcAft>
                <a:spcPts val="600"/>
              </a:spcAft>
              <a:defRPr>
                <a:latin typeface="Source Sans Pro" panose="020B0503030403020204" pitchFamily="34" charset="0"/>
              </a:defRPr>
            </a:lvl5pPr>
          </a:lstStyle>
          <a:p>
            <a:pPr lvl="0"/>
            <a:r>
              <a:rPr lang="sv-SE" dirty="0"/>
              <a:t>Klicka här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1039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vsnittsbild">
    <p:bg>
      <p:bgPr>
        <a:solidFill>
          <a:srgbClr val="262262"/>
        </a:solidFill>
        <a:effectLst/>
      </p:bgPr>
    </p:bg>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a:xfrm>
            <a:off x="9145858" y="6356350"/>
            <a:ext cx="2743200" cy="365125"/>
          </a:xfrm>
        </p:spPr>
        <p:txBody>
          <a:bodyPr/>
          <a:lstStyle>
            <a:lvl1pPr>
              <a:defRPr>
                <a:solidFill>
                  <a:schemeClr val="bg1"/>
                </a:solidFill>
              </a:defRPr>
            </a:lvl1pPr>
          </a:lstStyle>
          <a:p>
            <a:fld id="{D02B33C2-54EE-4A44-9B78-6F01870CE737}" type="slidenum">
              <a:rPr lang="sv-SE" smtClean="0"/>
              <a:pPr/>
              <a:t>‹#›</a:t>
            </a:fld>
            <a:endParaRPr lang="sv-SE"/>
          </a:p>
        </p:txBody>
      </p:sp>
      <p:pic>
        <p:nvPicPr>
          <p:cNvPr id="4" name="Bildobjekt 3">
            <a:extLst>
              <a:ext uri="{FF2B5EF4-FFF2-40B4-BE49-F238E27FC236}">
                <a16:creationId xmlns:a16="http://schemas.microsoft.com/office/drawing/2014/main" id="{6BDCDAAA-750D-42AA-98E5-8271C45780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6311" y="206980"/>
            <a:ext cx="1731835" cy="744490"/>
          </a:xfrm>
          <a:prstGeom prst="rect">
            <a:avLst/>
          </a:prstGeom>
        </p:spPr>
      </p:pic>
      <p:sp>
        <p:nvSpPr>
          <p:cNvPr id="8" name="Rubrik 1">
            <a:extLst>
              <a:ext uri="{FF2B5EF4-FFF2-40B4-BE49-F238E27FC236}">
                <a16:creationId xmlns:a16="http://schemas.microsoft.com/office/drawing/2014/main" id="{2799875D-D8A9-4841-8D7E-A35C501517B1}"/>
              </a:ext>
            </a:extLst>
          </p:cNvPr>
          <p:cNvSpPr>
            <a:spLocks noGrp="1"/>
          </p:cNvSpPr>
          <p:nvPr>
            <p:ph type="ctrTitle" hasCustomPrompt="1"/>
          </p:nvPr>
        </p:nvSpPr>
        <p:spPr>
          <a:xfrm>
            <a:off x="431186" y="1122363"/>
            <a:ext cx="8206597" cy="2980080"/>
          </a:xfrm>
        </p:spPr>
        <p:txBody>
          <a:bodyPr anchor="b">
            <a:normAutofit/>
          </a:bodyPr>
          <a:lstStyle>
            <a:lvl1pPr algn="l">
              <a:defRPr sz="5400" spc="-150" baseline="0">
                <a:solidFill>
                  <a:srgbClr val="199CD9"/>
                </a:solidFill>
                <a:latin typeface="Source Sans Pro Semibold" panose="020B0603030403020204" pitchFamily="34" charset="0"/>
              </a:defRPr>
            </a:lvl1pPr>
          </a:lstStyle>
          <a:p>
            <a:r>
              <a:rPr lang="sv-SE" dirty="0"/>
              <a:t>Rubrik för avsnittet</a:t>
            </a:r>
          </a:p>
        </p:txBody>
      </p:sp>
      <p:sp>
        <p:nvSpPr>
          <p:cNvPr id="9" name="Platshållare för text 7">
            <a:extLst>
              <a:ext uri="{FF2B5EF4-FFF2-40B4-BE49-F238E27FC236}">
                <a16:creationId xmlns:a16="http://schemas.microsoft.com/office/drawing/2014/main" id="{0776DC2C-AFFD-4118-AF33-ABB7FB720F9E}"/>
              </a:ext>
            </a:extLst>
          </p:cNvPr>
          <p:cNvSpPr>
            <a:spLocks noGrp="1"/>
          </p:cNvSpPr>
          <p:nvPr>
            <p:ph type="body" sz="quarter" idx="13" hasCustomPrompt="1"/>
          </p:nvPr>
        </p:nvSpPr>
        <p:spPr>
          <a:xfrm>
            <a:off x="453488" y="4102100"/>
            <a:ext cx="8207375" cy="1666875"/>
          </a:xfrm>
        </p:spPr>
        <p:txBody>
          <a:bodyPr/>
          <a:lstStyle>
            <a:lvl1pPr marL="0" indent="0">
              <a:buNone/>
              <a:defRPr>
                <a:solidFill>
                  <a:schemeClr val="bg1"/>
                </a:solidFill>
              </a:defRPr>
            </a:lvl1pPr>
          </a:lstStyle>
          <a:p>
            <a:pPr lvl="0"/>
            <a:r>
              <a:rPr lang="sv-SE" dirty="0"/>
              <a:t>Underrubrik</a:t>
            </a:r>
          </a:p>
        </p:txBody>
      </p:sp>
    </p:spTree>
    <p:extLst>
      <p:ext uri="{BB962C8B-B14F-4D97-AF65-F5344CB8AC3E}">
        <p14:creationId xmlns:p14="http://schemas.microsoft.com/office/powerpoint/2010/main" val="402349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ående bild 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8058615" y="0"/>
            <a:ext cx="4080998" cy="6858000"/>
          </a:xfrm>
        </p:spPr>
        <p:txBody>
          <a:bodyPr/>
          <a:lstStyle/>
          <a:p>
            <a:r>
              <a:rPr lang="sv-SE"/>
              <a:t>Klicka på ikonen för att lägga till en bild</a:t>
            </a:r>
          </a:p>
        </p:txBody>
      </p:sp>
      <p:sp>
        <p:nvSpPr>
          <p:cNvPr id="2" name="Rubrik 1"/>
          <p:cNvSpPr>
            <a:spLocks noGrp="1"/>
          </p:cNvSpPr>
          <p:nvPr>
            <p:ph type="title" hasCustomPrompt="1"/>
          </p:nvPr>
        </p:nvSpPr>
        <p:spPr>
          <a:xfrm>
            <a:off x="838200" y="1195709"/>
            <a:ext cx="6529039" cy="1380947"/>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6529039" cy="3542250"/>
          </a:xfrm>
        </p:spPr>
        <p:txBody>
          <a:bodyPr/>
          <a:lstStyle>
            <a:lvl1pPr marL="0" indent="0">
              <a:buNone/>
              <a:defRPr sz="2400">
                <a:latin typeface="Source Sans Pro" panose="020B0503030403020204" pitchFamily="34" charset="0"/>
              </a:defRPr>
            </a:lvl1pPr>
            <a:lvl2pPr>
              <a:defRPr sz="2000">
                <a:latin typeface="Source Sans Pro" panose="020B0503030403020204" pitchFamily="34" charset="0"/>
              </a:defRPr>
            </a:lvl2pPr>
            <a:lvl3pPr>
              <a:defRPr sz="1800">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7B7A8CB7-9EA9-405B-9ECF-57257BC613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84470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ggande bild med text">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5099823" y="0"/>
            <a:ext cx="7084393" cy="4723492"/>
          </a:xfrm>
        </p:spPr>
        <p:txBody>
          <a:bodyPr/>
          <a:lstStyle/>
          <a:p>
            <a:r>
              <a:rPr lang="sv-SE"/>
              <a:t>Klicka på ikonen för att lägga till en bild</a:t>
            </a:r>
          </a:p>
        </p:txBody>
      </p:sp>
      <p:sp>
        <p:nvSpPr>
          <p:cNvPr id="2" name="Rubrik 1"/>
          <p:cNvSpPr>
            <a:spLocks noGrp="1"/>
          </p:cNvSpPr>
          <p:nvPr>
            <p:ph type="title" hasCustomPrompt="1"/>
          </p:nvPr>
        </p:nvSpPr>
        <p:spPr>
          <a:xfrm>
            <a:off x="838200" y="1128911"/>
            <a:ext cx="3827745" cy="1433232"/>
          </a:xfrm>
        </p:spPr>
        <p:txBody>
          <a:bodyPr anchor="b" anchorCtr="0">
            <a:normAutofit/>
          </a:bodyPr>
          <a:lstStyle>
            <a:lvl1pPr>
              <a:defRPr sz="4000" spc="-150" baseline="0">
                <a:solidFill>
                  <a:schemeClr val="accent1"/>
                </a:solidFill>
                <a:latin typeface="Source Sans Pro Semibold" panose="020B0603030403020204" pitchFamily="34" charset="0"/>
              </a:defRPr>
            </a:lvl1pPr>
          </a:lstStyle>
          <a:p>
            <a:r>
              <a:rPr lang="sv-SE" dirty="0"/>
              <a:t>Rubrik</a:t>
            </a:r>
          </a:p>
        </p:txBody>
      </p:sp>
      <p:sp>
        <p:nvSpPr>
          <p:cNvPr id="3" name="Platshållare för innehåll 2"/>
          <p:cNvSpPr>
            <a:spLocks noGrp="1"/>
          </p:cNvSpPr>
          <p:nvPr>
            <p:ph idx="1"/>
          </p:nvPr>
        </p:nvSpPr>
        <p:spPr>
          <a:xfrm>
            <a:off x="838200" y="2634712"/>
            <a:ext cx="3827745" cy="3542250"/>
          </a:xfrm>
        </p:spPr>
        <p:txBody>
          <a:bodyPr/>
          <a:lstStyle>
            <a:lvl1pPr marL="0" indent="0">
              <a:buNone/>
              <a:defRPr sz="2000">
                <a:latin typeface="Source Sans Pro" panose="020B0503030403020204" pitchFamily="34" charset="0"/>
              </a:defRPr>
            </a:lvl1pPr>
            <a:lvl2pPr>
              <a:defRPr sz="1800">
                <a:latin typeface="Source Sans Pro" panose="020B0503030403020204" pitchFamily="34" charset="0"/>
              </a:defRPr>
            </a:lvl2pPr>
            <a:lvl3pPr>
              <a:defRPr sz="1600">
                <a:latin typeface="Source Sans Pro" panose="020B0503030403020204" pitchFamily="34" charset="0"/>
              </a:defRPr>
            </a:lvl3pPr>
            <a:lvl4pPr>
              <a:defRPr sz="1600">
                <a:latin typeface="Source Sans Pro" panose="020B0503030403020204" pitchFamily="34" charset="0"/>
              </a:defRPr>
            </a:lvl4pPr>
            <a:lvl5pPr>
              <a:defRPr sz="1600">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ktangel 6">
            <a:extLst>
              <a:ext uri="{FF2B5EF4-FFF2-40B4-BE49-F238E27FC236}">
                <a16:creationId xmlns:a16="http://schemas.microsoft.com/office/drawing/2014/main" id="{F76741C6-43D3-4ADE-B7A9-DC22F67F18B0}"/>
              </a:ext>
            </a:extLst>
          </p:cNvPr>
          <p:cNvSpPr/>
          <p:nvPr userDrawn="1"/>
        </p:nvSpPr>
        <p:spPr>
          <a:xfrm>
            <a:off x="5099823" y="4723492"/>
            <a:ext cx="7084394" cy="2134508"/>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7099BE6B-7AFC-4461-ACF5-D64108E586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69" y="212679"/>
            <a:ext cx="1273361" cy="547399"/>
          </a:xfrm>
          <a:prstGeom prst="rect">
            <a:avLst/>
          </a:prstGeom>
        </p:spPr>
      </p:pic>
    </p:spTree>
    <p:extLst>
      <p:ext uri="{BB962C8B-B14F-4D97-AF65-F5344CB8AC3E}">
        <p14:creationId xmlns:p14="http://schemas.microsoft.com/office/powerpoint/2010/main" val="191137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1679944" y="0"/>
            <a:ext cx="10512058" cy="6858000"/>
          </a:xfrm>
        </p:spPr>
        <p:txBody>
          <a:bodyPr/>
          <a:lstStyle/>
          <a:p>
            <a:r>
              <a:rPr lang="sv-SE"/>
              <a:t>Klicka på ikonen för att lägga till en bild</a:t>
            </a:r>
          </a:p>
        </p:txBody>
      </p:sp>
      <p:sp>
        <p:nvSpPr>
          <p:cNvPr id="7" name="Rektangel 6">
            <a:extLst>
              <a:ext uri="{FF2B5EF4-FFF2-40B4-BE49-F238E27FC236}">
                <a16:creationId xmlns:a16="http://schemas.microsoft.com/office/drawing/2014/main" id="{F76741C6-43D3-4ADE-B7A9-DC22F67F18B0}"/>
              </a:ext>
            </a:extLst>
          </p:cNvPr>
          <p:cNvSpPr/>
          <p:nvPr userDrawn="1"/>
        </p:nvSpPr>
        <p:spPr>
          <a:xfrm>
            <a:off x="1" y="0"/>
            <a:ext cx="1679944" cy="6858000"/>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6" y="188235"/>
            <a:ext cx="1340760" cy="576373"/>
          </a:xfrm>
          <a:prstGeom prst="rect">
            <a:avLst/>
          </a:prstGeom>
        </p:spPr>
      </p:pic>
    </p:spTree>
    <p:extLst>
      <p:ext uri="{BB962C8B-B14F-4D97-AF65-F5344CB8AC3E}">
        <p14:creationId xmlns:p14="http://schemas.microsoft.com/office/powerpoint/2010/main" val="22327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224833"/>
            <a:ext cx="7774172" cy="717553"/>
          </a:xfrm>
        </p:spPr>
        <p:txBody>
          <a:bodyPr anchor="b" anchorCtr="0">
            <a:normAutofit/>
          </a:bodyPr>
          <a:lstStyle>
            <a:lvl1pPr>
              <a:defRPr sz="3200" spc="-150" baseline="0">
                <a:solidFill>
                  <a:srgbClr val="20305C"/>
                </a:solidFill>
                <a:latin typeface="Source Sans Pro Semibold" panose="020B0603030403020204" pitchFamily="34" charset="0"/>
              </a:defRPr>
            </a:lvl1pPr>
          </a:lstStyle>
          <a:p>
            <a:r>
              <a:rPr lang="sv-SE" dirty="0"/>
              <a:t>Rubrik</a:t>
            </a:r>
          </a:p>
        </p:txBody>
      </p:sp>
      <p:sp>
        <p:nvSpPr>
          <p:cNvPr id="6" name="Platshållare för innehåll 5">
            <a:extLst>
              <a:ext uri="{FF2B5EF4-FFF2-40B4-BE49-F238E27FC236}">
                <a16:creationId xmlns:a16="http://schemas.microsoft.com/office/drawing/2014/main" id="{251D4C7A-8179-41C9-8075-7E07771269D6}"/>
              </a:ext>
            </a:extLst>
          </p:cNvPr>
          <p:cNvSpPr>
            <a:spLocks noGrp="1"/>
          </p:cNvSpPr>
          <p:nvPr>
            <p:ph sz="quarter" idx="14"/>
          </p:nvPr>
        </p:nvSpPr>
        <p:spPr>
          <a:xfrm>
            <a:off x="838200" y="951470"/>
            <a:ext cx="9167037" cy="5268577"/>
          </a:xfrm>
        </p:spPr>
        <p:txBody>
          <a:bodyPr/>
          <a:lstStyle>
            <a:lvl1pPr marL="0" indent="0">
              <a:buNone/>
              <a:defRPr/>
            </a:lvl1pPr>
          </a:lstStyle>
          <a:p>
            <a:pPr lvl="0"/>
            <a:r>
              <a:rPr lang="sv-SE"/>
              <a:t>Klicka här för att ändra format på bakgrundstexten</a:t>
            </a:r>
          </a:p>
        </p:txBody>
      </p:sp>
      <p:pic>
        <p:nvPicPr>
          <p:cNvPr id="8" name="Bildobjekt 7">
            <a:extLst>
              <a:ext uri="{FF2B5EF4-FFF2-40B4-BE49-F238E27FC236}">
                <a16:creationId xmlns:a16="http://schemas.microsoft.com/office/drawing/2014/main" id="{2405207A-686B-4280-A519-BF69BE0D48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09846" y="224833"/>
            <a:ext cx="1690305" cy="726637"/>
          </a:xfrm>
          <a:prstGeom prst="rect">
            <a:avLst/>
          </a:prstGeom>
        </p:spPr>
      </p:pic>
    </p:spTree>
    <p:extLst>
      <p:ext uri="{BB962C8B-B14F-4D97-AF65-F5344CB8AC3E}">
        <p14:creationId xmlns:p14="http://schemas.microsoft.com/office/powerpoint/2010/main" val="239953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Avslutsbild">
    <p:bg>
      <p:bgPr>
        <a:solidFill>
          <a:srgbClr val="262262"/>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5B88CC4-EE60-49E6-9BAA-C69AF81606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2253" y="2683688"/>
            <a:ext cx="3467493" cy="1490624"/>
          </a:xfrm>
          <a:prstGeom prst="rect">
            <a:avLst/>
          </a:prstGeom>
        </p:spPr>
      </p:pic>
    </p:spTree>
    <p:extLst>
      <p:ext uri="{BB962C8B-B14F-4D97-AF65-F5344CB8AC3E}">
        <p14:creationId xmlns:p14="http://schemas.microsoft.com/office/powerpoint/2010/main" val="330267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1140108"/>
            <a:ext cx="9371646" cy="1121588"/>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838200" y="2306319"/>
            <a:ext cx="9371646" cy="3870643"/>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33C2-54EE-4A44-9B78-6F01870CE737}" type="slidenum">
              <a:rPr lang="sv-SE" smtClean="0"/>
              <a:t>‹#›</a:t>
            </a:fld>
            <a:endParaRPr lang="sv-SE"/>
          </a:p>
        </p:txBody>
      </p:sp>
    </p:spTree>
    <p:extLst>
      <p:ext uri="{BB962C8B-B14F-4D97-AF65-F5344CB8AC3E}">
        <p14:creationId xmlns:p14="http://schemas.microsoft.com/office/powerpoint/2010/main" val="3418790755"/>
      </p:ext>
    </p:extLst>
  </p:cSld>
  <p:clrMap bg1="lt1" tx1="dk1" bg2="lt2" tx2="dk2" accent1="accent1" accent2="accent2" accent3="accent3" accent4="accent4" accent5="accent5" accent6="accent6" hlink="hlink" folHlink="folHlink"/>
  <p:sldLayoutIdLst>
    <p:sldLayoutId id="2147483727" r:id="rId1"/>
    <p:sldLayoutId id="2147483878" r:id="rId2"/>
    <p:sldLayoutId id="2147483704" r:id="rId3"/>
    <p:sldLayoutId id="2147483659" r:id="rId4"/>
    <p:sldLayoutId id="2147483714" r:id="rId5"/>
    <p:sldLayoutId id="2147483718" r:id="rId6"/>
    <p:sldLayoutId id="2147483722" r:id="rId7"/>
    <p:sldLayoutId id="2147483724" r:id="rId8"/>
    <p:sldLayoutId id="2147483874" r:id="rId9"/>
  </p:sldLayoutIdLst>
  <p:hf hdr="0" dt="0"/>
  <p:txStyles>
    <p:titleStyle>
      <a:lvl1pPr algn="l" defTabSz="914400" rtl="0" eaLnBrk="1" latinLnBrk="0" hangingPunct="1">
        <a:lnSpc>
          <a:spcPct val="90000"/>
        </a:lnSpc>
        <a:spcBef>
          <a:spcPct val="0"/>
        </a:spcBef>
        <a:buNone/>
        <a:defRPr sz="4000" kern="1200">
          <a:solidFill>
            <a:schemeClr val="accent1"/>
          </a:solidFill>
          <a:latin typeface="Source Sans Pro Semibold"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5BE707-A281-4675-A470-77ACDB7DDB9D}"/>
              </a:ext>
            </a:extLst>
          </p:cNvPr>
          <p:cNvSpPr>
            <a:spLocks noGrp="1"/>
          </p:cNvSpPr>
          <p:nvPr>
            <p:ph type="ctrTitle"/>
          </p:nvPr>
        </p:nvSpPr>
        <p:spPr/>
        <p:txBody>
          <a:bodyPr/>
          <a:lstStyle/>
          <a:p>
            <a:r>
              <a:rPr lang="sv-SE" dirty="0"/>
              <a:t>Projekt Kvinna, hälsa och arbete</a:t>
            </a:r>
          </a:p>
        </p:txBody>
      </p:sp>
      <p:sp>
        <p:nvSpPr>
          <p:cNvPr id="3" name="Platshållare för text 2">
            <a:extLst>
              <a:ext uri="{FF2B5EF4-FFF2-40B4-BE49-F238E27FC236}">
                <a16:creationId xmlns:a16="http://schemas.microsoft.com/office/drawing/2014/main" id="{B3048636-D8E8-4221-97B7-7FC4253DF9B6}"/>
              </a:ext>
            </a:extLst>
          </p:cNvPr>
          <p:cNvSpPr>
            <a:spLocks noGrp="1"/>
          </p:cNvSpPr>
          <p:nvPr>
            <p:ph type="body" sz="quarter" idx="13"/>
          </p:nvPr>
        </p:nvSpPr>
        <p:spPr/>
        <p:txBody>
          <a:bodyPr/>
          <a:lstStyle/>
          <a:p>
            <a:r>
              <a:rPr lang="sv-SE" dirty="0"/>
              <a:t>- arbetslivsinriktat stöd för att gå till arbete</a:t>
            </a:r>
          </a:p>
        </p:txBody>
      </p:sp>
      <p:sp>
        <p:nvSpPr>
          <p:cNvPr id="4" name="Platshållare för text 3">
            <a:extLst>
              <a:ext uri="{FF2B5EF4-FFF2-40B4-BE49-F238E27FC236}">
                <a16:creationId xmlns:a16="http://schemas.microsoft.com/office/drawing/2014/main" id="{AD95EF37-952E-40D1-BD39-43AF69DBEED9}"/>
              </a:ext>
            </a:extLst>
          </p:cNvPr>
          <p:cNvSpPr>
            <a:spLocks noGrp="1"/>
          </p:cNvSpPr>
          <p:nvPr>
            <p:ph type="body" sz="quarter" idx="14"/>
          </p:nvPr>
        </p:nvSpPr>
        <p:spPr/>
        <p:txBody>
          <a:bodyPr/>
          <a:lstStyle/>
          <a:p>
            <a:r>
              <a:rPr lang="sv-SE" dirty="0"/>
              <a:t>Arbetsmarknadsförvaltningen </a:t>
            </a:r>
          </a:p>
        </p:txBody>
      </p:sp>
      <p:sp>
        <p:nvSpPr>
          <p:cNvPr id="5" name="Platshållare för text 4">
            <a:extLst>
              <a:ext uri="{FF2B5EF4-FFF2-40B4-BE49-F238E27FC236}">
                <a16:creationId xmlns:a16="http://schemas.microsoft.com/office/drawing/2014/main" id="{EA6C0D33-2EF2-497E-AFEC-CF890299FD83}"/>
              </a:ext>
            </a:extLst>
          </p:cNvPr>
          <p:cNvSpPr>
            <a:spLocks noGrp="1"/>
          </p:cNvSpPr>
          <p:nvPr>
            <p:ph type="body" sz="quarter" idx="15"/>
          </p:nvPr>
        </p:nvSpPr>
        <p:spPr/>
        <p:txBody>
          <a:bodyPr/>
          <a:lstStyle/>
          <a:p>
            <a:r>
              <a:rPr lang="sv-SE" dirty="0"/>
              <a:t>30/5 2024</a:t>
            </a:r>
          </a:p>
        </p:txBody>
      </p:sp>
    </p:spTree>
    <p:extLst>
      <p:ext uri="{BB962C8B-B14F-4D97-AF65-F5344CB8AC3E}">
        <p14:creationId xmlns:p14="http://schemas.microsoft.com/office/powerpoint/2010/main" val="1957311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2071A6-38DB-24BF-B25F-828601748B64}"/>
              </a:ext>
            </a:extLst>
          </p:cNvPr>
          <p:cNvSpPr>
            <a:spLocks noGrp="1"/>
          </p:cNvSpPr>
          <p:nvPr>
            <p:ph type="title"/>
          </p:nvPr>
        </p:nvSpPr>
        <p:spPr>
          <a:xfrm>
            <a:off x="838200" y="227211"/>
            <a:ext cx="9371646" cy="1255857"/>
          </a:xfrm>
        </p:spPr>
        <p:txBody>
          <a:bodyPr/>
          <a:lstStyle/>
          <a:p>
            <a:r>
              <a:rPr lang="sv-SE" dirty="0"/>
              <a:t>Aktivitet/resultat 2024</a:t>
            </a:r>
          </a:p>
        </p:txBody>
      </p:sp>
      <p:sp>
        <p:nvSpPr>
          <p:cNvPr id="3" name="Platshållare för innehåll 2">
            <a:extLst>
              <a:ext uri="{FF2B5EF4-FFF2-40B4-BE49-F238E27FC236}">
                <a16:creationId xmlns:a16="http://schemas.microsoft.com/office/drawing/2014/main" id="{630BFEB2-3D02-298C-74B9-0DA506F29285}"/>
              </a:ext>
            </a:extLst>
          </p:cNvPr>
          <p:cNvSpPr>
            <a:spLocks noGrp="1"/>
          </p:cNvSpPr>
          <p:nvPr>
            <p:ph idx="1"/>
          </p:nvPr>
        </p:nvSpPr>
        <p:spPr>
          <a:xfrm>
            <a:off x="838200" y="2051530"/>
            <a:ext cx="9371646" cy="4242117"/>
          </a:xfrm>
        </p:spPr>
        <p:txBody>
          <a:bodyPr/>
          <a:lstStyle/>
          <a:p>
            <a:r>
              <a:rPr lang="sv-SE" b="1" dirty="0"/>
              <a:t>Block party </a:t>
            </a:r>
            <a:r>
              <a:rPr lang="sv-SE" dirty="0"/>
              <a:t>– 1 gång per månad (Trapphusmodellen)</a:t>
            </a:r>
          </a:p>
          <a:p>
            <a:r>
              <a:rPr lang="sv-SE" b="1" dirty="0"/>
              <a:t>Walk and talk (hälsa) </a:t>
            </a:r>
            <a:r>
              <a:rPr lang="sv-SE" dirty="0"/>
              <a:t>– 1 gång per vecka</a:t>
            </a:r>
          </a:p>
          <a:p>
            <a:r>
              <a:rPr lang="sv-SE" b="1" dirty="0"/>
              <a:t>Språkcafé</a:t>
            </a:r>
            <a:r>
              <a:rPr lang="sv-SE" dirty="0"/>
              <a:t> – 1 gång per vecka</a:t>
            </a:r>
          </a:p>
          <a:p>
            <a:r>
              <a:rPr lang="sv-SE" b="1" dirty="0" err="1"/>
              <a:t>Återfiket</a:t>
            </a:r>
            <a:r>
              <a:rPr lang="sv-SE" b="1" dirty="0"/>
              <a:t> samverkans kafé </a:t>
            </a:r>
            <a:r>
              <a:rPr lang="sv-SE" dirty="0"/>
              <a:t>– 1 gång i veckan</a:t>
            </a:r>
          </a:p>
          <a:p>
            <a:r>
              <a:rPr lang="sv-SE" b="1" dirty="0"/>
              <a:t>Rekryteringsmässor</a:t>
            </a:r>
            <a:r>
              <a:rPr lang="sv-SE" dirty="0"/>
              <a:t> i mindre format – i april 2024</a:t>
            </a:r>
          </a:p>
          <a:p>
            <a:r>
              <a:rPr lang="sv-SE" b="1" dirty="0"/>
              <a:t>Öppna förskolan </a:t>
            </a:r>
            <a:r>
              <a:rPr lang="sv-SE" dirty="0"/>
              <a:t>– tisdagar och torsdagar</a:t>
            </a:r>
          </a:p>
          <a:p>
            <a:r>
              <a:rPr lang="sv-SE" b="1" dirty="0"/>
              <a:t>Uppsökande i övrigt </a:t>
            </a:r>
            <a:r>
              <a:rPr lang="sv-SE" dirty="0"/>
              <a:t>– studiebesök mm. </a:t>
            </a:r>
          </a:p>
          <a:p>
            <a:r>
              <a:rPr lang="sv-SE" b="1" dirty="0"/>
              <a:t>Samarbete med andra aktörer </a:t>
            </a:r>
            <a:r>
              <a:rPr lang="sv-SE" dirty="0"/>
              <a:t>såsom föreningar etc. </a:t>
            </a:r>
          </a:p>
          <a:p>
            <a:endParaRPr lang="sv-SE" dirty="0"/>
          </a:p>
        </p:txBody>
      </p:sp>
      <p:sp>
        <p:nvSpPr>
          <p:cNvPr id="4" name="Platshållare för bildnummer 3">
            <a:extLst>
              <a:ext uri="{FF2B5EF4-FFF2-40B4-BE49-F238E27FC236}">
                <a16:creationId xmlns:a16="http://schemas.microsoft.com/office/drawing/2014/main" id="{808202C1-56BE-7F0D-1A23-6EA19784E583}"/>
              </a:ext>
            </a:extLst>
          </p:cNvPr>
          <p:cNvSpPr>
            <a:spLocks noGrp="1"/>
          </p:cNvSpPr>
          <p:nvPr>
            <p:ph type="sldNum" sz="quarter" idx="12"/>
          </p:nvPr>
        </p:nvSpPr>
        <p:spPr/>
        <p:txBody>
          <a:bodyPr/>
          <a:lstStyle/>
          <a:p>
            <a:fld id="{D02B33C2-54EE-4A44-9B78-6F01870CE737}" type="slidenum">
              <a:rPr lang="sv-SE" smtClean="0"/>
              <a:t>10</a:t>
            </a:fld>
            <a:endParaRPr lang="sv-SE"/>
          </a:p>
        </p:txBody>
      </p:sp>
    </p:spTree>
    <p:extLst>
      <p:ext uri="{BB962C8B-B14F-4D97-AF65-F5344CB8AC3E}">
        <p14:creationId xmlns:p14="http://schemas.microsoft.com/office/powerpoint/2010/main" val="1193372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EF6500-9476-4159-6115-894400666BCF}"/>
              </a:ext>
            </a:extLst>
          </p:cNvPr>
          <p:cNvSpPr>
            <a:spLocks noGrp="1"/>
          </p:cNvSpPr>
          <p:nvPr>
            <p:ph type="title"/>
          </p:nvPr>
        </p:nvSpPr>
        <p:spPr/>
        <p:txBody>
          <a:bodyPr/>
          <a:lstStyle/>
          <a:p>
            <a:r>
              <a:rPr lang="sv-SE"/>
              <a:t>Övrigt resultat</a:t>
            </a:r>
            <a:endParaRPr lang="sv-SE" dirty="0"/>
          </a:p>
        </p:txBody>
      </p:sp>
      <p:sp>
        <p:nvSpPr>
          <p:cNvPr id="3" name="Platshållare för innehåll 2">
            <a:extLst>
              <a:ext uri="{FF2B5EF4-FFF2-40B4-BE49-F238E27FC236}">
                <a16:creationId xmlns:a16="http://schemas.microsoft.com/office/drawing/2014/main" id="{66C04F15-97DF-CC11-A471-E18A8610D799}"/>
              </a:ext>
            </a:extLst>
          </p:cNvPr>
          <p:cNvSpPr>
            <a:spLocks noGrp="1"/>
          </p:cNvSpPr>
          <p:nvPr>
            <p:ph idx="1"/>
          </p:nvPr>
        </p:nvSpPr>
        <p:spPr/>
        <p:txBody>
          <a:bodyPr/>
          <a:lstStyle/>
          <a:p>
            <a:pPr marL="342900" indent="-342900">
              <a:buFontTx/>
              <a:buChar char="-"/>
            </a:pPr>
            <a:r>
              <a:rPr lang="sv-SE" dirty="0"/>
              <a:t>116 Unika deltagare har registreras enligt insatsdata redan under första året. </a:t>
            </a:r>
          </a:p>
          <a:p>
            <a:pPr marL="342900" indent="-342900">
              <a:buFontTx/>
              <a:buChar char="-"/>
            </a:pPr>
            <a:r>
              <a:rPr lang="sv-SE" dirty="0"/>
              <a:t>Rekryteringsträffar/matchningsträffar (Gottsunda/Bäcklösa), </a:t>
            </a:r>
            <a:r>
              <a:rPr lang="sv-SE" dirty="0" err="1"/>
              <a:t>öppethus</a:t>
            </a:r>
            <a:r>
              <a:rPr lang="sv-SE" dirty="0"/>
              <a:t>, Bäcklösa dagen, </a:t>
            </a:r>
          </a:p>
          <a:p>
            <a:pPr marL="342900" indent="-342900">
              <a:buFontTx/>
              <a:buChar char="-"/>
            </a:pPr>
            <a:r>
              <a:rPr lang="sv-SE" dirty="0"/>
              <a:t>Arbete med hälsa, samverkan med andra aktörer i både Bäcklösa </a:t>
            </a:r>
            <a:r>
              <a:rPr lang="sv-SE"/>
              <a:t>samt Gottsunda </a:t>
            </a:r>
            <a:endParaRPr lang="sv-SE" dirty="0"/>
          </a:p>
          <a:p>
            <a:pPr marL="342900" indent="-342900">
              <a:buFontTx/>
              <a:buChar char="-"/>
            </a:pPr>
            <a:endParaRPr lang="sv-SE" dirty="0"/>
          </a:p>
          <a:p>
            <a:pPr marL="342900" indent="-342900">
              <a:buFontTx/>
              <a:buChar char="-"/>
            </a:pPr>
            <a:endParaRPr lang="sv-SE" dirty="0"/>
          </a:p>
          <a:p>
            <a:endParaRPr lang="sv-SE" dirty="0"/>
          </a:p>
        </p:txBody>
      </p:sp>
      <p:sp>
        <p:nvSpPr>
          <p:cNvPr id="4" name="Platshållare för bildnummer 3">
            <a:extLst>
              <a:ext uri="{FF2B5EF4-FFF2-40B4-BE49-F238E27FC236}">
                <a16:creationId xmlns:a16="http://schemas.microsoft.com/office/drawing/2014/main" id="{A6FD3B75-1126-55CC-2EBF-39A3C27324BB}"/>
              </a:ext>
            </a:extLst>
          </p:cNvPr>
          <p:cNvSpPr>
            <a:spLocks noGrp="1"/>
          </p:cNvSpPr>
          <p:nvPr>
            <p:ph type="sldNum" sz="quarter" idx="12"/>
          </p:nvPr>
        </p:nvSpPr>
        <p:spPr/>
        <p:txBody>
          <a:bodyPr/>
          <a:lstStyle/>
          <a:p>
            <a:fld id="{D02B33C2-54EE-4A44-9B78-6F01870CE737}" type="slidenum">
              <a:rPr lang="sv-SE" smtClean="0"/>
              <a:t>11</a:t>
            </a:fld>
            <a:endParaRPr lang="sv-SE"/>
          </a:p>
        </p:txBody>
      </p:sp>
    </p:spTree>
    <p:extLst>
      <p:ext uri="{BB962C8B-B14F-4D97-AF65-F5344CB8AC3E}">
        <p14:creationId xmlns:p14="http://schemas.microsoft.com/office/powerpoint/2010/main" val="257884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117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E0DF006E-7BBD-3E1B-8BC5-9B9F7DFDF4A7}"/>
              </a:ext>
            </a:extLst>
          </p:cNvPr>
          <p:cNvSpPr>
            <a:spLocks noGrp="1"/>
          </p:cNvSpPr>
          <p:nvPr>
            <p:ph type="ctrTitle"/>
          </p:nvPr>
        </p:nvSpPr>
        <p:spPr/>
        <p:txBody>
          <a:bodyPr/>
          <a:lstStyle/>
          <a:p>
            <a:r>
              <a:rPr lang="sv-SE" sz="2400" dirty="0"/>
              <a:t>Projektägare: Uppsala kommun</a:t>
            </a:r>
            <a:br>
              <a:rPr lang="sv-SE" sz="2400" dirty="0"/>
            </a:br>
            <a:br>
              <a:rPr lang="sv-SE" sz="2400" dirty="0"/>
            </a:br>
            <a:r>
              <a:rPr lang="sv-SE" sz="2400" dirty="0"/>
              <a:t>Projekttid: 2023-08-01-2025-07-31</a:t>
            </a:r>
            <a:br>
              <a:rPr lang="sv-SE" sz="2400" dirty="0"/>
            </a:br>
            <a:br>
              <a:rPr lang="sv-SE" sz="2400" dirty="0"/>
            </a:br>
            <a:r>
              <a:rPr lang="sv-SE" sz="2400" dirty="0"/>
              <a:t>Finansiär: Samordningsförbundet, Region Uppsala </a:t>
            </a:r>
          </a:p>
        </p:txBody>
      </p:sp>
      <p:sp>
        <p:nvSpPr>
          <p:cNvPr id="4" name="Platshållare för bildnummer 3">
            <a:extLst>
              <a:ext uri="{FF2B5EF4-FFF2-40B4-BE49-F238E27FC236}">
                <a16:creationId xmlns:a16="http://schemas.microsoft.com/office/drawing/2014/main" id="{046877E3-EABA-D783-260B-CD5DFCCE5CA5}"/>
              </a:ext>
            </a:extLst>
          </p:cNvPr>
          <p:cNvSpPr>
            <a:spLocks noGrp="1"/>
          </p:cNvSpPr>
          <p:nvPr>
            <p:ph type="sldNum" sz="quarter" idx="4294967295"/>
          </p:nvPr>
        </p:nvSpPr>
        <p:spPr>
          <a:xfrm>
            <a:off x="9448800" y="6356350"/>
            <a:ext cx="2743200" cy="365125"/>
          </a:xfrm>
        </p:spPr>
        <p:txBody>
          <a:bodyPr/>
          <a:lstStyle/>
          <a:p>
            <a:fld id="{D02B33C2-54EE-4A44-9B78-6F01870CE737}" type="slidenum">
              <a:rPr lang="sv-SE" smtClean="0"/>
              <a:t>2</a:t>
            </a:fld>
            <a:endParaRPr lang="sv-SE"/>
          </a:p>
        </p:txBody>
      </p:sp>
    </p:spTree>
    <p:extLst>
      <p:ext uri="{BB962C8B-B14F-4D97-AF65-F5344CB8AC3E}">
        <p14:creationId xmlns:p14="http://schemas.microsoft.com/office/powerpoint/2010/main" val="159829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FB0A375-67A7-4F32-8773-B3CCAE34EF3A}"/>
              </a:ext>
            </a:extLst>
          </p:cNvPr>
          <p:cNvSpPr>
            <a:spLocks noGrp="1"/>
          </p:cNvSpPr>
          <p:nvPr>
            <p:ph idx="1"/>
          </p:nvPr>
        </p:nvSpPr>
        <p:spPr>
          <a:xfrm>
            <a:off x="838200" y="1306286"/>
            <a:ext cx="9371646" cy="4545556"/>
          </a:xfrm>
        </p:spPr>
        <p:txBody>
          <a:bodyPr/>
          <a:lstStyle/>
          <a:p>
            <a:pPr algn="l" fontAlgn="base"/>
            <a:r>
              <a:rPr lang="sv-SE" b="1" i="0" dirty="0">
                <a:solidFill>
                  <a:srgbClr val="000000"/>
                </a:solidFill>
                <a:effectLst/>
                <a:latin typeface="Verdana" panose="020B0604030504040204" pitchFamily="34" charset="0"/>
              </a:rPr>
              <a:t>Inom ramen för insatser utgår två utbildnings- och jobbcoacher, förankrade i området, från Utbildnings- och jobbcenter i Gottsunda och arbetar uppsökande i Gottsunda och Bäcklösa.</a:t>
            </a:r>
          </a:p>
          <a:p>
            <a:pPr algn="l" fontAlgn="base"/>
            <a:r>
              <a:rPr lang="sv-SE" b="0" i="0" dirty="0">
                <a:solidFill>
                  <a:srgbClr val="000000"/>
                </a:solidFill>
                <a:effectLst/>
                <a:latin typeface="Verdana" panose="020B0604030504040204" pitchFamily="34" charset="0"/>
              </a:rPr>
              <a:t>Syftet med insatsen är att påskynda etableringen för utrikesfödda kvinnor, med kort tidigare skolbakgrund eller som aldrig yrkesarbetat i Sverige, att komma in på arbetsmarknaden. </a:t>
            </a:r>
          </a:p>
          <a:p>
            <a:endParaRPr lang="sv-SE" dirty="0"/>
          </a:p>
        </p:txBody>
      </p:sp>
      <p:sp>
        <p:nvSpPr>
          <p:cNvPr id="4" name="Platshållare för bildnummer 3">
            <a:extLst>
              <a:ext uri="{FF2B5EF4-FFF2-40B4-BE49-F238E27FC236}">
                <a16:creationId xmlns:a16="http://schemas.microsoft.com/office/drawing/2014/main" id="{6088FC0A-986A-439C-B88F-3CB5A5D94506}"/>
              </a:ext>
            </a:extLst>
          </p:cNvPr>
          <p:cNvSpPr>
            <a:spLocks noGrp="1"/>
          </p:cNvSpPr>
          <p:nvPr>
            <p:ph type="sldNum" sz="quarter" idx="12"/>
          </p:nvPr>
        </p:nvSpPr>
        <p:spPr/>
        <p:txBody>
          <a:bodyPr/>
          <a:lstStyle/>
          <a:p>
            <a:fld id="{D02B33C2-54EE-4A44-9B78-6F01870CE737}" type="slidenum">
              <a:rPr lang="sv-SE" smtClean="0"/>
              <a:t>3</a:t>
            </a:fld>
            <a:endParaRPr lang="sv-SE"/>
          </a:p>
        </p:txBody>
      </p:sp>
    </p:spTree>
    <p:extLst>
      <p:ext uri="{BB962C8B-B14F-4D97-AF65-F5344CB8AC3E}">
        <p14:creationId xmlns:p14="http://schemas.microsoft.com/office/powerpoint/2010/main" val="285669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7BBDE937-7A9C-CB2D-2D29-0E3DD0B4F1F4}"/>
              </a:ext>
            </a:extLst>
          </p:cNvPr>
          <p:cNvSpPr txBox="1"/>
          <p:nvPr/>
        </p:nvSpPr>
        <p:spPr>
          <a:xfrm>
            <a:off x="1988457" y="326188"/>
            <a:ext cx="8360229" cy="4801314"/>
          </a:xfrm>
          <a:prstGeom prst="rect">
            <a:avLst/>
          </a:prstGeom>
          <a:noFill/>
        </p:spPr>
        <p:txBody>
          <a:bodyPr wrap="square">
            <a:spAutoFit/>
          </a:bodyPr>
          <a:lstStyle/>
          <a:p>
            <a:r>
              <a:rPr lang="sv-SE" b="1" dirty="0"/>
              <a:t>Projektmål</a:t>
            </a:r>
          </a:p>
          <a:p>
            <a:endParaRPr lang="sv-SE" b="1" dirty="0"/>
          </a:p>
          <a:p>
            <a:r>
              <a:rPr lang="sv-SE" dirty="0"/>
              <a:t>Det övergripande målet med insatsen är att genom ett uppsökande arbete bidra till ett jämställt arbetsmarknadsinträde med fokus på utrikesfödda kvinnor som står långt från arbetsmarknaden.</a:t>
            </a:r>
          </a:p>
          <a:p>
            <a:endParaRPr lang="sv-SE" dirty="0"/>
          </a:p>
          <a:p>
            <a:r>
              <a:rPr lang="sv-SE" dirty="0"/>
              <a:t>Genom det uppsökande arbetet skapas kontakt med människor som själva inte söker information och stöd på Utbildnings- och jobbcenter. Av olika anledningar kan dessa individer ha svårt att känna till sina rättigheter och skyldigheter. Målet med insatsen är att individerna ska få det stöd de behöver och har rätt till.</a:t>
            </a:r>
          </a:p>
          <a:p>
            <a:endParaRPr lang="sv-SE" dirty="0"/>
          </a:p>
          <a:p>
            <a:r>
              <a:rPr lang="sv-SE" dirty="0"/>
              <a:t>Insatsen ska även bidra till att fler kvinnor känner till öppen förskola och förskola, vilket är en viktig förutsättning för arbetsmarknadsinträde samt barns språkliga utveckling. Målet är även att minst 200 kvinnor ska kontaktas under insatsen och minst 150 kvinnor ska ta del av Utbildnings- och </a:t>
            </a:r>
            <a:r>
              <a:rPr lang="sv-SE" dirty="0" err="1"/>
              <a:t>jobbcenters</a:t>
            </a:r>
            <a:r>
              <a:rPr lang="sv-SE" dirty="0"/>
              <a:t> verksamhet. Avslutningsvis är målet att minst 30 kvinnor ska erhålla en arbetsmarknadsanställning.</a:t>
            </a:r>
          </a:p>
        </p:txBody>
      </p:sp>
    </p:spTree>
    <p:extLst>
      <p:ext uri="{BB962C8B-B14F-4D97-AF65-F5344CB8AC3E}">
        <p14:creationId xmlns:p14="http://schemas.microsoft.com/office/powerpoint/2010/main" val="385046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innehåll 5">
            <a:extLst>
              <a:ext uri="{FF2B5EF4-FFF2-40B4-BE49-F238E27FC236}">
                <a16:creationId xmlns:a16="http://schemas.microsoft.com/office/drawing/2014/main" id="{A9BBF340-A875-E7E2-A899-A68A8488CB26}"/>
              </a:ext>
            </a:extLst>
          </p:cNvPr>
          <p:cNvPicPr>
            <a:picLocks noGrp="1" noChangeAspect="1"/>
          </p:cNvPicPr>
          <p:nvPr>
            <p:ph idx="1"/>
          </p:nvPr>
        </p:nvPicPr>
        <p:blipFill>
          <a:blip r:embed="rId2"/>
          <a:stretch>
            <a:fillRect/>
          </a:stretch>
        </p:blipFill>
        <p:spPr>
          <a:xfrm>
            <a:off x="885371" y="638629"/>
            <a:ext cx="9173029" cy="5094514"/>
          </a:xfrm>
        </p:spPr>
      </p:pic>
    </p:spTree>
    <p:extLst>
      <p:ext uri="{BB962C8B-B14F-4D97-AF65-F5344CB8AC3E}">
        <p14:creationId xmlns:p14="http://schemas.microsoft.com/office/powerpoint/2010/main" val="3883578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DD5691-75BB-4EE0-CEAD-367544F93535}"/>
              </a:ext>
            </a:extLst>
          </p:cNvPr>
          <p:cNvSpPr>
            <a:spLocks noGrp="1"/>
          </p:cNvSpPr>
          <p:nvPr>
            <p:ph type="title"/>
          </p:nvPr>
        </p:nvSpPr>
        <p:spPr/>
        <p:txBody>
          <a:bodyPr>
            <a:normAutofit fontScale="90000"/>
          </a:bodyPr>
          <a:lstStyle/>
          <a:p>
            <a:r>
              <a:rPr lang="sv-SE" dirty="0"/>
              <a:t>Utbildnings- och jobbcoacherna kommer att arbeta enligt följande: </a:t>
            </a:r>
            <a:br>
              <a:rPr lang="sv-SE" dirty="0"/>
            </a:br>
            <a:endParaRPr lang="sv-SE" dirty="0"/>
          </a:p>
        </p:txBody>
      </p:sp>
      <p:sp>
        <p:nvSpPr>
          <p:cNvPr id="3" name="Platshållare för innehåll 2">
            <a:extLst>
              <a:ext uri="{FF2B5EF4-FFF2-40B4-BE49-F238E27FC236}">
                <a16:creationId xmlns:a16="http://schemas.microsoft.com/office/drawing/2014/main" id="{76AFC09F-DCB6-410B-8F26-49278D0AEDD4}"/>
              </a:ext>
            </a:extLst>
          </p:cNvPr>
          <p:cNvSpPr>
            <a:spLocks noGrp="1"/>
          </p:cNvSpPr>
          <p:nvPr>
            <p:ph idx="1"/>
          </p:nvPr>
        </p:nvSpPr>
        <p:spPr>
          <a:xfrm>
            <a:off x="838200" y="1756229"/>
            <a:ext cx="9371646" cy="4095613"/>
          </a:xfrm>
        </p:spPr>
        <p:txBody>
          <a:bodyPr/>
          <a:lstStyle/>
          <a:p>
            <a:r>
              <a:rPr lang="sv-SE" sz="1800" dirty="0">
                <a:effectLst/>
                <a:latin typeface="Calibri" panose="020F0502020204030204" pitchFamily="34" charset="0"/>
                <a:ea typeface="Calibri" panose="020F0502020204030204" pitchFamily="34" charset="0"/>
                <a:cs typeface="Arial" panose="020B0604020202020204" pitchFamily="34" charset="0"/>
              </a:rPr>
              <a:t> </a:t>
            </a:r>
          </a:p>
          <a:p>
            <a:pPr marL="342900" lvl="0" indent="-342900">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Arial" panose="020B0604020202020204" pitchFamily="34" charset="0"/>
              </a:rPr>
              <a:t>Det uppsökande arbetet kommer i första hand riktas till kvinnor bosatta i Gottsundaområdet samt i </a:t>
            </a:r>
            <a:r>
              <a:rPr lang="sv-SE" sz="1800" dirty="0" err="1">
                <a:effectLst/>
                <a:latin typeface="Calibri" panose="020F0502020204030204" pitchFamily="34" charset="0"/>
                <a:ea typeface="Calibri" panose="020F0502020204030204" pitchFamily="34" charset="0"/>
                <a:cs typeface="Arial" panose="020B0604020202020204" pitchFamily="34" charset="0"/>
              </a:rPr>
              <a:t>Gränby</a:t>
            </a:r>
            <a:r>
              <a:rPr lang="sv-SE" sz="1800" dirty="0">
                <a:effectLst/>
                <a:latin typeface="Calibri" panose="020F0502020204030204" pitchFamily="34" charset="0"/>
                <a:ea typeface="Calibri" panose="020F0502020204030204" pitchFamily="34" charset="0"/>
                <a:cs typeface="Arial" panose="020B0604020202020204" pitchFamily="34" charset="0"/>
              </a:rPr>
              <a:t> och Kvarngärdet.</a:t>
            </a:r>
          </a:p>
          <a:p>
            <a:pPr marL="342900" lvl="0" indent="-342900">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Arial" panose="020B0604020202020204" pitchFamily="34" charset="0"/>
              </a:rPr>
              <a:t>I samverkan med andra aktörer såsom civilsamhället utarbeta metoder och strukturer för det uppsökande arbetet. </a:t>
            </a:r>
          </a:p>
          <a:p>
            <a:pPr marL="342900" lvl="0" indent="-342900">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Arial" panose="020B0604020202020204" pitchFamily="34" charset="0"/>
              </a:rPr>
              <a:t>Motiverande samtal (MI) som en grundläggande kompetens för förändringsarbete men också som ett allmänt förhållningssätt för bemötande med fokus på samarbete och jämlikhet.</a:t>
            </a:r>
          </a:p>
          <a:p>
            <a:pPr marL="342900" lvl="0" indent="-342900">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Arial" panose="020B0604020202020204" pitchFamily="34" charset="0"/>
              </a:rPr>
              <a:t>Utbildnings-och jobbcoacher ska möta individerna där de är och erbjuda, stötta och motivera till hälsofrämjande- och arbetslivsinriktade insatser med målet studier och/eller arbete.</a:t>
            </a:r>
          </a:p>
          <a:p>
            <a:pPr marL="342900" lvl="0" indent="-342900">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Arial" panose="020B0604020202020204" pitchFamily="34" charset="0"/>
              </a:rPr>
              <a:t>Utbildnings-och jobbcoacherna ska informera om förskola och förskolans betydelse för barns språkutveckling och att det gynnar barnets skolgång.  </a:t>
            </a:r>
          </a:p>
          <a:p>
            <a:r>
              <a:rPr lang="sv-SE" sz="1800" dirty="0">
                <a:effectLst/>
                <a:latin typeface="Calibri" panose="020F0502020204030204" pitchFamily="34" charset="0"/>
                <a:ea typeface="Calibri" panose="020F0502020204030204" pitchFamily="34" charset="0"/>
                <a:cs typeface="Arial" panose="020B0604020202020204" pitchFamily="34" charset="0"/>
              </a:rPr>
              <a:t>Gottsunda, Bäcklösa samt </a:t>
            </a:r>
            <a:r>
              <a:rPr lang="sv-SE" sz="1800" dirty="0" err="1">
                <a:effectLst/>
                <a:latin typeface="Calibri" panose="020F0502020204030204" pitchFamily="34" charset="0"/>
                <a:ea typeface="Calibri" panose="020F0502020204030204" pitchFamily="34" charset="0"/>
                <a:cs typeface="Arial" panose="020B0604020202020204" pitchFamily="34" charset="0"/>
              </a:rPr>
              <a:t>Valsätra</a:t>
            </a:r>
            <a:endParaRPr lang="sv-SE" sz="1800" dirty="0">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a:extLst>
              <a:ext uri="{FF2B5EF4-FFF2-40B4-BE49-F238E27FC236}">
                <a16:creationId xmlns:a16="http://schemas.microsoft.com/office/drawing/2014/main" id="{BA84B27A-99A9-8CCE-5E61-9F5460F5BC9C}"/>
              </a:ext>
            </a:extLst>
          </p:cNvPr>
          <p:cNvSpPr>
            <a:spLocks noGrp="1"/>
          </p:cNvSpPr>
          <p:nvPr>
            <p:ph type="sldNum" sz="quarter" idx="12"/>
          </p:nvPr>
        </p:nvSpPr>
        <p:spPr/>
        <p:txBody>
          <a:bodyPr/>
          <a:lstStyle/>
          <a:p>
            <a:fld id="{D02B33C2-54EE-4A44-9B78-6F01870CE737}" type="slidenum">
              <a:rPr lang="sv-SE" smtClean="0"/>
              <a:t>6</a:t>
            </a:fld>
            <a:endParaRPr lang="sv-SE"/>
          </a:p>
        </p:txBody>
      </p:sp>
    </p:spTree>
    <p:extLst>
      <p:ext uri="{BB962C8B-B14F-4D97-AF65-F5344CB8AC3E}">
        <p14:creationId xmlns:p14="http://schemas.microsoft.com/office/powerpoint/2010/main" val="185227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F67573-E756-00C7-E2A1-245AD2B5E9D5}"/>
              </a:ext>
            </a:extLst>
          </p:cNvPr>
          <p:cNvSpPr>
            <a:spLocks noGrp="1"/>
          </p:cNvSpPr>
          <p:nvPr>
            <p:ph type="title"/>
          </p:nvPr>
        </p:nvSpPr>
        <p:spPr/>
        <p:txBody>
          <a:bodyPr>
            <a:normAutofit fontScale="90000"/>
          </a:bodyPr>
          <a:lstStyle/>
          <a:p>
            <a:r>
              <a:rPr lang="sv-SE" dirty="0"/>
              <a:t>Hälsopedagogen kommer att arbeta med hälsofrämjande insats på följande sätt: </a:t>
            </a:r>
            <a:br>
              <a:rPr lang="sv-SE" dirty="0"/>
            </a:br>
            <a:endParaRPr lang="sv-SE" dirty="0"/>
          </a:p>
        </p:txBody>
      </p:sp>
      <p:sp>
        <p:nvSpPr>
          <p:cNvPr id="3" name="Platshållare för innehåll 2">
            <a:extLst>
              <a:ext uri="{FF2B5EF4-FFF2-40B4-BE49-F238E27FC236}">
                <a16:creationId xmlns:a16="http://schemas.microsoft.com/office/drawing/2014/main" id="{61E33420-8BDF-27FF-D982-D0B2EAC662A8}"/>
              </a:ext>
            </a:extLst>
          </p:cNvPr>
          <p:cNvSpPr>
            <a:spLocks noGrp="1"/>
          </p:cNvSpPr>
          <p:nvPr>
            <p:ph idx="1"/>
          </p:nvPr>
        </p:nvSpPr>
        <p:spPr>
          <a:xfrm>
            <a:off x="838200" y="1857829"/>
            <a:ext cx="9371646" cy="3994013"/>
          </a:xfrm>
        </p:spPr>
        <p:txBody>
          <a:bodyPr/>
          <a:lstStyle/>
          <a:p>
            <a:r>
              <a:rPr lang="sv-SE" sz="2400" dirty="0">
                <a:effectLst/>
                <a:latin typeface="Calibri" panose="020F0502020204030204" pitchFamily="34" charset="0"/>
                <a:ea typeface="Calibri" panose="020F0502020204030204" pitchFamily="34" charset="0"/>
                <a:cs typeface="Arial" panose="020B0604020202020204" pitchFamily="34" charset="0"/>
              </a:rPr>
              <a:t> </a:t>
            </a:r>
            <a:endParaRPr lang="sv-SE"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Inbjuda till lunchträffar i bostadsområdet med olika teman </a:t>
            </a: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Bedriva gruppverksamhet med kost- och näringskunskap, teoretiskt och praktiskt. </a:t>
            </a: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Deltagarna ska få lära sig tillaga hälsosamma maträtter och erhålla recept.</a:t>
            </a: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Deltagarna ska lära sig betydelsen av en hälsosam livsstil med motion.  </a:t>
            </a: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Insatsen ska ha ett arbetsmarknadsfokus med föreläsningar om den svenska arbetsmarknaden t ex normer och sociala koder på arbetsplatsen. </a:t>
            </a: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Gruppverksamhet sker på såväl dag som kvällstid för bästa möjliga tillgänglighet.</a:t>
            </a:r>
          </a:p>
          <a:p>
            <a:pPr marL="342900" lvl="0" indent="-342900">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Arial" panose="020B0604020202020204" pitchFamily="34" charset="0"/>
              </a:rPr>
              <a:t>Kan även fungera som en mentor inom andra förvaltningar inom Uppsala kommun.</a:t>
            </a:r>
          </a:p>
          <a:p>
            <a:endParaRPr lang="sv-SE" dirty="0"/>
          </a:p>
        </p:txBody>
      </p:sp>
      <p:sp>
        <p:nvSpPr>
          <p:cNvPr id="4" name="Platshållare för bildnummer 3">
            <a:extLst>
              <a:ext uri="{FF2B5EF4-FFF2-40B4-BE49-F238E27FC236}">
                <a16:creationId xmlns:a16="http://schemas.microsoft.com/office/drawing/2014/main" id="{E41B00DC-4A3B-BC78-4A55-33C4FABA0631}"/>
              </a:ext>
            </a:extLst>
          </p:cNvPr>
          <p:cNvSpPr>
            <a:spLocks noGrp="1"/>
          </p:cNvSpPr>
          <p:nvPr>
            <p:ph type="sldNum" sz="quarter" idx="12"/>
          </p:nvPr>
        </p:nvSpPr>
        <p:spPr/>
        <p:txBody>
          <a:bodyPr/>
          <a:lstStyle/>
          <a:p>
            <a:fld id="{D02B33C2-54EE-4A44-9B78-6F01870CE737}" type="slidenum">
              <a:rPr lang="sv-SE" smtClean="0"/>
              <a:t>7</a:t>
            </a:fld>
            <a:endParaRPr lang="sv-SE"/>
          </a:p>
        </p:txBody>
      </p:sp>
    </p:spTree>
    <p:extLst>
      <p:ext uri="{BB962C8B-B14F-4D97-AF65-F5344CB8AC3E}">
        <p14:creationId xmlns:p14="http://schemas.microsoft.com/office/powerpoint/2010/main" val="153544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99CE3D-704A-9D26-242C-689D0954E19C}"/>
              </a:ext>
            </a:extLst>
          </p:cNvPr>
          <p:cNvSpPr>
            <a:spLocks noGrp="1"/>
          </p:cNvSpPr>
          <p:nvPr>
            <p:ph type="title"/>
          </p:nvPr>
        </p:nvSpPr>
        <p:spPr>
          <a:xfrm>
            <a:off x="767255" y="341375"/>
            <a:ext cx="9442591" cy="1045991"/>
          </a:xfrm>
        </p:spPr>
        <p:txBody>
          <a:bodyPr/>
          <a:lstStyle/>
          <a:p>
            <a:r>
              <a:rPr lang="sv-SE" dirty="0"/>
              <a:t>Aktivitet 2024 </a:t>
            </a:r>
          </a:p>
        </p:txBody>
      </p:sp>
      <p:sp>
        <p:nvSpPr>
          <p:cNvPr id="3" name="Platshållare för innehåll 2">
            <a:extLst>
              <a:ext uri="{FF2B5EF4-FFF2-40B4-BE49-F238E27FC236}">
                <a16:creationId xmlns:a16="http://schemas.microsoft.com/office/drawing/2014/main" id="{C343C8A3-0495-2D37-40F2-4B1328E84EFF}"/>
              </a:ext>
            </a:extLst>
          </p:cNvPr>
          <p:cNvSpPr>
            <a:spLocks noGrp="1"/>
          </p:cNvSpPr>
          <p:nvPr>
            <p:ph idx="1"/>
          </p:nvPr>
        </p:nvSpPr>
        <p:spPr>
          <a:xfrm>
            <a:off x="651641" y="1387366"/>
            <a:ext cx="9558205" cy="5129259"/>
          </a:xfrm>
        </p:spPr>
        <p:txBody>
          <a:bodyPr/>
          <a:lstStyle/>
          <a:p>
            <a:pPr>
              <a:lnSpc>
                <a:spcPct val="107000"/>
              </a:lnSpc>
              <a:spcAft>
                <a:spcPts val="800"/>
              </a:spcAft>
            </a:pPr>
            <a:r>
              <a:rPr lang="sv-SE" sz="1600" b="1" kern="100" dirty="0" err="1">
                <a:latin typeface="+mn-lt"/>
                <a:ea typeface="Aptos" panose="020B0004020202020204" pitchFamily="34" charset="0"/>
                <a:cs typeface="Times New Roman" panose="02020603050405020304" pitchFamily="18" charset="0"/>
              </a:rPr>
              <a:t>W</a:t>
            </a:r>
            <a:r>
              <a:rPr lang="sv-SE" sz="1600" b="1" kern="100" dirty="0" err="1">
                <a:effectLst/>
                <a:latin typeface="+mn-lt"/>
                <a:ea typeface="Aptos" panose="020B0004020202020204" pitchFamily="34" charset="0"/>
                <a:cs typeface="Times New Roman" panose="02020603050405020304" pitchFamily="18" charset="0"/>
              </a:rPr>
              <a:t>omens</a:t>
            </a:r>
            <a:r>
              <a:rPr lang="sv-SE" sz="1600" b="1" kern="100" dirty="0">
                <a:effectLst/>
                <a:latin typeface="+mn-lt"/>
                <a:ea typeface="Aptos" panose="020B0004020202020204" pitchFamily="34" charset="0"/>
                <a:cs typeface="Times New Roman" panose="02020603050405020304" pitchFamily="18" charset="0"/>
              </a:rPr>
              <a:t> </a:t>
            </a:r>
            <a:r>
              <a:rPr lang="sv-SE" sz="1600" b="1" kern="100" dirty="0" err="1">
                <a:effectLst/>
                <a:latin typeface="+mn-lt"/>
                <a:ea typeface="Aptos" panose="020B0004020202020204" pitchFamily="34" charset="0"/>
                <a:cs typeface="Times New Roman" panose="02020603050405020304" pitchFamily="18" charset="0"/>
              </a:rPr>
              <a:t>training</a:t>
            </a:r>
            <a:r>
              <a:rPr lang="sv-SE" sz="1600" b="1" kern="100" dirty="0">
                <a:effectLst/>
                <a:latin typeface="+mn-lt"/>
                <a:ea typeface="Aptos" panose="020B0004020202020204" pitchFamily="34" charset="0"/>
                <a:cs typeface="Times New Roman" panose="02020603050405020304" pitchFamily="18" charset="0"/>
              </a:rPr>
              <a:t> :</a:t>
            </a:r>
            <a:endParaRPr lang="sv-SE" sz="1600" kern="100" dirty="0">
              <a:effectLst/>
              <a:latin typeface="+mn-lt"/>
              <a:ea typeface="Aptos" panose="020B0004020202020204" pitchFamily="34" charset="0"/>
              <a:cs typeface="Times New Roman" panose="02020603050405020304" pitchFamily="18" charset="0"/>
            </a:endParaRPr>
          </a:p>
          <a:p>
            <a:pPr fontAlgn="base"/>
            <a:r>
              <a:rPr lang="sv-SE" sz="1600" dirty="0">
                <a:effectLst/>
                <a:latin typeface="+mn-lt"/>
                <a:ea typeface="Times New Roman" panose="02020603050405020304" pitchFamily="18" charset="0"/>
              </a:rPr>
              <a:t>15 deltagare vid varje tillf</a:t>
            </a:r>
            <a:r>
              <a:rPr lang="sv-SE" sz="1600" dirty="0">
                <a:latin typeface="+mn-lt"/>
                <a:ea typeface="Times New Roman" panose="02020603050405020304" pitchFamily="18" charset="0"/>
              </a:rPr>
              <a:t>älle</a:t>
            </a:r>
            <a:r>
              <a:rPr lang="sv-SE" sz="1600" dirty="0">
                <a:effectLst/>
                <a:latin typeface="+mn-lt"/>
                <a:ea typeface="Times New Roman" panose="02020603050405020304" pitchFamily="18" charset="0"/>
              </a:rPr>
              <a:t>. </a:t>
            </a:r>
            <a:r>
              <a:rPr lang="sv-SE" sz="1600" dirty="0">
                <a:solidFill>
                  <a:srgbClr val="000000"/>
                </a:solidFill>
                <a:latin typeface="+mn-lt"/>
                <a:ea typeface="Times New Roman" panose="02020603050405020304" pitchFamily="18" charset="0"/>
              </a:rPr>
              <a:t>Syftet och bakgrunden är att aktivt främja kvinnors hälsa i detta fall via fysisk aktivitet på ett kvinnogym i Uppsala. Målet är att fortsatt skapa relation med hälsa som fokus. </a:t>
            </a:r>
            <a:endParaRPr lang="sv-SE" sz="1600" dirty="0">
              <a:effectLst/>
              <a:latin typeface="+mn-lt"/>
              <a:ea typeface="Times New Roman" panose="02020603050405020304" pitchFamily="18" charset="0"/>
            </a:endParaRPr>
          </a:p>
          <a:p>
            <a:pPr fontAlgn="base"/>
            <a:r>
              <a:rPr lang="sv-SE" sz="1600" dirty="0">
                <a:solidFill>
                  <a:srgbClr val="000000"/>
                </a:solidFill>
                <a:effectLst/>
                <a:latin typeface="+mn-lt"/>
                <a:ea typeface="Times New Roman" panose="02020603050405020304" pitchFamily="18" charset="0"/>
              </a:rPr>
              <a:t> </a:t>
            </a:r>
            <a:r>
              <a:rPr lang="sv-SE" sz="1600" b="1" dirty="0">
                <a:solidFill>
                  <a:srgbClr val="000000"/>
                </a:solidFill>
                <a:effectLst/>
                <a:latin typeface="+mn-lt"/>
                <a:ea typeface="Times New Roman" panose="02020603050405020304" pitchFamily="18" charset="0"/>
              </a:rPr>
              <a:t>Block-party:</a:t>
            </a:r>
          </a:p>
          <a:p>
            <a:pPr fontAlgn="base"/>
            <a:r>
              <a:rPr lang="sv-SE" sz="1600" dirty="0">
                <a:solidFill>
                  <a:srgbClr val="000000"/>
                </a:solidFill>
                <a:latin typeface="+mn-lt"/>
                <a:ea typeface="Times New Roman" panose="02020603050405020304" pitchFamily="18" charset="0"/>
              </a:rPr>
              <a:t>Vi har arbetat uppsökande med ett koncept som vi kallar ”Block party”. Konceptet innebär att vi knackar dörr i tre lägenhetskomplex, tar kontakt och bjuder in till olika aktiviteter för både vuxna och barn. </a:t>
            </a:r>
            <a:r>
              <a:rPr lang="sv-SE" sz="1600" dirty="0">
                <a:solidFill>
                  <a:srgbClr val="000000"/>
                </a:solidFill>
                <a:effectLst/>
                <a:latin typeface="+mn-lt"/>
                <a:ea typeface="Times New Roman" panose="02020603050405020304" pitchFamily="18" charset="0"/>
              </a:rPr>
              <a:t>Resultatet av deltagandet blev 25 kvinnor, 18 män och 80 barn. Alla har hittills varit nöjda</a:t>
            </a:r>
            <a:r>
              <a:rPr lang="sv-SE" sz="1600" dirty="0">
                <a:solidFill>
                  <a:srgbClr val="000000"/>
                </a:solidFill>
                <a:latin typeface="+mn-lt"/>
                <a:ea typeface="Times New Roman" panose="02020603050405020304" pitchFamily="18" charset="0"/>
              </a:rPr>
              <a:t> </a:t>
            </a:r>
            <a:r>
              <a:rPr lang="sv-SE" sz="1600" dirty="0">
                <a:solidFill>
                  <a:srgbClr val="000000"/>
                </a:solidFill>
                <a:effectLst/>
                <a:latin typeface="+mn-lt"/>
                <a:ea typeface="Times New Roman" panose="02020603050405020304" pitchFamily="18" charset="0"/>
              </a:rPr>
              <a:t>och tacksamma över att vi på Utbildnings- och jobbcenter ordnar dessa aktiviteter. </a:t>
            </a:r>
            <a:endParaRPr lang="sv-SE" sz="1600" dirty="0">
              <a:effectLst/>
              <a:latin typeface="+mn-lt"/>
              <a:ea typeface="Times New Roman" panose="02020603050405020304" pitchFamily="18" charset="0"/>
            </a:endParaRPr>
          </a:p>
          <a:p>
            <a:pPr>
              <a:lnSpc>
                <a:spcPct val="107000"/>
              </a:lnSpc>
              <a:spcAft>
                <a:spcPts val="800"/>
              </a:spcAft>
            </a:pPr>
            <a:r>
              <a:rPr lang="sv-SE" sz="1600" b="1" kern="100" dirty="0">
                <a:effectLst/>
                <a:latin typeface="+mn-lt"/>
                <a:ea typeface="Aptos" panose="020B0004020202020204" pitchFamily="34" charset="0"/>
                <a:cs typeface="Times New Roman" panose="02020603050405020304" pitchFamily="18" charset="0"/>
              </a:rPr>
              <a:t> </a:t>
            </a:r>
            <a:r>
              <a:rPr lang="sv-SE" sz="1600" b="1" kern="100" dirty="0" err="1">
                <a:effectLst/>
                <a:latin typeface="+mn-lt"/>
                <a:ea typeface="Aptos" panose="020B0004020202020204" pitchFamily="34" charset="0"/>
                <a:cs typeface="Times New Roman" panose="02020603050405020304" pitchFamily="18" charset="0"/>
              </a:rPr>
              <a:t>Återfiket</a:t>
            </a:r>
            <a:r>
              <a:rPr lang="sv-SE" sz="1600" b="1" kern="100" dirty="0">
                <a:effectLst/>
                <a:latin typeface="+mn-lt"/>
                <a:ea typeface="Aptos" panose="020B0004020202020204" pitchFamily="34" charset="0"/>
                <a:cs typeface="Times New Roman" panose="02020603050405020304" pitchFamily="18" charset="0"/>
              </a:rPr>
              <a:t>:</a:t>
            </a:r>
            <a:endParaRPr lang="sv-SE" sz="1600" b="1" kern="100" dirty="0">
              <a:latin typeface="+mn-lt"/>
              <a:ea typeface="Aptos" panose="020B0004020202020204" pitchFamily="34" charset="0"/>
              <a:cs typeface="Times New Roman" panose="02020603050405020304" pitchFamily="18" charset="0"/>
            </a:endParaRPr>
          </a:p>
          <a:p>
            <a:pPr>
              <a:lnSpc>
                <a:spcPct val="107000"/>
              </a:lnSpc>
              <a:spcAft>
                <a:spcPts val="800"/>
              </a:spcAft>
            </a:pPr>
            <a:r>
              <a:rPr lang="sv-SE" sz="1600" kern="100" dirty="0">
                <a:effectLst/>
                <a:latin typeface="+mn-lt"/>
                <a:ea typeface="Aptos" panose="020B0004020202020204" pitchFamily="34" charset="0"/>
                <a:cs typeface="Times New Roman" panose="02020603050405020304" pitchFamily="18" charset="0"/>
              </a:rPr>
              <a:t>Onsdagar, runt 20-30 kvinnor. </a:t>
            </a:r>
            <a:r>
              <a:rPr lang="sv-SE" sz="1600" kern="100" dirty="0">
                <a:latin typeface="+mn-lt"/>
                <a:ea typeface="Aptos" panose="020B0004020202020204" pitchFamily="34" charset="0"/>
                <a:cs typeface="Times New Roman" panose="02020603050405020304" pitchFamily="18" charset="0"/>
              </a:rPr>
              <a:t>O</a:t>
            </a:r>
            <a:r>
              <a:rPr lang="sv-SE" sz="1600" kern="100" dirty="0">
                <a:effectLst/>
                <a:latin typeface="+mn-lt"/>
                <a:ea typeface="Aptos" panose="020B0004020202020204" pitchFamily="34" charset="0"/>
                <a:cs typeface="Times New Roman" panose="02020603050405020304" pitchFamily="18" charset="0"/>
              </a:rPr>
              <a:t>lika teman varje tillfälle med syfte och mål att integrera med målgruppe</a:t>
            </a:r>
            <a:r>
              <a:rPr lang="sv-SE" sz="1600" kern="100" dirty="0">
                <a:latin typeface="+mn-lt"/>
                <a:ea typeface="Aptos" panose="020B0004020202020204" pitchFamily="34" charset="0"/>
                <a:cs typeface="Times New Roman" panose="02020603050405020304" pitchFamily="18" charset="0"/>
              </a:rPr>
              <a:t>n och skapa en drivkraft över möjligheter i samhället. </a:t>
            </a:r>
            <a:r>
              <a:rPr lang="sv-SE" sz="1600" kern="100" dirty="0">
                <a:effectLst/>
                <a:latin typeface="+mn-lt"/>
                <a:ea typeface="Aptos" panose="020B0004020202020204" pitchFamily="34" charset="0"/>
                <a:cs typeface="Times New Roman" panose="02020603050405020304" pitchFamily="18" charset="0"/>
              </a:rPr>
              <a:t> </a:t>
            </a:r>
          </a:p>
          <a:p>
            <a:pPr>
              <a:lnSpc>
                <a:spcPct val="107000"/>
              </a:lnSpc>
              <a:spcAft>
                <a:spcPts val="800"/>
              </a:spcAft>
            </a:pPr>
            <a:r>
              <a:rPr lang="sv-SE" sz="1600" b="1" kern="100" dirty="0" err="1">
                <a:effectLst/>
                <a:latin typeface="+mn-lt"/>
                <a:ea typeface="Aptos" panose="020B0004020202020204" pitchFamily="34" charset="0"/>
                <a:cs typeface="Times New Roman" panose="02020603050405020304" pitchFamily="18" charset="0"/>
              </a:rPr>
              <a:t>Språkcafe</a:t>
            </a:r>
            <a:r>
              <a:rPr lang="sv-SE" sz="1600" b="1" kern="100" dirty="0">
                <a:effectLst/>
                <a:latin typeface="+mn-lt"/>
                <a:ea typeface="Aptos" panose="020B0004020202020204" pitchFamily="34" charset="0"/>
                <a:cs typeface="Times New Roman" panose="02020603050405020304" pitchFamily="18" charset="0"/>
              </a:rPr>
              <a:t>:</a:t>
            </a:r>
            <a:endParaRPr lang="sv-SE" sz="1600" b="1" kern="100" dirty="0">
              <a:latin typeface="+mn-lt"/>
              <a:ea typeface="Aptos" panose="020B0004020202020204" pitchFamily="34" charset="0"/>
              <a:cs typeface="Times New Roman" panose="02020603050405020304" pitchFamily="18" charset="0"/>
            </a:endParaRPr>
          </a:p>
          <a:p>
            <a:pPr>
              <a:lnSpc>
                <a:spcPct val="107000"/>
              </a:lnSpc>
              <a:spcAft>
                <a:spcPts val="800"/>
              </a:spcAft>
            </a:pPr>
            <a:r>
              <a:rPr lang="sv-SE" sz="1600" kern="100" dirty="0">
                <a:effectLst/>
                <a:latin typeface="+mn-lt"/>
                <a:ea typeface="Aptos" panose="020B0004020202020204" pitchFamily="34" charset="0"/>
                <a:cs typeface="Times New Roman" panose="02020603050405020304" pitchFamily="18" charset="0"/>
              </a:rPr>
              <a:t>Språkcafét </a:t>
            </a:r>
            <a:r>
              <a:rPr lang="sv-SE" sz="1600" kern="100" dirty="0">
                <a:latin typeface="+mn-lt"/>
                <a:ea typeface="Aptos" panose="020B0004020202020204" pitchFamily="34" charset="0"/>
                <a:cs typeface="Times New Roman" panose="02020603050405020304" pitchFamily="18" charset="0"/>
              </a:rPr>
              <a:t>är ytterligare </a:t>
            </a:r>
            <a:r>
              <a:rPr lang="sv-SE" sz="1600" kern="100" dirty="0">
                <a:effectLst/>
                <a:latin typeface="+mn-lt"/>
                <a:ea typeface="Aptos" panose="020B0004020202020204" pitchFamily="34" charset="0"/>
                <a:cs typeface="Times New Roman" panose="02020603050405020304" pitchFamily="18" charset="0"/>
              </a:rPr>
              <a:t>ett forum där vi bjuder in olika aktörer med möjlighet till samverkan och information om andra aktiviteter där man ka delta. Det är vidare ett öppet forum att träna på det svenska språket.  </a:t>
            </a:r>
          </a:p>
          <a:p>
            <a:endParaRPr lang="sv-SE" dirty="0"/>
          </a:p>
        </p:txBody>
      </p:sp>
      <p:sp>
        <p:nvSpPr>
          <p:cNvPr id="4" name="Platshållare för bildnummer 3">
            <a:extLst>
              <a:ext uri="{FF2B5EF4-FFF2-40B4-BE49-F238E27FC236}">
                <a16:creationId xmlns:a16="http://schemas.microsoft.com/office/drawing/2014/main" id="{59B6FED1-F7C3-0D8F-A294-61D84CD6C173}"/>
              </a:ext>
            </a:extLst>
          </p:cNvPr>
          <p:cNvSpPr>
            <a:spLocks noGrp="1"/>
          </p:cNvSpPr>
          <p:nvPr>
            <p:ph type="sldNum" sz="quarter" idx="12"/>
          </p:nvPr>
        </p:nvSpPr>
        <p:spPr/>
        <p:txBody>
          <a:bodyPr/>
          <a:lstStyle/>
          <a:p>
            <a:fld id="{D02B33C2-54EE-4A44-9B78-6F01870CE737}" type="slidenum">
              <a:rPr lang="sv-SE" smtClean="0"/>
              <a:t>8</a:t>
            </a:fld>
            <a:endParaRPr lang="sv-SE"/>
          </a:p>
        </p:txBody>
      </p:sp>
    </p:spTree>
    <p:extLst>
      <p:ext uri="{BB962C8B-B14F-4D97-AF65-F5344CB8AC3E}">
        <p14:creationId xmlns:p14="http://schemas.microsoft.com/office/powerpoint/2010/main" val="1209761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992A9D-7FB4-46BA-9F10-46EAAD33434B}"/>
              </a:ext>
            </a:extLst>
          </p:cNvPr>
          <p:cNvSpPr>
            <a:spLocks noGrp="1"/>
          </p:cNvSpPr>
          <p:nvPr>
            <p:ph type="title"/>
          </p:nvPr>
        </p:nvSpPr>
        <p:spPr>
          <a:xfrm>
            <a:off x="838200" y="971791"/>
            <a:ext cx="9313985" cy="1091185"/>
          </a:xfrm>
        </p:spPr>
        <p:txBody>
          <a:bodyPr/>
          <a:lstStyle/>
          <a:p>
            <a:pPr algn="ctr"/>
            <a:r>
              <a:rPr lang="sv-SE" dirty="0"/>
              <a:t>När sjalen mötte ölen</a:t>
            </a:r>
          </a:p>
        </p:txBody>
      </p:sp>
      <p:pic>
        <p:nvPicPr>
          <p:cNvPr id="5" name="Bildobjekt 4" descr="En bild som visar person, klädsel, stadium, byggnad&#10;&#10;Automatiskt genererad beskrivning">
            <a:extLst>
              <a:ext uri="{FF2B5EF4-FFF2-40B4-BE49-F238E27FC236}">
                <a16:creationId xmlns:a16="http://schemas.microsoft.com/office/drawing/2014/main" id="{D4364C21-2FC4-EBB2-F0F2-43066C016C9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867" r="10778" b="-1"/>
          <a:stretch/>
        </p:blipFill>
        <p:spPr>
          <a:xfrm>
            <a:off x="838200" y="2357120"/>
            <a:ext cx="4541874" cy="3494721"/>
          </a:xfrm>
          <a:prstGeom prst="rect">
            <a:avLst/>
          </a:prstGeom>
          <a:noFill/>
        </p:spPr>
      </p:pic>
      <p:sp>
        <p:nvSpPr>
          <p:cNvPr id="2" name="Platshållare för bildnummer 1">
            <a:extLst>
              <a:ext uri="{FF2B5EF4-FFF2-40B4-BE49-F238E27FC236}">
                <a16:creationId xmlns:a16="http://schemas.microsoft.com/office/drawing/2014/main" id="{1C290895-AB49-3627-045E-19988460692A}"/>
              </a:ext>
            </a:extLst>
          </p:cNvPr>
          <p:cNvSpPr>
            <a:spLocks noGrp="1"/>
          </p:cNvSpPr>
          <p:nvPr>
            <p:ph type="sldNum" sz="quarter" idx="12"/>
          </p:nvPr>
        </p:nvSpPr>
        <p:spPr>
          <a:xfrm>
            <a:off x="9160727" y="6356350"/>
            <a:ext cx="2743200" cy="365125"/>
          </a:xfrm>
        </p:spPr>
        <p:txBody>
          <a:bodyPr anchor="ctr">
            <a:normAutofit/>
          </a:bodyPr>
          <a:lstStyle/>
          <a:p>
            <a:pPr>
              <a:spcAft>
                <a:spcPts val="600"/>
              </a:spcAft>
            </a:pPr>
            <a:fld id="{D02B33C2-54EE-4A44-9B78-6F01870CE737}" type="slidenum">
              <a:rPr lang="sv-SE" smtClean="0"/>
              <a:pPr>
                <a:spcAft>
                  <a:spcPts val="600"/>
                </a:spcAft>
              </a:pPr>
              <a:t>9</a:t>
            </a:fld>
            <a:endParaRPr lang="sv-SE" dirty="0"/>
          </a:p>
        </p:txBody>
      </p:sp>
      <p:sp>
        <p:nvSpPr>
          <p:cNvPr id="12" name="Content Placeholder 4">
            <a:extLst>
              <a:ext uri="{FF2B5EF4-FFF2-40B4-BE49-F238E27FC236}">
                <a16:creationId xmlns:a16="http://schemas.microsoft.com/office/drawing/2014/main" id="{CA833E38-AA00-F11E-5A64-EE10E6D68155}"/>
              </a:ext>
            </a:extLst>
          </p:cNvPr>
          <p:cNvSpPr>
            <a:spLocks noGrp="1"/>
          </p:cNvSpPr>
          <p:nvPr>
            <p:ph idx="13"/>
          </p:nvPr>
        </p:nvSpPr>
        <p:spPr>
          <a:xfrm>
            <a:off x="5610311" y="2357120"/>
            <a:ext cx="4541874" cy="3494721"/>
          </a:xfrm>
        </p:spPr>
        <p:txBody>
          <a:bodyPr/>
          <a:lstStyle/>
          <a:p>
            <a:pPr marL="342900" lvl="0" indent="-342900">
              <a:lnSpc>
                <a:spcPct val="107000"/>
              </a:lnSpc>
              <a:buFont typeface="Symbol" panose="05050102010706020507" pitchFamily="18" charset="2"/>
              <a:buChar char=""/>
            </a:pPr>
            <a:r>
              <a:rPr lang="sv-SE" sz="1800" kern="100" dirty="0">
                <a:effectLst/>
                <a:latin typeface="+mn-lt"/>
                <a:ea typeface="Calibri" panose="020F0502020204030204" pitchFamily="34" charset="0"/>
                <a:cs typeface="Times New Roman" panose="02020603050405020304" pitchFamily="18" charset="0"/>
              </a:rPr>
              <a:t>” Jag känna mig viktig”</a:t>
            </a:r>
          </a:p>
          <a:p>
            <a:pPr marL="342900" lvl="0" indent="-342900">
              <a:lnSpc>
                <a:spcPct val="107000"/>
              </a:lnSpc>
              <a:buFont typeface="Symbol" panose="05050102010706020507" pitchFamily="18" charset="2"/>
              <a:buChar char=""/>
            </a:pPr>
            <a:r>
              <a:rPr lang="sv-SE" sz="1800" kern="100" dirty="0">
                <a:effectLst/>
                <a:latin typeface="+mn-lt"/>
                <a:ea typeface="Calibri" panose="020F0502020204030204" pitchFamily="34" charset="0"/>
                <a:cs typeface="Times New Roman" panose="02020603050405020304" pitchFamily="18" charset="0"/>
              </a:rPr>
              <a:t>”Jag och mina barn känna sig speciella”</a:t>
            </a:r>
          </a:p>
          <a:p>
            <a:pPr marL="342900" lvl="0" indent="-342900">
              <a:lnSpc>
                <a:spcPct val="107000"/>
              </a:lnSpc>
              <a:buFont typeface="Symbol" panose="05050102010706020507" pitchFamily="18" charset="2"/>
              <a:buChar char=""/>
            </a:pPr>
            <a:r>
              <a:rPr lang="sv-SE" sz="1800" kern="100" dirty="0">
                <a:effectLst/>
                <a:latin typeface="+mn-lt"/>
                <a:ea typeface="Calibri" panose="020F0502020204030204" pitchFamily="34" charset="0"/>
                <a:cs typeface="Times New Roman" panose="02020603050405020304" pitchFamily="18" charset="0"/>
              </a:rPr>
              <a:t>”Jag mycket glad i hjärta att mina barn glada på matchen”</a:t>
            </a:r>
          </a:p>
          <a:p>
            <a:pPr marL="342900" lvl="0" indent="-342900">
              <a:lnSpc>
                <a:spcPct val="107000"/>
              </a:lnSpc>
              <a:buFont typeface="Symbol" panose="05050102010706020507" pitchFamily="18" charset="2"/>
              <a:buChar char=""/>
            </a:pPr>
            <a:r>
              <a:rPr lang="sv-SE" sz="1800" kern="100" dirty="0">
                <a:effectLst/>
                <a:latin typeface="+mn-lt"/>
                <a:ea typeface="Calibri" panose="020F0502020204030204" pitchFamily="34" charset="0"/>
                <a:cs typeface="Times New Roman" panose="02020603050405020304" pitchFamily="18" charset="0"/>
              </a:rPr>
              <a:t>”Vi bara sätt fotboll på tv, nu se på riktigt”</a:t>
            </a:r>
          </a:p>
          <a:p>
            <a:pPr marL="342900" lvl="0" indent="-342900">
              <a:lnSpc>
                <a:spcPct val="107000"/>
              </a:lnSpc>
              <a:spcAft>
                <a:spcPts val="800"/>
              </a:spcAft>
              <a:buFont typeface="Symbol" panose="05050102010706020507" pitchFamily="18" charset="2"/>
              <a:buChar char=""/>
            </a:pPr>
            <a:r>
              <a:rPr lang="sv-SE" sz="1800" kern="100" dirty="0">
                <a:effectLst/>
                <a:latin typeface="+mn-lt"/>
                <a:ea typeface="Calibri" panose="020F0502020204030204" pitchFamily="34" charset="0"/>
                <a:cs typeface="Times New Roman" panose="02020603050405020304" pitchFamily="18" charset="0"/>
              </a:rPr>
              <a:t>”Mycket ovanlig och bra att barn och mamma på match”</a:t>
            </a:r>
          </a:p>
          <a:p>
            <a:endParaRPr lang="en-US" dirty="0"/>
          </a:p>
        </p:txBody>
      </p:sp>
    </p:spTree>
    <p:extLst>
      <p:ext uri="{BB962C8B-B14F-4D97-AF65-F5344CB8AC3E}">
        <p14:creationId xmlns:p14="http://schemas.microsoft.com/office/powerpoint/2010/main" val="488273298"/>
      </p:ext>
    </p:extLst>
  </p:cSld>
  <p:clrMapOvr>
    <a:masterClrMapping/>
  </p:clrMapOvr>
</p:sld>
</file>

<file path=ppt/theme/theme1.xml><?xml version="1.0" encoding="utf-8"?>
<a:theme xmlns:a="http://schemas.openxmlformats.org/drawingml/2006/main" name="Tema Uppsala">
  <a:themeElements>
    <a:clrScheme name="Uppsala kommun_Office_färger">
      <a:dk1>
        <a:sysClr val="windowText" lastClr="000000"/>
      </a:dk1>
      <a:lt1>
        <a:sysClr val="window" lastClr="FFFFFF"/>
      </a:lt1>
      <a:dk2>
        <a:srgbClr val="44546A"/>
      </a:dk2>
      <a:lt2>
        <a:srgbClr val="FEDD00"/>
      </a:lt2>
      <a:accent1>
        <a:srgbClr val="252E6F"/>
      </a:accent1>
      <a:accent2>
        <a:srgbClr val="1C9CD9"/>
      </a:accent2>
      <a:accent3>
        <a:srgbClr val="008A01"/>
      </a:accent3>
      <a:accent4>
        <a:srgbClr val="A6CF38"/>
      </a:accent4>
      <a:accent5>
        <a:srgbClr val="841072"/>
      </a:accent5>
      <a:accent6>
        <a:srgbClr val="FF3D9C"/>
      </a:accent6>
      <a:hlink>
        <a:srgbClr val="0563C1"/>
      </a:hlink>
      <a:folHlink>
        <a:srgbClr val="954F72"/>
      </a:folHlink>
    </a:clrScheme>
    <a:fontScheme name="Uppsala">
      <a:majorFont>
        <a:latin typeface="Source Sans Pro SemiBold"/>
        <a:ea typeface=""/>
        <a:cs typeface=""/>
      </a:majorFont>
      <a:minorFont>
        <a:latin typeface="Source Sans Pro"/>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psala_mall_2019_blå.pptx" id="{B9415DEF-00EA-4D6A-AFC0-156BB66153A5}" vid="{5382DF21-B5A1-4BF4-A750-0CBEB540301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5780f5e-5170-4f88-988b-15817d639502">
      <Terms xmlns="http://schemas.microsoft.com/office/infopath/2007/PartnerControls"/>
    </lcf76f155ced4ddcb4097134ff3c332f>
    <TaxCatchAll xmlns="ca75dd8b-107a-400a-8527-6c31286539e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6841688FEA687478FA3B01DD9037D36" ma:contentTypeVersion="11" ma:contentTypeDescription="Skapa ett nytt dokument." ma:contentTypeScope="" ma:versionID="ec573693c3773ddec50afb2a42e4dc7c">
  <xsd:schema xmlns:xsd="http://www.w3.org/2001/XMLSchema" xmlns:xs="http://www.w3.org/2001/XMLSchema" xmlns:p="http://schemas.microsoft.com/office/2006/metadata/properties" xmlns:ns2="35780f5e-5170-4f88-988b-15817d639502" xmlns:ns3="ca75dd8b-107a-400a-8527-6c31286539e6" targetNamespace="http://schemas.microsoft.com/office/2006/metadata/properties" ma:root="true" ma:fieldsID="c9268550314a12420d9c77e4e3bb29bb" ns2:_="" ns3:_="">
    <xsd:import namespace="35780f5e-5170-4f88-988b-15817d639502"/>
    <xsd:import namespace="ca75dd8b-107a-400a-8527-6c31286539e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780f5e-5170-4f88-988b-15817d6395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ildmarkeringar" ma:readOnly="false" ma:fieldId="{5cf76f15-5ced-4ddc-b409-7134ff3c332f}" ma:taxonomyMulti="true" ma:sspId="096207ad-ef36-41b4-a890-3b970be5e0fe"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75dd8b-107a-400a-8527-6c31286539e6"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5" nillable="true" ma:displayName="Taxonomy Catch All Column" ma:hidden="true" ma:list="{4b161346-bebf-42e4-9bff-750738a5ae48}" ma:internalName="TaxCatchAll" ma:showField="CatchAllData" ma:web="ca75dd8b-107a-400a-8527-6c31286539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19C202-749A-40A7-B67B-341936A9A6CA}">
  <ds:schemaRefs>
    <ds:schemaRef ds:uri="http://schemas.microsoft.com/sharepoint/v3/contenttype/forms"/>
  </ds:schemaRefs>
</ds:datastoreItem>
</file>

<file path=customXml/itemProps2.xml><?xml version="1.0" encoding="utf-8"?>
<ds:datastoreItem xmlns:ds="http://schemas.openxmlformats.org/officeDocument/2006/customXml" ds:itemID="{6482E34B-9012-48C7-A136-7714F8D41151}">
  <ds:schemaRefs>
    <ds:schemaRef ds:uri="http://schemas.microsoft.com/office/2006/metadata/properties"/>
    <ds:schemaRef ds:uri="http://schemas.microsoft.com/office/infopath/2007/PartnerControls"/>
    <ds:schemaRef ds:uri="35780f5e-5170-4f88-988b-15817d639502"/>
    <ds:schemaRef ds:uri="ca75dd8b-107a-400a-8527-6c31286539e6"/>
  </ds:schemaRefs>
</ds:datastoreItem>
</file>

<file path=customXml/itemProps3.xml><?xml version="1.0" encoding="utf-8"?>
<ds:datastoreItem xmlns:ds="http://schemas.openxmlformats.org/officeDocument/2006/customXml" ds:itemID="{AE4CC28C-6A09-4B74-B5EA-94F99B1F5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780f5e-5170-4f88-988b-15817d639502"/>
    <ds:schemaRef ds:uri="ca75dd8b-107a-400a-8527-6c31286539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Uppsala_mall_blå</Template>
  <TotalTime>128</TotalTime>
  <Words>816</Words>
  <Application>Microsoft Office PowerPoint</Application>
  <PresentationFormat>Bredbild</PresentationFormat>
  <Paragraphs>68</Paragraphs>
  <Slides>12</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12</vt:i4>
      </vt:variant>
    </vt:vector>
  </HeadingPairs>
  <TitlesOfParts>
    <vt:vector size="19" baseType="lpstr">
      <vt:lpstr>Arial</vt:lpstr>
      <vt:lpstr>Calibri</vt:lpstr>
      <vt:lpstr>Source Sans Pro</vt:lpstr>
      <vt:lpstr>Source Sans Pro Semibold</vt:lpstr>
      <vt:lpstr>Symbol</vt:lpstr>
      <vt:lpstr>Verdana</vt:lpstr>
      <vt:lpstr>Tema Uppsala</vt:lpstr>
      <vt:lpstr>Projekt Kvinna, hälsa och arbete</vt:lpstr>
      <vt:lpstr>Projektägare: Uppsala kommun  Projekttid: 2023-08-01-2025-07-31  Finansiär: Samordningsförbundet, Region Uppsala </vt:lpstr>
      <vt:lpstr>PowerPoint-presentation</vt:lpstr>
      <vt:lpstr>PowerPoint-presentation</vt:lpstr>
      <vt:lpstr>PowerPoint-presentation</vt:lpstr>
      <vt:lpstr>Utbildnings- och jobbcoacherna kommer att arbeta enligt följande:  </vt:lpstr>
      <vt:lpstr>Hälsopedagogen kommer att arbeta med hälsofrämjande insats på följande sätt:  </vt:lpstr>
      <vt:lpstr>Aktivitet 2024 </vt:lpstr>
      <vt:lpstr>När sjalen mötte ölen</vt:lpstr>
      <vt:lpstr>Aktivitet/resultat 2024</vt:lpstr>
      <vt:lpstr>Övrigt resultat</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Kvinna, hälsa och arbete</dc:title>
  <dc:creator>El Shaia Laila</dc:creator>
  <cp:lastModifiedBy>Annika Sagström</cp:lastModifiedBy>
  <cp:revision>18</cp:revision>
  <cp:lastPrinted>2016-04-19T07:45:19Z</cp:lastPrinted>
  <dcterms:created xsi:type="dcterms:W3CDTF">2023-10-03T10:35:43Z</dcterms:created>
  <dcterms:modified xsi:type="dcterms:W3CDTF">2024-06-12T08:26:34Z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0x010100B6841688FEA687478FA3B01DD9037D36</vt:lpwstr>
  </property>
</Properties>
</file>