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 bookmarkIdSeed="3">
  <p:sldMasterIdLst>
    <p:sldMasterId id="2147483648" r:id="rId1"/>
    <p:sldMasterId id="2147483659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8" r:id="rId4"/>
    <p:sldId id="665" r:id="rId5"/>
    <p:sldId id="666" r:id="rId6"/>
    <p:sldId id="669" r:id="rId7"/>
    <p:sldId id="269" r:id="rId8"/>
    <p:sldId id="664" r:id="rId9"/>
    <p:sldId id="671" r:id="rId10"/>
    <p:sldId id="673" r:id="rId11"/>
    <p:sldId id="259" r:id="rId12"/>
    <p:sldId id="674" r:id="rId13"/>
    <p:sldId id="260" r:id="rId14"/>
    <p:sldId id="265" r:id="rId15"/>
    <p:sldId id="658" r:id="rId16"/>
    <p:sldId id="660" r:id="rId17"/>
    <p:sldId id="264" r:id="rId18"/>
    <p:sldId id="656" r:id="rId19"/>
    <p:sldId id="677" r:id="rId20"/>
    <p:sldId id="273" r:id="rId21"/>
    <p:sldId id="639" r:id="rId22"/>
    <p:sldId id="678" r:id="rId23"/>
  </p:sldIdLst>
  <p:sldSz cx="12192000" cy="6858000"/>
  <p:notesSz cx="6794500" cy="9931400"/>
  <p:embeddedFontLst>
    <p:embeddedFont>
      <p:font typeface="Poppins" panose="00000500000000000000" pitchFamily="2" charset="0"/>
      <p:regular r:id="rId26"/>
      <p:bold r:id="rId27"/>
      <p:italic r:id="rId28"/>
      <p:boldItalic r:id="rId29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2B58B9-AF6B-4D63-8C99-C218E65E90FF}" name="Sara Martinson" initials="SM" userId="S::saramart@ifau.onmicrosoft.com::d37a98ce-9b63-41bf-aea3-35bb426dcf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52" autoAdjust="0"/>
    <p:restoredTop sz="95033" autoAdjust="0"/>
  </p:normalViewPr>
  <p:slideViewPr>
    <p:cSldViewPr snapToGrid="0" showGuides="1">
      <p:cViewPr varScale="1">
        <p:scale>
          <a:sx n="82" d="100"/>
          <a:sy n="82" d="100"/>
        </p:scale>
        <p:origin x="41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1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3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2.fntdata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32B0875F-64E8-49D9-8EB1-796F05ED99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0241DAA-3F14-4B8E-9227-8E67F55C46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56D2C-86A3-455F-AB1B-841AD3F96E28}" type="datetimeFigureOut">
              <a:rPr lang="sv-SE" smtClean="0"/>
              <a:t>2024-12-05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0CE31CD-FD93-460B-9064-556333B7BA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761B8B3-D5DE-4A91-9EEB-48043D3A5C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EA0D6-7B28-468C-A046-795CD875B6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8758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4157D-A562-4AD7-BB8E-E2028FBAF8C7}" type="datetimeFigureOut">
              <a:rPr lang="sv-SE" smtClean="0"/>
              <a:t>2024-12-05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3E9A5-6100-4E5A-82AA-EBC1FEFD90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794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Leverantörerna: IFAU rapport om läget under 2020.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Efter den snabba initiala etableringen har det efter sommaren tillkommit 2–3 nya aktörer per månad. De flesta hade erfarenhet av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Stom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(10 av 13 leverantörer). 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Resultat: Nivå A var grund 14 000 och resultatersättningen 20 000</a:t>
            </a: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STOM: 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Likheter: båda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upphandlade enligt LOV, deltagarna får välja leverantör och ersättning till leverantörerna utgår delvis efter prestation.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Skillnader:  Krom riktar sig till en bredare målgrupp, anvisning med profileringsverktyget, leverantörerna har större frihet att utforma insatser, ersättningen mer resultatbaserad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RoM2 (vi tar inte ställning till konsekvenserna av dessa förändringar): 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Delvis ny ersättningsmodell med halverad snabbhetspremie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Högre krav på stödnivåer till deltagare i nivå B och C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2083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140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784B3-786D-59B6-4225-B472486E7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301D44B-48CA-3098-5D64-0F5718769D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A8E1F57B-0BF7-D3D7-FF87-0FC3E6053C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4199190-3BAA-D60D-0F31-738115F8A8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4445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Område med högre andel resultatersättning hade 1,5 procentenheter (3,5 procent) högre sannolikhet att ha påbörjat varaktigt arbete eller utbildning inom 14 månader.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För sannolikheten att vara sysselsatt efter 6 månader finner vi en positiv effekt på 10%-nivån, motsvarande 1,1 procentenheter (2,6 procent).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Slutligen finns en positiv effekt på sannolikheten att vara sysselsatt efter 12 månader som är signifikant på 5-procentsnivån, motsvarande 0,9 procentenheter (2,0 procent).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För löneinkomster finns det dock inga signifikanta effekter efter 6, 12 eller 18 månader. Sammantaget indikerar dessa resultat att en högre andel resultatersättning kan ha lett till förbättrade arbetsmarknadsutfall.</a:t>
            </a:r>
            <a:r>
              <a:rPr lang="sv-SE" dirty="0">
                <a:effectLst/>
              </a:rPr>
              <a:t> 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29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8FAA1-856A-814C-5A53-602E441BB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75D3E4C-D9FA-99E3-3218-7CE96F9C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60EE6AD6-D809-9DE7-AAB9-32E2549BFA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Leverantörerna: IFAU rapport om läget under 2020.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Efter den snabba initiala etableringen har det efter sommaren tillkommit 2–3 nya aktörer per månad. De flesta hade erfarenhet av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Stom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(10 av 13 leverantörer). 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Resultat: Nivå A var grund 14 000 och resultatersättningen 20 000</a:t>
            </a: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STOM: 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Likheter: båda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upphandlade enligt LOV, deltagarna får välja leverantör och ersättning till leverantörerna utgår delvis efter prestation.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Skillnader:  Krom riktar sig till en bredare målgrupp, anvisning med profileringsverktyget, leverantörerna har större frihet att utforma insatser, ersättningen mer resultatbaserad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RoM2 (vi tar inte ställning till konsekvenserna av dessa förändringar): 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Delvis ny ersättningsmodell med halverad snabbhetspremie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Högre krav på stödnivåer till deltagare i nivå B och C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AC18FB2-BC66-DEE1-4A6F-C9839071C7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983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E011A-BF7F-A87D-8992-83121D919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933AAEE3-8F71-0AB9-7310-5031AAC05A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CE7A619-E184-A285-9084-EB8945046B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Leverantörerna: IFAU rapport om läget under 2020.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Efter den snabba initiala etableringen har det efter sommaren tillkommit 2–3 nya aktörer per månad. De flesta hade erfarenhet av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Stom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(10 av 13 leverantörer). 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Resultat: Nivå A var grund 14 000 och resultatersättningen 20 000</a:t>
            </a: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STOM: 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Likheter: båda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upphandlade enligt LOV, deltagarna får välja leverantör och ersättning till leverantörerna utgår delvis efter prestation.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Skillnader:  Krom riktar sig till en bredare målgrupp, anvisning med profileringsverktyget, leverantörerna har större frihet att utforma insatser, ersättningen mer resultatbaserad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RoM2 (vi tar inte ställning till konsekvenserna av dessa förändringar): 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Delvis ny ersättningsmodell med halverad snabbhetspremie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Högre krav på stödnivåer till deltagare i nivå B och C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C060038-2B7E-7DC6-B5DF-53DCB93389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042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16CBE-3D84-71D4-A1AD-A78BCF499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F99FA089-5C91-2134-A1EA-CF11A34FF7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27714942-49A9-B103-D87B-6AC8733C46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Leverantörerna: IFAU rapport om läget under 2020.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Efter den snabba initiala etableringen har det efter sommaren tillkommit 2–3 nya aktörer per månad. De flesta hade erfarenhet av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Stom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(10 av 13 leverantörer). 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Resultat: Nivå A var grund 14 000 och resultatersättningen 20 000</a:t>
            </a: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STOM: 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Likheter: båda 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upphandlade enligt LOV, deltagarna får välja leverantör och ersättning till leverantörerna utgår delvis efter prestation.</a:t>
            </a:r>
          </a:p>
          <a:p>
            <a:pPr marL="742950" lvl="1" indent="-285750">
              <a:buFontTx/>
              <a:buChar char="-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Skillnader:  Krom riktar sig till en bredare målgrupp, anvisning med profileringsverktyget, leverantörerna har större frihet att utforma insatser, ersättningen mer resultatbaserad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285750" indent="-285750">
              <a:buFontTx/>
              <a:buChar char="-"/>
            </a:pPr>
            <a:r>
              <a:rPr lang="sv-SE" sz="16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Skillnader mot RoM2 (vi tar inte ställning till konsekvenserna av dessa förändringar): 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Delvis ny ersättningsmodell med halverad snabbhetspremie</a:t>
            </a:r>
          </a:p>
          <a:p>
            <a:pPr marL="742950" lvl="1" indent="-285750">
              <a:buFontTx/>
              <a:buChar char="-"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Högre krav på stödnivåer till deltagare i nivå B och C</a:t>
            </a:r>
            <a:endParaRPr lang="sv-SE" sz="16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DFED26B-3B7E-A69C-C030-D503A90428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4320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5784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/>
              <a:t>Viktigt: förklara </a:t>
            </a:r>
            <a:r>
              <a:rPr lang="sv-SE" dirty="0" err="1"/>
              <a:t>take-up</a:t>
            </a:r>
            <a:r>
              <a:rPr lang="sv-SE" dirty="0"/>
              <a:t>. Övrigt väldigt lika, </a:t>
            </a:r>
            <a:r>
              <a:rPr lang="sv-SE" dirty="0" err="1"/>
              <a:t>RoM</a:t>
            </a:r>
            <a:r>
              <a:rPr lang="sv-SE" dirty="0"/>
              <a:t> i stort sett ovan på allt det andra. </a:t>
            </a:r>
          </a:p>
          <a:p>
            <a:pPr marL="171450" indent="-171450">
              <a:buFontTx/>
              <a:buChar char="-"/>
            </a:pPr>
            <a:r>
              <a:rPr lang="sv-SE" dirty="0"/>
              <a:t>Kontakter innefattar fysiska möten med en arbetsförmedlare på ett lokalkontor och kontakter via telefon, (PDM). </a:t>
            </a:r>
          </a:p>
          <a:p>
            <a:pPr marL="171450" indent="-171450">
              <a:buFontTx/>
              <a:buChar char="-"/>
            </a:pPr>
            <a:r>
              <a:rPr lang="sv-SE" dirty="0"/>
              <a:t>Mindre intensiva: mindre kostsamma och som i första hand innebär kontakter med en arbetsförmedlare (matchningsinsatser, kartläggning och vägledning; alla i Arbetsförmedlingens regi). </a:t>
            </a:r>
          </a:p>
          <a:p>
            <a:pPr marL="628650" lvl="1" indent="-171450">
              <a:buFontTx/>
              <a:buChar char="-"/>
            </a:pPr>
            <a:r>
              <a:rPr lang="sv-SE" dirty="0"/>
              <a:t>Svårt att veta exakt vad dessa insatser handlar om. I princip olika typer av kontakter med en förmedlare. Delvis dubbelräknar</a:t>
            </a:r>
          </a:p>
          <a:p>
            <a:pPr marL="171450" indent="-171450">
              <a:buFontTx/>
              <a:buChar char="-"/>
            </a:pPr>
            <a:r>
              <a:rPr lang="sv-SE" dirty="0"/>
              <a:t>Mer intensiva kostsamma och inkluderar arbetsmarknadsutbildning, praktikinsatser, SIUS , projekt, förberedande insatser/FUB, arbetsträning, rehabiliteringsinsatser (upphandlade och ej upphandlade) och språkinsatser. </a:t>
            </a:r>
          </a:p>
          <a:p>
            <a:pPr marL="628650" lvl="1" indent="-171450">
              <a:buFontTx/>
              <a:buChar char="-"/>
            </a:pPr>
            <a:r>
              <a:rPr lang="sv-SE" dirty="0"/>
              <a:t>Viktigaste intensiva insatserna: FUB, Rehab och AUB</a:t>
            </a:r>
          </a:p>
          <a:p>
            <a:pPr marL="171450" indent="-171450">
              <a:buFontTx/>
              <a:buChar char="-"/>
            </a:pPr>
            <a:r>
              <a:rPr lang="sv-SE" dirty="0"/>
              <a:t>Samma person kan ha fått olika typer av stöd</a:t>
            </a:r>
          </a:p>
          <a:p>
            <a:pPr marL="171450" indent="-171450">
              <a:buFontTx/>
              <a:buChar char="-"/>
            </a:pPr>
            <a:r>
              <a:rPr lang="sv-SE" dirty="0"/>
              <a:t>Liknande bild om vi tittar på olika insatser. Mixen ungefär lika, bara allt på lägre nivå.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10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0933B-8757-EC20-C6D8-32E549851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ABEE512-D167-17AC-9B89-C393D8A882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188F7CF3-09D1-A817-506C-1BD0320122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/>
              <a:t>Viktigt: förklara </a:t>
            </a:r>
            <a:r>
              <a:rPr lang="sv-SE" dirty="0" err="1"/>
              <a:t>take-up</a:t>
            </a:r>
            <a:r>
              <a:rPr lang="sv-SE" dirty="0"/>
              <a:t>. Övrigt väldigt lika, </a:t>
            </a:r>
            <a:r>
              <a:rPr lang="sv-SE" dirty="0" err="1"/>
              <a:t>RoM</a:t>
            </a:r>
            <a:r>
              <a:rPr lang="sv-SE" dirty="0"/>
              <a:t> i stort sett ovan på allt det andra. </a:t>
            </a:r>
          </a:p>
          <a:p>
            <a:pPr marL="171450" indent="-171450">
              <a:buFontTx/>
              <a:buChar char="-"/>
            </a:pPr>
            <a:r>
              <a:rPr lang="sv-SE" dirty="0"/>
              <a:t>Kontakter innefattar fysiska möten med en arbetsförmedlare på ett lokalkontor och kontakter via telefon, (PDM). </a:t>
            </a:r>
          </a:p>
          <a:p>
            <a:pPr marL="171450" indent="-171450">
              <a:buFontTx/>
              <a:buChar char="-"/>
            </a:pPr>
            <a:r>
              <a:rPr lang="sv-SE" dirty="0"/>
              <a:t>Mindre intensiva: mindre kostsamma och som i första hand innebär kontakter med en arbetsförmedlare (matchningsinsatser, kartläggning och vägledning; alla i Arbetsförmedlingens regi). </a:t>
            </a:r>
          </a:p>
          <a:p>
            <a:pPr marL="628650" lvl="1" indent="-171450">
              <a:buFontTx/>
              <a:buChar char="-"/>
            </a:pPr>
            <a:r>
              <a:rPr lang="sv-SE" dirty="0"/>
              <a:t>Svårt att veta exakt vad dessa insatser handlar om. I princip olika typer av kontakter med en förmedlare. Delvis dubbelräknar</a:t>
            </a:r>
          </a:p>
          <a:p>
            <a:pPr marL="171450" indent="-171450">
              <a:buFontTx/>
              <a:buChar char="-"/>
            </a:pPr>
            <a:r>
              <a:rPr lang="sv-SE" dirty="0"/>
              <a:t>Mer intensiva kostsamma och inkluderar arbetsmarknadsutbildning, praktikinsatser, SIUS , projekt, förberedande insatser/FUB, arbetsträning, rehabiliteringsinsatser (upphandlade och ej upphandlade) och språkinsatser. </a:t>
            </a:r>
          </a:p>
          <a:p>
            <a:pPr marL="628650" lvl="1" indent="-171450">
              <a:buFontTx/>
              <a:buChar char="-"/>
            </a:pPr>
            <a:r>
              <a:rPr lang="sv-SE" dirty="0"/>
              <a:t>Viktigaste intensiva insatserna: FUB, Rehab och AUB</a:t>
            </a:r>
          </a:p>
          <a:p>
            <a:pPr marL="171450" indent="-171450">
              <a:buFontTx/>
              <a:buChar char="-"/>
            </a:pPr>
            <a:r>
              <a:rPr lang="sv-SE" dirty="0"/>
              <a:t>Samma person kan ha fått olika typer av stöd</a:t>
            </a:r>
          </a:p>
          <a:p>
            <a:pPr marL="171450" indent="-171450">
              <a:buFontTx/>
              <a:buChar char="-"/>
            </a:pPr>
            <a:r>
              <a:rPr lang="sv-SE" dirty="0"/>
              <a:t>Liknande bild om vi tittar på olika insatser. Mixen ungefär lika, bara allt på lägre nivå.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D89F07E-11CC-54D7-7E2D-BE108D5EF6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1111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Mer blandad mix: AUB (3,4%), Praktik (7,2%), FUB (14,2%), Arbetsträning (8,2%), Rehab (12%), Språk (9%)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109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Fastställda AGI-uppgifter för åren 2020–2022 och preliminära AGI-uppgifter från januari till början av augusti 2023.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Över 10 procent av minimilönen för handelsanställda arbetare) 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Arbete definieras som att den arbetssökande inom 14 månader har nått heltidssysselsättning med en varaktighet om minst 4 månader. Heltidssysselsättning är definierat som att den månatliga löneinkomsten överstiger 75 procent av minimilönen för handelsanställda arbetare.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3E9A5-6100-4E5A-82AA-EBC1FEFD903B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781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C33128-A5A4-456E-94D5-55DA51F4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142"/>
            <a:ext cx="9144000" cy="3384000"/>
          </a:xfrm>
        </p:spPr>
        <p:txBody>
          <a:bodyPr anchor="b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CD5501-DA89-4D50-B626-DAC28564F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56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4A7683-D441-43DA-9199-B47A5031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303D4F-883A-4296-ADA7-3398ED8A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33099562-40A5-4384-BDBF-24C964EA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54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E05C86-F690-4529-9024-6659CCA6C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060B8A-88A3-4B63-8B9F-7F947995E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000"/>
            <a:ext cx="5181600" cy="46926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0AF86A-A6C4-4938-80A5-9B6FD96A8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76000"/>
            <a:ext cx="5181600" cy="46926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EEBB7E-D8C7-4FF8-AE6B-C7A030E1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193A0A-6C66-4CAB-A76B-FC346102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1F4BBBA-4548-4A5A-928D-709537BAE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668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31B7669-A8D7-48C8-9C39-0417DCFC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629A1F2-3B81-4013-9DDC-483A78D7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570DFEF6-C212-4C36-A102-815178B1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145344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BB98A5-0641-4781-99BC-EBDDBA4DB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7668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FCC8A8F-12EA-4B7A-AEE9-EC99454E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A2A19C-4697-4FF3-BA23-EE7F63C2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D4DA5D0C-A38A-409C-9808-4FB7C4BB87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757540"/>
            <a:ext cx="10514013" cy="54083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DA718A-97A6-4A27-84CA-05E10F3C1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7812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FCC8A8F-12EA-4B7A-AEE9-EC99454E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A2A19C-4697-4FF3-BA23-EE7F63C2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58C732A3-2E6B-4915-82FF-E4C85C8D47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3654" y="663575"/>
            <a:ext cx="11788346" cy="5448300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A73327-7CA3-4FEF-B7CA-063FCF3B0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6394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B35724-3C6A-428F-A405-9069AFE3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28663"/>
            <a:ext cx="3932237" cy="1042386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8EAD2EB-C5C8-4FDA-9DA1-2A18244E2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28663"/>
            <a:ext cx="6172200" cy="51323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60CC7E-92D0-433F-B75C-87A2BC1DA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24063"/>
            <a:ext cx="3932237" cy="38449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5EFA28-5D40-49DE-918D-C89A5BD2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A624D68-7675-43DC-A4C7-AC08F5B3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4F211D7-C022-445C-9535-45C3F2F30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21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22FFF6-4D9E-4936-B640-6B4018AE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161DD6-4556-48A7-B64E-14F033B50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6828A575-6C72-4170-9FE5-E716D5DCD0C1}"/>
              </a:ext>
            </a:extLst>
          </p:cNvPr>
          <p:cNvSpPr txBox="1">
            <a:spLocks/>
          </p:cNvSpPr>
          <p:nvPr userDrawn="1"/>
        </p:nvSpPr>
        <p:spPr>
          <a:xfrm>
            <a:off x="11353800" y="216000"/>
            <a:ext cx="748615" cy="413450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sv-SE" dirty="0"/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8F9B78C0-342B-42C0-AA22-2CD302DE2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277" y="6356350"/>
            <a:ext cx="1173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0069D99-9737-4B02-A768-375FBFCA9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sidfot 5">
            <a:extLst>
              <a:ext uri="{FF2B5EF4-FFF2-40B4-BE49-F238E27FC236}">
                <a16:creationId xmlns:a16="http://schemas.microsoft.com/office/drawing/2014/main" id="{80367537-5EF2-487E-BDF8-A279268D0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514" y="6356350"/>
            <a:ext cx="715252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839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E05C86-F690-4529-9024-6659CCA6C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060B8A-88A3-4B63-8B9F-7F947995E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000"/>
            <a:ext cx="5181600" cy="46926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0AF86A-A6C4-4938-80A5-9B6FD96A8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76000"/>
            <a:ext cx="5181600" cy="46926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EEBB7E-D8C7-4FF8-AE6B-C7A030E1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193A0A-6C66-4CAB-A76B-FC346102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1F4BBBA-4548-4A5A-928D-709537BAE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032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31B7669-A8D7-48C8-9C39-0417DCFC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629A1F2-3B81-4013-9DDC-483A78D7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570DFEF6-C212-4C36-A102-815178B1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1453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BB98A5-0641-4781-99BC-EBDDBA4DB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066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FCC8A8F-12EA-4B7A-AEE9-EC99454E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A2A19C-4697-4FF3-BA23-EE7F63C2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D4DA5D0C-A38A-409C-9808-4FB7C4BB87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757540"/>
            <a:ext cx="10514013" cy="54083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DA718A-97A6-4A27-84CA-05E10F3C1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259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FCC8A8F-12EA-4B7A-AEE9-EC99454E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A2A19C-4697-4FF3-BA23-EE7F63C2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58C732A3-2E6B-4915-82FF-E4C85C8D47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3654" y="663575"/>
            <a:ext cx="11788346" cy="54483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A73327-7CA3-4FEF-B7CA-063FCF3B0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318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B35724-3C6A-428F-A405-9069AFE3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28663"/>
            <a:ext cx="3932237" cy="1042386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8EAD2EB-C5C8-4FDA-9DA1-2A18244E2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28663"/>
            <a:ext cx="6172200" cy="51323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60CC7E-92D0-433F-B75C-87A2BC1DA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24063"/>
            <a:ext cx="3932237" cy="38449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5EFA28-5D40-49DE-918D-C89A5BD2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A624D68-7675-43DC-A4C7-AC08F5B3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4F211D7-C022-445C-9535-45C3F2F30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924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C33128-A5A4-456E-94D5-55DA51F4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142"/>
            <a:ext cx="9144000" cy="3384000"/>
          </a:xfrm>
        </p:spPr>
        <p:txBody>
          <a:bodyPr anchor="b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CD5501-DA89-4D50-B626-DAC28564F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56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4A7683-D441-43DA-9199-B47A5031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303D4F-883A-4296-ADA7-3398ED8A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33099562-40A5-4384-BDBF-24C964EA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298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22FFF6-4D9E-4936-B640-6B4018AE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161DD6-4556-48A7-B64E-14F033B50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6828A575-6C72-4170-9FE5-E716D5DCD0C1}"/>
              </a:ext>
            </a:extLst>
          </p:cNvPr>
          <p:cNvSpPr txBox="1">
            <a:spLocks/>
          </p:cNvSpPr>
          <p:nvPr userDrawn="1"/>
        </p:nvSpPr>
        <p:spPr>
          <a:xfrm>
            <a:off x="11353800" y="216000"/>
            <a:ext cx="748615" cy="413450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sv-SE" dirty="0"/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8F9B78C0-342B-42C0-AA22-2CD302DE2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277" y="6356350"/>
            <a:ext cx="1173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0069D99-9737-4B02-A768-375FBFCA9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sidfot 5">
            <a:extLst>
              <a:ext uri="{FF2B5EF4-FFF2-40B4-BE49-F238E27FC236}">
                <a16:creationId xmlns:a16="http://schemas.microsoft.com/office/drawing/2014/main" id="{80367537-5EF2-487E-BDF8-A279268D0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514" y="6356350"/>
            <a:ext cx="715252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069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787C9D9-9291-449C-92DA-34E848F8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145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DF5617-AE38-4953-B778-194BFFEFE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6773"/>
            <a:ext cx="10515600" cy="470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6C9165-3736-47A0-986B-E51FDE628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277" y="6356350"/>
            <a:ext cx="1173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853121-7820-414C-8270-B5484E199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514" y="6356350"/>
            <a:ext cx="7152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pic>
        <p:nvPicPr>
          <p:cNvPr id="12" name="Bildobjekt 11" descr="Logotyp IFAU">
            <a:extLst>
              <a:ext uri="{FF2B5EF4-FFF2-40B4-BE49-F238E27FC236}">
                <a16:creationId xmlns:a16="http://schemas.microsoft.com/office/drawing/2014/main" id="{FFD94952-A9E3-45E7-99DC-1AD2C04E29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570" y="6304430"/>
            <a:ext cx="2295845" cy="446414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0FE734A7-6557-446F-B588-E6D6315DC0C0}"/>
              </a:ext>
            </a:extLst>
          </p:cNvPr>
          <p:cNvSpPr/>
          <p:nvPr userDrawn="1"/>
        </p:nvSpPr>
        <p:spPr>
          <a:xfrm>
            <a:off x="0" y="0"/>
            <a:ext cx="38456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AF06D346-E3FE-4F9B-A789-3ED667282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05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57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787C9D9-9291-449C-92DA-34E848F8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145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DF5617-AE38-4953-B778-194BFFEFE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6773"/>
            <a:ext cx="10515600" cy="470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6C9165-3736-47A0-986B-E51FDE628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277" y="6356350"/>
            <a:ext cx="1173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853121-7820-414C-8270-B5484E199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514" y="6356350"/>
            <a:ext cx="7152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pic>
        <p:nvPicPr>
          <p:cNvPr id="12" name="Bildobjekt 11" descr="Logotyp IFAU">
            <a:extLst>
              <a:ext uri="{FF2B5EF4-FFF2-40B4-BE49-F238E27FC236}">
                <a16:creationId xmlns:a16="http://schemas.microsoft.com/office/drawing/2014/main" id="{FFD94952-A9E3-45E7-99DC-1AD2C04E29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570" y="6304430"/>
            <a:ext cx="2295845" cy="446414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0FE734A7-6557-446F-B588-E6D6315DC0C0}"/>
              </a:ext>
            </a:extLst>
          </p:cNvPr>
          <p:cNvSpPr/>
          <p:nvPr userDrawn="1"/>
        </p:nvSpPr>
        <p:spPr>
          <a:xfrm>
            <a:off x="0" y="0"/>
            <a:ext cx="384561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AF06D346-E3FE-4F9B-A789-3ED667282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539" y="216000"/>
            <a:ext cx="685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+mj-lt"/>
              </a:defRPr>
            </a:lvl1pPr>
          </a:lstStyle>
          <a:p>
            <a:fld id="{474047E2-7801-4908-88D1-4D3D5A9FD5C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553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715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F5CE9B-BAA7-409C-BDAD-92AB7AEC9A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En effektutvärdering av arbetsförmedling med fristående leverantörer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F8124E-88E2-4F85-A1CB-2C44E7CC76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sv-SE" sz="1500" dirty="0"/>
              <a:t>Rapport skriven av:</a:t>
            </a:r>
          </a:p>
          <a:p>
            <a:pPr>
              <a:spcBef>
                <a:spcPts val="600"/>
              </a:spcBef>
            </a:pPr>
            <a:r>
              <a:rPr lang="sv-SE" sz="1500" dirty="0"/>
              <a:t>Johan Vikström, Lisa Laun, Martin Söderström, Linus Liljeberg (IFAU)</a:t>
            </a:r>
          </a:p>
          <a:p>
            <a:pPr>
              <a:spcBef>
                <a:spcPts val="600"/>
              </a:spcBef>
            </a:pPr>
            <a:r>
              <a:rPr lang="sv-SE" sz="1500" dirty="0"/>
              <a:t>Johan Egebark, Magnus Rödin, Emilie Videnord (Arbetsförmedlingen)</a:t>
            </a:r>
          </a:p>
        </p:txBody>
      </p:sp>
    </p:spTree>
    <p:extLst>
      <p:ext uri="{BB962C8B-B14F-4D97-AF65-F5344CB8AC3E}">
        <p14:creationId xmlns:p14="http://schemas.microsoft.com/office/powerpoint/2010/main" val="411085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B12A0-DD1A-0F2E-0BE8-CB9608AB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000" dirty="0"/>
              <a:t>Många som anvisats deltog också i Rusta och matcha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B7EA74-5A15-A986-0143-A20765C0A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solidFill>
                  <a:schemeClr val="accent1"/>
                </a:solidFill>
              </a:rPr>
              <a:t>Jämför alla ”starka” som lottats till </a:t>
            </a:r>
            <a:r>
              <a:rPr lang="sv-SE" sz="1800" b="1" dirty="0"/>
              <a:t>Rusta och matcha A </a:t>
            </a:r>
            <a:r>
              <a:rPr lang="sv-SE" sz="1800" dirty="0"/>
              <a:t>med jämförelsegruppen som fick </a:t>
            </a:r>
            <a:r>
              <a:rPr lang="sv-SE" sz="1800" b="1" dirty="0"/>
              <a:t>begränsat stöd</a:t>
            </a:r>
            <a:endParaRPr lang="sv-SE" sz="18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>
              <a:spcBef>
                <a:spcPts val="0"/>
              </a:spcBef>
            </a:pPr>
            <a:endParaRPr lang="sv-SE" sz="18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r>
              <a:rPr lang="sv-SE" sz="1700" dirty="0"/>
              <a:t>Båda grupperna fick samma grundläggande stöd</a:t>
            </a:r>
          </a:p>
          <a:p>
            <a:pPr>
              <a:spcBef>
                <a:spcPts val="0"/>
              </a:spcBef>
            </a:pPr>
            <a:r>
              <a:rPr lang="sv-SE" sz="1700" dirty="0"/>
              <a:t>Många men inte alla fick Rusta och matcha som det var tänkt – arbetsförmedlare gör ibland en annan bedömning än det statistiska bedömningsstödet</a:t>
            </a:r>
          </a:p>
          <a:p>
            <a:endParaRPr lang="sv-SE" sz="2000" dirty="0"/>
          </a:p>
          <a:p>
            <a:endParaRPr lang="sv-SE" sz="2000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577835B-9474-95BD-911C-026B16D6D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655236"/>
              </p:ext>
            </p:extLst>
          </p:nvPr>
        </p:nvGraphicFramePr>
        <p:xfrm>
          <a:off x="1088903" y="1978660"/>
          <a:ext cx="9258609" cy="327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15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386853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  <a:gridCol w="2212041">
                  <a:extLst>
                    <a:ext uri="{9D8B030D-6E8A-4147-A177-3AD203B41FA5}">
                      <a16:colId xmlns:a16="http://schemas.microsoft.com/office/drawing/2014/main" val="2213599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Begränsat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solidFill>
                            <a:schemeClr val="bg1"/>
                          </a:solidFill>
                        </a:rPr>
                        <a:t>Nivå A för starka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dirty="0"/>
                        <a:t>Grundläggande stöd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dirty="0"/>
                        <a:t>(planeringssamtal, uppföljningssamtal, handlingsplan, mina sidor, aktivitetsrapporter, </a:t>
                      </a:r>
                      <a:r>
                        <a:rPr lang="sv-SE" sz="1500" dirty="0">
                          <a:solidFill>
                            <a:schemeClr val="accent1"/>
                          </a:solidFill>
                        </a:rPr>
                        <a:t>Pl</a:t>
                      </a:r>
                      <a:r>
                        <a:rPr lang="sv-SE" sz="1500" dirty="0"/>
                        <a:t>atsbanken, systemstöd)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stöd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stöd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02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i="0" dirty="0"/>
                        <a:t>Rusta och matcha: </a:t>
                      </a:r>
                      <a:r>
                        <a:rPr lang="sv-SE" sz="1500" b="0" i="0" dirty="0"/>
                        <a:t>deltagande i tjänsten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58%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26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80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5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82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175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7CD34-9008-6F76-320F-BBC245AB7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F41FDD-96F7-22C9-5791-CAE3A493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000" dirty="0"/>
              <a:t>Starka Rusta och matcha-gruppen fick mer insatser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DC0D6B-D8A1-0E6D-DEB3-2696D902C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solidFill>
                  <a:schemeClr val="accent1"/>
                </a:solidFill>
              </a:rPr>
              <a:t>Jämför alla ”starka” som lottats till </a:t>
            </a:r>
            <a:r>
              <a:rPr lang="sv-SE" sz="1800" b="1" dirty="0"/>
              <a:t>Rusta och matcha A </a:t>
            </a:r>
            <a:r>
              <a:rPr lang="sv-SE" sz="1800" dirty="0"/>
              <a:t>med jämförelsegruppen som fick </a:t>
            </a:r>
            <a:r>
              <a:rPr lang="sv-SE" sz="1800" b="1" dirty="0"/>
              <a:t>begränsat stöd</a:t>
            </a:r>
            <a:endParaRPr lang="sv-SE" sz="18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>
              <a:spcBef>
                <a:spcPts val="0"/>
              </a:spcBef>
            </a:pPr>
            <a:endParaRPr lang="sv-SE" sz="18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r>
              <a:rPr lang="sv-SE" sz="1700" dirty="0"/>
              <a:t>En stor andel fick rusta och matcha, som det var tänkt</a:t>
            </a:r>
          </a:p>
          <a:p>
            <a:pPr>
              <a:spcBef>
                <a:spcPts val="0"/>
              </a:spcBef>
            </a:pPr>
            <a:r>
              <a:rPr lang="sv-SE" sz="1700" dirty="0"/>
              <a:t>Jämförelsegruppen fick </a:t>
            </a:r>
            <a:r>
              <a:rPr lang="sv-SE" sz="1700" dirty="0">
                <a:solidFill>
                  <a:schemeClr val="accent1"/>
                </a:solidFill>
              </a:rPr>
              <a:t>begränsat stöd (mest mindre intensiva insatser), som det var tänkt</a:t>
            </a:r>
            <a:r>
              <a:rPr lang="sv-SE" sz="1700" dirty="0"/>
              <a:t>. </a:t>
            </a:r>
          </a:p>
          <a:p>
            <a:endParaRPr lang="sv-SE" sz="2000" dirty="0"/>
          </a:p>
          <a:p>
            <a:endParaRPr lang="sv-SE" sz="2000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798C44A-F10D-7D6D-0457-8C89D307E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24254"/>
              </p:ext>
            </p:extLst>
          </p:nvPr>
        </p:nvGraphicFramePr>
        <p:xfrm>
          <a:off x="1088903" y="1978660"/>
          <a:ext cx="947986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3683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204484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  <a:gridCol w="2381693">
                  <a:extLst>
                    <a:ext uri="{9D8B030D-6E8A-4147-A177-3AD203B41FA5}">
                      <a16:colId xmlns:a16="http://schemas.microsoft.com/office/drawing/2014/main" val="2213599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Begränsat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solidFill>
                            <a:schemeClr val="bg1"/>
                          </a:solidFill>
                        </a:rPr>
                        <a:t>Nivå A för starka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dirty="0"/>
                        <a:t>Grundläggande stöd</a:t>
                      </a:r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stöd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stöd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02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i="0" dirty="0"/>
                        <a:t>Rusta och matcha: </a:t>
                      </a:r>
                      <a:r>
                        <a:rPr lang="sv-SE" sz="1500" b="0" i="0" dirty="0"/>
                        <a:t>deltagande i tjänsten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58%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1" dirty="0"/>
                        <a:t>Kontakter</a:t>
                      </a:r>
                      <a:r>
                        <a:rPr lang="sv-SE" sz="1500" dirty="0"/>
                        <a:t> med Arbetsförmedlingen (inom 12 mån)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3,1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26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1" dirty="0"/>
                        <a:t>Mindre intensiva</a:t>
                      </a:r>
                      <a:r>
                        <a:rPr lang="sv-SE" sz="1500" dirty="0"/>
                        <a:t> insatser (ex. Kartläggning och vägledning)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47%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54%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80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1" dirty="0"/>
                        <a:t>Intensiva</a:t>
                      </a:r>
                      <a:r>
                        <a:rPr lang="sv-SE" sz="1500" dirty="0"/>
                        <a:t> insatser (ex. förberedande insatser)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82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dirty="0"/>
                        <a:t>Totalt stöd</a:t>
                      </a:r>
                      <a:r>
                        <a:rPr lang="sv-SE" sz="1500" dirty="0"/>
                        <a:t>: någon insats (inkl. rusta och matcha)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1" dirty="0"/>
                        <a:t>51%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1" dirty="0"/>
                        <a:t>71%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0974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661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B12A0-DD1A-0F2E-0BE8-CB9608AB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Rusta och matcha blev dyrare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B7EA74-5A15-A986-0143-A20765C0A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18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>
              <a:spcBef>
                <a:spcPts val="0"/>
              </a:spcBef>
            </a:pPr>
            <a:endParaRPr lang="sv-SE" sz="1800" dirty="0"/>
          </a:p>
          <a:p>
            <a:pPr>
              <a:spcBef>
                <a:spcPts val="600"/>
              </a:spcBef>
            </a:pPr>
            <a:r>
              <a:rPr lang="sv-SE" sz="1700" dirty="0"/>
              <a:t>Stödet till Rusta och matcha-gruppen blev </a:t>
            </a:r>
            <a:r>
              <a:rPr lang="sv-SE" sz="1700" b="1" dirty="0"/>
              <a:t>46% dyrare</a:t>
            </a:r>
            <a:r>
              <a:rPr lang="sv-SE" sz="1700" dirty="0"/>
              <a:t> än stödet till jämförelsegruppen</a:t>
            </a:r>
          </a:p>
          <a:p>
            <a:endParaRPr lang="sv-SE" sz="2000" dirty="0"/>
          </a:p>
          <a:p>
            <a:endParaRPr lang="sv-SE" sz="2000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577835B-9474-95BD-911C-026B16D6D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95019"/>
              </p:ext>
            </p:extLst>
          </p:nvPr>
        </p:nvGraphicFramePr>
        <p:xfrm>
          <a:off x="1109846" y="1690561"/>
          <a:ext cx="925860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15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386853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  <a:gridCol w="2212041">
                  <a:extLst>
                    <a:ext uri="{9D8B030D-6E8A-4147-A177-3AD203B41FA5}">
                      <a16:colId xmlns:a16="http://schemas.microsoft.com/office/drawing/2014/main" val="2213599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Begränsat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solidFill>
                            <a:schemeClr val="bg1"/>
                          </a:solidFill>
                        </a:rPr>
                        <a:t>Nivå A för starka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dirty="0"/>
                        <a:t>Grundläggande stöd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kostnad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kostnad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02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i="0" dirty="0"/>
                        <a:t>Rusta och matcha: </a:t>
                      </a:r>
                      <a:r>
                        <a:rPr lang="sv-SE" sz="1500" b="0" i="0" dirty="0"/>
                        <a:t>deltagande i tjänsten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4 500 kr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11 350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Annat stöd från Arbetsförmedlingen</a:t>
                      </a:r>
                      <a:endParaRPr lang="sv-SE" sz="15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i="0" dirty="0"/>
                        <a:t>Kontakter och mindre intensiva insatser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1 600 kr</a:t>
                      </a:r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1 600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80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i="0" dirty="0"/>
                        <a:t>Intensiva insatser</a:t>
                      </a:r>
                      <a:endParaRPr lang="sv-SE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5 950 kr</a:t>
                      </a:r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4 700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82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Programbeslut</a:t>
                      </a:r>
                      <a:endParaRPr lang="sv-SE" sz="15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550 kr</a:t>
                      </a:r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700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1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dirty="0"/>
                        <a:t>Total kostnad:</a:t>
                      </a:r>
                      <a:r>
                        <a:rPr lang="sv-SE" sz="1500" i="0" dirty="0"/>
                        <a:t> per arbetssökande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12 600 kr</a:t>
                      </a:r>
                      <a:endParaRPr lang="sv-SE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18 350 kr</a:t>
                      </a:r>
                      <a:endParaRPr lang="sv-SE" sz="15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619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B12A0-DD1A-0F2E-0BE8-CB9608AB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429"/>
            <a:ext cx="10515600" cy="1145344"/>
          </a:xfrm>
        </p:spPr>
        <p:txBody>
          <a:bodyPr/>
          <a:lstStyle/>
          <a:p>
            <a:r>
              <a:rPr lang="sv-SE" sz="3000" dirty="0">
                <a:solidFill>
                  <a:schemeClr val="accent1"/>
                </a:solidFill>
              </a:rPr>
              <a:t>De ”svaga” fick inte fördjupat stöd av Arbetsförmedlingen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B7EA74-5A15-A986-0143-A20765C0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657"/>
            <a:ext cx="10515600" cy="4700189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Jämför </a:t>
            </a:r>
            <a:r>
              <a:rPr lang="sv-SE" sz="1800" dirty="0">
                <a:solidFill>
                  <a:schemeClr val="accent1"/>
                </a:solidFill>
              </a:rPr>
              <a:t>”svaga” som </a:t>
            </a:r>
            <a:r>
              <a:rPr lang="sv-SE" sz="1800" dirty="0"/>
              <a:t>lottas till </a:t>
            </a:r>
            <a:r>
              <a:rPr lang="sv-SE" sz="1800" b="1" dirty="0"/>
              <a:t>Rusta och matcha C </a:t>
            </a:r>
            <a:r>
              <a:rPr lang="sv-SE" sz="1800" dirty="0"/>
              <a:t>med jämförelsegruppen som skulle få </a:t>
            </a:r>
            <a:r>
              <a:rPr lang="sv-SE" sz="1800" b="1" dirty="0"/>
              <a:t>fördjupat stöd</a:t>
            </a:r>
            <a:endParaRPr lang="sv-SE" sz="18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600"/>
              </a:spcBef>
            </a:pPr>
            <a:endParaRPr lang="sv-SE" sz="500" dirty="0"/>
          </a:p>
          <a:p>
            <a:pPr>
              <a:spcBef>
                <a:spcPts val="600"/>
              </a:spcBef>
            </a:pPr>
            <a:r>
              <a:rPr lang="sv-SE" sz="1700" dirty="0"/>
              <a:t>Jämförelsegruppen skulle ha fått fördjupat stöd, men det blev inte så</a:t>
            </a:r>
          </a:p>
          <a:p>
            <a:pPr>
              <a:spcBef>
                <a:spcPts val="600"/>
              </a:spcBef>
            </a:pPr>
            <a:r>
              <a:rPr lang="sv-SE" sz="1700" dirty="0"/>
              <a:t>Rusta och matcha-gruppen fick fler insatser</a:t>
            </a:r>
          </a:p>
          <a:p>
            <a:pPr>
              <a:spcBef>
                <a:spcPts val="0"/>
              </a:spcBef>
            </a:pPr>
            <a:endParaRPr lang="sv-SE" sz="1700" dirty="0"/>
          </a:p>
          <a:p>
            <a:endParaRPr lang="sv-SE" sz="2000" dirty="0"/>
          </a:p>
          <a:p>
            <a:endParaRPr lang="sv-SE" sz="2000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747C2680-10A3-E360-FC9F-D32EFADD7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63257"/>
              </p:ext>
            </p:extLst>
          </p:nvPr>
        </p:nvGraphicFramePr>
        <p:xfrm>
          <a:off x="1242656" y="1999925"/>
          <a:ext cx="947986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3683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204484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  <a:gridCol w="2381693">
                  <a:extLst>
                    <a:ext uri="{9D8B030D-6E8A-4147-A177-3AD203B41FA5}">
                      <a16:colId xmlns:a16="http://schemas.microsoft.com/office/drawing/2014/main" val="2213599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Fördjupat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solidFill>
                            <a:schemeClr val="bg1"/>
                          </a:solidFill>
                        </a:rPr>
                        <a:t>Nivå C för svaga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dirty="0"/>
                        <a:t>Grundläggande stöd</a:t>
                      </a:r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stöd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stöd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02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i="0" dirty="0"/>
                        <a:t>Rusta och matcha: </a:t>
                      </a:r>
                      <a:r>
                        <a:rPr lang="sv-SE" sz="1500" b="0" i="0" dirty="0"/>
                        <a:t>deltagande i tjänsten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59%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1" dirty="0"/>
                        <a:t>Kontakter</a:t>
                      </a:r>
                      <a:r>
                        <a:rPr lang="sv-SE" sz="1500" dirty="0"/>
                        <a:t> med Arbetsförmedlingen (inom 12 mån)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3,7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26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1" dirty="0"/>
                        <a:t>Mindre intensiva</a:t>
                      </a:r>
                      <a:r>
                        <a:rPr lang="sv-SE" sz="1500" dirty="0"/>
                        <a:t> insatser (ex. Kartläggning och vägledning)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43%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49%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80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1" dirty="0"/>
                        <a:t>Intensiva</a:t>
                      </a:r>
                      <a:r>
                        <a:rPr lang="sv-SE" sz="1500" dirty="0"/>
                        <a:t> insatser (ex. förberedande insatser)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39%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29%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82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dirty="0"/>
                        <a:t>Totalt stöd</a:t>
                      </a:r>
                      <a:r>
                        <a:rPr lang="sv-SE" sz="1500" dirty="0"/>
                        <a:t>: någon insats (inkl. rusta och matcha)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1" dirty="0"/>
                        <a:t>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1" dirty="0"/>
                        <a:t>81%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0974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171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B12A0-DD1A-0F2E-0BE8-CB9608AB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>
                <a:solidFill>
                  <a:schemeClr val="accent1"/>
                </a:solidFill>
              </a:rPr>
              <a:t>Rusta och matcha blev dyrare även för de svaga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B7EA74-5A15-A986-0143-A20765C0A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>
              <a:spcBef>
                <a:spcPts val="0"/>
              </a:spcBef>
            </a:pPr>
            <a:endParaRPr lang="sv-SE" sz="1800" dirty="0"/>
          </a:p>
          <a:p>
            <a:pPr>
              <a:spcBef>
                <a:spcPts val="600"/>
              </a:spcBef>
            </a:pPr>
            <a:endParaRPr lang="sv-SE" sz="1700" dirty="0"/>
          </a:p>
          <a:p>
            <a:pPr>
              <a:spcBef>
                <a:spcPts val="600"/>
              </a:spcBef>
            </a:pPr>
            <a:r>
              <a:rPr lang="sv-SE" sz="1700" dirty="0"/>
              <a:t>Stödet till Rusta och matcha-gruppen blev </a:t>
            </a:r>
            <a:r>
              <a:rPr lang="sv-SE" sz="1700" b="1" dirty="0"/>
              <a:t>70% dyrare</a:t>
            </a:r>
            <a:r>
              <a:rPr lang="sv-SE" sz="1700" dirty="0"/>
              <a:t> än stödet till jämförelsegruppen som skulle ha fått fördjupat stöd</a:t>
            </a:r>
          </a:p>
          <a:p>
            <a:pPr>
              <a:spcBef>
                <a:spcPts val="600"/>
              </a:spcBef>
            </a:pPr>
            <a:endParaRPr lang="sv-SE" sz="1700" dirty="0"/>
          </a:p>
          <a:p>
            <a:pPr>
              <a:spcBef>
                <a:spcPts val="600"/>
              </a:spcBef>
            </a:pPr>
            <a:endParaRPr lang="sv-SE" sz="1700" dirty="0"/>
          </a:p>
          <a:p>
            <a:pPr marL="0" indent="0">
              <a:spcBef>
                <a:spcPts val="0"/>
              </a:spcBef>
              <a:buNone/>
            </a:pPr>
            <a:endParaRPr lang="sv-SE" sz="1700" dirty="0"/>
          </a:p>
          <a:p>
            <a:endParaRPr lang="sv-SE" sz="2000" dirty="0"/>
          </a:p>
          <a:p>
            <a:endParaRPr lang="sv-SE" sz="2000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FE8842B-E561-FFD9-419C-DE68C7219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15613"/>
              </p:ext>
            </p:extLst>
          </p:nvPr>
        </p:nvGraphicFramePr>
        <p:xfrm>
          <a:off x="1079666" y="1664624"/>
          <a:ext cx="925860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15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386853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  <a:gridCol w="2212041">
                  <a:extLst>
                    <a:ext uri="{9D8B030D-6E8A-4147-A177-3AD203B41FA5}">
                      <a16:colId xmlns:a16="http://schemas.microsoft.com/office/drawing/2014/main" val="2213599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Fördjupat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nivå C för svaga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dirty="0"/>
                        <a:t>Grundläggande stöd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kostnad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Samma kostnad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02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i="0" dirty="0"/>
                        <a:t>Rusta och matcha: </a:t>
                      </a:r>
                      <a:r>
                        <a:rPr lang="sv-SE" sz="1500" b="0" i="0" dirty="0"/>
                        <a:t>deltagande i tjänsten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2 400 kr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15 650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Annat stöd från Arbetsförmedlingen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0" dirty="0"/>
                        <a:t>Kontakter och mindre intensiva insatser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2 900 kr</a:t>
                      </a:r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2 800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80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i="0" dirty="0"/>
                        <a:t>Intensiva insatser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8 600 kr</a:t>
                      </a:r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5 600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82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Programbeslut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700 kr</a:t>
                      </a:r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850 kr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1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i="0" dirty="0"/>
                        <a:t>Total kostnad:</a:t>
                      </a:r>
                      <a:r>
                        <a:rPr lang="sv-SE" sz="1500" i="0" dirty="0"/>
                        <a:t> per arbetssökande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14 600 kr</a:t>
                      </a:r>
                      <a:endParaRPr lang="sv-SE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v-SE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24 900 kr</a:t>
                      </a:r>
                      <a:endParaRPr lang="sv-SE" sz="15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2839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95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4392B3-6A8B-1E6D-4A40-5F115640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Blev det lägre arbetslöshet?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CAC75-3AB5-4961-0015-C44FCD20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493" y="1490949"/>
            <a:ext cx="10515600" cy="4700189"/>
          </a:xfrm>
        </p:spPr>
        <p:txBody>
          <a:bodyPr/>
          <a:lstStyle/>
          <a:p>
            <a:endParaRPr lang="sv-S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Stödet till Rusta och matcha-gruppen kostade (46–70%) mer än stödet till jämförelsegrupperna</a:t>
            </a:r>
          </a:p>
          <a:p>
            <a:r>
              <a:rPr lang="sv-S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Ledde det </a:t>
            </a:r>
            <a:r>
              <a:rPr lang="sv-SE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dyrare stödet </a:t>
            </a:r>
            <a:r>
              <a:rPr lang="sv-S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till </a:t>
            </a:r>
            <a:r>
              <a:rPr lang="sv-SE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förbättrade arbetsmarknadsutfall?</a:t>
            </a:r>
          </a:p>
          <a:p>
            <a:endParaRPr lang="sv-S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234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B12A0-DD1A-0F2E-0BE8-CB9608AB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Inga högre löneinkomster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B7EA74-5A15-A986-0143-A20765C0A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r>
              <a:rPr lang="sv-SE" sz="1800" dirty="0"/>
              <a:t>Rusta och match ledde inte till högre löneinkomster (inte statistiskt signifikanta effekter)</a:t>
            </a:r>
          </a:p>
          <a:p>
            <a:pPr lvl="1">
              <a:spcBef>
                <a:spcPts val="0"/>
              </a:spcBef>
            </a:pPr>
            <a:r>
              <a:rPr lang="sv-SE" sz="1600" dirty="0"/>
              <a:t>Löneinkomst fångar den totala effekten på lönearbete (sysselsättningsstatus, timmar, timlön)</a:t>
            </a:r>
          </a:p>
          <a:p>
            <a:pPr>
              <a:spcBef>
                <a:spcPts val="0"/>
              </a:spcBef>
            </a:pPr>
            <a:r>
              <a:rPr lang="sv-SE" sz="1800" dirty="0"/>
              <a:t>Gäller både för jämförelsen med begränsat och fördjupat stöd från Arbetsförmedlingen</a:t>
            </a:r>
          </a:p>
          <a:p>
            <a:endParaRPr lang="sv-SE" sz="2000" dirty="0"/>
          </a:p>
          <a:p>
            <a:endParaRPr lang="sv-SE" sz="2000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577835B-9474-95BD-911C-026B16D6D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51309"/>
              </p:ext>
            </p:extLst>
          </p:nvPr>
        </p:nvGraphicFramePr>
        <p:xfrm>
          <a:off x="1153985" y="1476773"/>
          <a:ext cx="9258609" cy="3148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15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386853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  <a:gridCol w="2212041">
                  <a:extLst>
                    <a:ext uri="{9D8B030D-6E8A-4147-A177-3AD203B41FA5}">
                      <a16:colId xmlns:a16="http://schemas.microsoft.com/office/drawing/2014/main" val="2213599128"/>
                    </a:ext>
                  </a:extLst>
                </a:gridCol>
              </a:tblGrid>
              <a:tr h="902161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 A jämfört med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begränsat stöd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 C jämfört med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”fördjupat” stöd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i="0" dirty="0"/>
                        <a:t>Skillnad i </a:t>
                      </a:r>
                      <a:r>
                        <a:rPr lang="sv-SE" sz="1500" b="1" i="0" dirty="0"/>
                        <a:t>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+5 750 kr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+10 300 kr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02326"/>
                  </a:ext>
                </a:extLst>
              </a:tr>
              <a:tr h="380253">
                <a:tc>
                  <a:txBody>
                    <a:bodyPr/>
                    <a:lstStyle/>
                    <a:p>
                      <a:r>
                        <a:rPr lang="sv-SE" sz="1500" b="1" dirty="0"/>
                        <a:t>Löneinkomst</a:t>
                      </a:r>
                      <a:r>
                        <a:rPr lang="sv-SE" sz="1500" dirty="0"/>
                        <a:t> inom 12 månader</a:t>
                      </a:r>
                      <a:endParaRPr lang="sv-SE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-1 190 kr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+1 343 kr</a:t>
                      </a:r>
                      <a:endParaRPr lang="sv-SE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dirty="0"/>
                        <a:t>Löneinkomst inom </a:t>
                      </a:r>
                      <a:r>
                        <a:rPr lang="sv-SE" sz="1500" b="1" dirty="0"/>
                        <a:t>6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-228 kr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+577 kr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dirty="0"/>
                        <a:t>Löneinkomst inom </a:t>
                      </a:r>
                      <a:r>
                        <a:rPr lang="sv-SE" sz="1500" b="1" dirty="0"/>
                        <a:t>18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-634 kr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+247 kr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26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80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82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70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B12A0-DD1A-0F2E-0BE8-CB9608AB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847256"/>
          </a:xfrm>
        </p:spPr>
        <p:txBody>
          <a:bodyPr/>
          <a:lstStyle/>
          <a:p>
            <a:r>
              <a:rPr lang="sv-SE" sz="3200" dirty="0">
                <a:solidFill>
                  <a:schemeClr val="accent1"/>
                </a:solidFill>
              </a:rPr>
              <a:t>Och ingen högre sysselsättning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B7EA74-5A15-A986-0143-A20765C0A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pPr>
              <a:spcBef>
                <a:spcPts val="0"/>
              </a:spcBef>
            </a:pPr>
            <a:endParaRPr lang="sv-SE" sz="1700" dirty="0"/>
          </a:p>
          <a:p>
            <a:r>
              <a:rPr lang="sv-SE" sz="1700" dirty="0"/>
              <a:t>Statistiskt signifikant högre andel i sysselsättning efter 6 månader, men effekten är borta efter 12 och 18 månader</a:t>
            </a:r>
          </a:p>
          <a:p>
            <a:r>
              <a:rPr lang="sv-SE" sz="1700" dirty="0">
                <a:latin typeface="Times New Roman" panose="02020603050405020304" pitchFamily="18" charset="0"/>
              </a:rPr>
              <a:t>Rusta och matcha kostade mer men ledde inte till lägre arbetslöshet</a:t>
            </a:r>
            <a:endParaRPr lang="sv-SE" sz="1700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577835B-9474-95BD-911C-026B16D6D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927526"/>
              </p:ext>
            </p:extLst>
          </p:nvPr>
        </p:nvGraphicFramePr>
        <p:xfrm>
          <a:off x="1216128" y="1476773"/>
          <a:ext cx="9258609" cy="3148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15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386853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  <a:gridCol w="2212041">
                  <a:extLst>
                    <a:ext uri="{9D8B030D-6E8A-4147-A177-3AD203B41FA5}">
                      <a16:colId xmlns:a16="http://schemas.microsoft.com/office/drawing/2014/main" val="2213599128"/>
                    </a:ext>
                  </a:extLst>
                </a:gridCol>
              </a:tblGrid>
              <a:tr h="902161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 A jämfört med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begränsat stöd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Rusta och matcha C jämfört med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”fördjupat” stöd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i="0" dirty="0"/>
                        <a:t>Skillnad i </a:t>
                      </a:r>
                      <a:r>
                        <a:rPr lang="sv-SE" sz="1500" b="1" i="0" dirty="0"/>
                        <a:t>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+5 762 kr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+10 282 kr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02326"/>
                  </a:ext>
                </a:extLst>
              </a:tr>
              <a:tr h="380253">
                <a:tc>
                  <a:txBody>
                    <a:bodyPr/>
                    <a:lstStyle/>
                    <a:p>
                      <a:r>
                        <a:rPr lang="sv-SE" sz="1500" b="1" dirty="0"/>
                        <a:t>Löneinkomst</a:t>
                      </a:r>
                      <a:r>
                        <a:rPr lang="sv-SE" sz="1500" dirty="0"/>
                        <a:t> inom 12 månader</a:t>
                      </a:r>
                      <a:endParaRPr lang="sv-SE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-1 190 kr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+1 343 kr</a:t>
                      </a:r>
                      <a:endParaRPr lang="sv-SE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dirty="0"/>
                        <a:t>Varaktig sysselsättning </a:t>
                      </a:r>
                      <a:r>
                        <a:rPr lang="sv-SE" sz="1500" dirty="0"/>
                        <a:t>inom 18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+1,2%-enheter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+0,3</a:t>
                      </a:r>
                      <a:r>
                        <a:rPr lang="sv-SE" sz="1500" b="0" dirty="0"/>
                        <a:t>%-enheter</a:t>
                      </a:r>
                      <a:endParaRPr lang="sv-SE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b="1" dirty="0"/>
                        <a:t>Sysselsättningsstatus</a:t>
                      </a:r>
                      <a:r>
                        <a:rPr lang="sv-SE" sz="1500" dirty="0"/>
                        <a:t> efter 6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1" dirty="0"/>
                        <a:t>+1,2%-enheter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1" dirty="0"/>
                        <a:t>+0,9%-enheter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26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dirty="0"/>
                        <a:t>Sysselsättningsstatus efter 12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+0,8%-enheter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/>
                        <a:t>-0,1%-enheter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802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dirty="0"/>
                        <a:t>Sysselsättningsstatus efter 18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-0.6%-enheter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0" dirty="0"/>
                        <a:t>-0,7%-enheter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82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709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3EC4E-8B09-0C84-4BAB-EA6E9A184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B3759-1091-981F-0826-8709941D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Gör högre ersättning till leverantörerna skillnad?</a:t>
            </a:r>
            <a:endParaRPr lang="sv-SE" sz="32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F80883-497D-7E28-0214-F61B75D20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900" i="1" strike="sngStrike" dirty="0">
              <a:latin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v-SE" sz="1900" dirty="0">
              <a:latin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1900" dirty="0">
                <a:latin typeface="Times New Roman" panose="02020603050405020304" pitchFamily="18" charset="0"/>
              </a:rPr>
              <a:t>Z2 och Z3: Får fristående leverantörer fler i jobb om de får </a:t>
            </a:r>
            <a:r>
              <a:rPr lang="sv-SE" sz="1900" b="1" dirty="0">
                <a:latin typeface="Times New Roman" panose="02020603050405020304" pitchFamily="18" charset="0"/>
              </a:rPr>
              <a:t>högre ersättning</a:t>
            </a:r>
            <a:r>
              <a:rPr lang="sv-SE" sz="1900" dirty="0">
                <a:latin typeface="Times New Roman" panose="02020603050405020304" pitchFamily="18" charset="0"/>
              </a:rPr>
              <a:t>? Återkommer till detta</a:t>
            </a:r>
          </a:p>
          <a:p>
            <a:pPr marL="0" indent="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1900" dirty="0">
                <a:latin typeface="Times New Roman" panose="02020603050405020304" pitchFamily="18" charset="0"/>
              </a:rPr>
              <a:t>Grupperna har jämförbara arbetssökande men leverantörerna får mer betalt för vissa arbetssökande </a:t>
            </a:r>
          </a:p>
          <a:p>
            <a:pPr marL="342900" indent="-34290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sv-SE" sz="1800" dirty="0">
              <a:latin typeface="Times New Roman" panose="02020603050405020304" pitchFamily="18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4CCF2828-5013-D473-09E6-6742B44964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18" y="1684853"/>
            <a:ext cx="9090891" cy="1984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962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FE0C51-14B1-B5BB-555B-ED94CCD25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476" y="216000"/>
            <a:ext cx="10515600" cy="1145344"/>
          </a:xfrm>
        </p:spPr>
        <p:txBody>
          <a:bodyPr/>
          <a:lstStyle/>
          <a:p>
            <a:r>
              <a:rPr lang="sv-SE" dirty="0"/>
              <a:t>Högre ersättning ledde inte till bättre utfall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DBF041-BE0E-4C0E-482E-18A8FE1C0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>
                <a:latin typeface="Times New Roman" panose="02020603050405020304" pitchFamily="18" charset="0"/>
              </a:rPr>
              <a:t>De deltagare som leverantörerna fick </a:t>
            </a:r>
            <a:r>
              <a:rPr lang="sv-SE" sz="18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mer betalt </a:t>
            </a:r>
            <a:r>
              <a:rPr lang="sv-SE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för </a:t>
            </a:r>
            <a:r>
              <a:rPr lang="sv-SE" sz="18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lyckades inte bättre</a:t>
            </a:r>
            <a:r>
              <a:rPr lang="sv-SE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på arbetsmarknaden, trots att de från början hade samma bedömda jobbchanser</a:t>
            </a:r>
          </a:p>
          <a:p>
            <a:pPr lvl="1"/>
            <a:r>
              <a:rPr lang="sv-SE" sz="1600" dirty="0">
                <a:latin typeface="Times New Roman" panose="02020603050405020304" pitchFamily="18" charset="0"/>
              </a:rPr>
              <a:t>Vi jämför Niva A mot Nivå B samt Nivå B mot Nivå C</a:t>
            </a:r>
          </a:p>
          <a:p>
            <a:pPr lvl="1"/>
            <a:endParaRPr lang="sv-SE" sz="1600" dirty="0">
              <a:latin typeface="Times New Roman" panose="02020603050405020304" pitchFamily="18" charset="0"/>
            </a:endParaRPr>
          </a:p>
          <a:p>
            <a:pPr lvl="1"/>
            <a:endParaRPr lang="sv-SE" sz="1600" dirty="0">
              <a:latin typeface="Times New Roman" panose="02020603050405020304" pitchFamily="18" charset="0"/>
            </a:endParaRPr>
          </a:p>
          <a:p>
            <a:pPr lvl="1"/>
            <a:endParaRPr lang="sv-SE" sz="1600" dirty="0">
              <a:latin typeface="Times New Roman" panose="02020603050405020304" pitchFamily="18" charset="0"/>
            </a:endParaRPr>
          </a:p>
          <a:p>
            <a:endParaRPr lang="sv-SE" sz="1800" dirty="0">
              <a:latin typeface="Times New Roman" panose="02020603050405020304" pitchFamily="18" charset="0"/>
            </a:endParaRPr>
          </a:p>
          <a:p>
            <a:endParaRPr lang="sv-SE" sz="1800" dirty="0">
              <a:latin typeface="Times New Roman" panose="02020603050405020304" pitchFamily="18" charset="0"/>
            </a:endParaRPr>
          </a:p>
          <a:p>
            <a:endParaRPr lang="sv-SE" sz="1800" dirty="0">
              <a:latin typeface="Times New Roman" panose="02020603050405020304" pitchFamily="18" charset="0"/>
            </a:endParaRPr>
          </a:p>
          <a:p>
            <a:r>
              <a:rPr lang="sv-SE" sz="1800" dirty="0">
                <a:latin typeface="Times New Roman" panose="02020603050405020304" pitchFamily="18" charset="0"/>
              </a:rPr>
              <a:t>Våra resultat indikerar dock något </a:t>
            </a:r>
            <a:r>
              <a:rPr lang="sv-SE" sz="1800" b="1" dirty="0">
                <a:latin typeface="Times New Roman" panose="02020603050405020304" pitchFamily="18" charset="0"/>
              </a:rPr>
              <a:t>mer positiva resultat</a:t>
            </a:r>
            <a:r>
              <a:rPr lang="sv-SE" sz="1800" dirty="0">
                <a:latin typeface="Times New Roman" panose="02020603050405020304" pitchFamily="18" charset="0"/>
              </a:rPr>
              <a:t> för de leverantörer som hade </a:t>
            </a:r>
            <a:r>
              <a:rPr lang="sv-SE" sz="1800" b="1" dirty="0">
                <a:latin typeface="Times New Roman" panose="02020603050405020304" pitchFamily="18" charset="0"/>
              </a:rPr>
              <a:t>högre resultatersättning </a:t>
            </a:r>
            <a:r>
              <a:rPr lang="sv-SE" sz="1800" dirty="0">
                <a:latin typeface="Times New Roman" panose="02020603050405020304" pitchFamily="18" charset="0"/>
              </a:rPr>
              <a:t>och lägre grundersättning </a:t>
            </a:r>
          </a:p>
          <a:p>
            <a:pPr lvl="1"/>
            <a:r>
              <a:rPr lang="sv-SE" sz="1600" dirty="0">
                <a:latin typeface="Times New Roman" panose="02020603050405020304" pitchFamily="18" charset="0"/>
              </a:rPr>
              <a:t>Ersättningen i nivå B skiljde sig mellan olika delar av landet (högre/lägre andel resultatersättning)</a:t>
            </a:r>
          </a:p>
          <a:p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BE41CD-1B75-D603-A2BC-59B76F15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746198"/>
              </p:ext>
            </p:extLst>
          </p:nvPr>
        </p:nvGraphicFramePr>
        <p:xfrm>
          <a:off x="1894082" y="2602105"/>
          <a:ext cx="7046568" cy="1762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15">
                  <a:extLst>
                    <a:ext uri="{9D8B030D-6E8A-4147-A177-3AD203B41FA5}">
                      <a16:colId xmlns:a16="http://schemas.microsoft.com/office/drawing/2014/main" val="2315210320"/>
                    </a:ext>
                  </a:extLst>
                </a:gridCol>
                <a:gridCol w="2386853">
                  <a:extLst>
                    <a:ext uri="{9D8B030D-6E8A-4147-A177-3AD203B41FA5}">
                      <a16:colId xmlns:a16="http://schemas.microsoft.com/office/drawing/2014/main" val="2751084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Högre ersättning till leverantören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27530"/>
                  </a:ext>
                </a:extLst>
              </a:tr>
              <a:tr h="380253">
                <a:tc>
                  <a:txBody>
                    <a:bodyPr/>
                    <a:lstStyle/>
                    <a:p>
                      <a:r>
                        <a:rPr lang="sv-SE" sz="1500"/>
                        <a:t>Löneinkomst inom 12 månader</a:t>
                      </a:r>
                      <a:endParaRPr lang="sv-SE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-538kr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49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dirty="0"/>
                        <a:t>Varaktig sysselsättning inom 18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+0,6%-enheter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500" dirty="0"/>
                        <a:t>Sysselsättningsstatus efter 6 månader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/>
                        <a:t>-0,2%-enheter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26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05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31405B-4546-EC30-C613-C0F26C91C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Fristående arbetsförmedling är en viktig del av politiken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DCB326-ED1A-A403-0381-E4B527093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717"/>
            <a:ext cx="10515600" cy="4700189"/>
          </a:xfrm>
        </p:spPr>
        <p:txBody>
          <a:bodyPr/>
          <a:lstStyle/>
          <a:p>
            <a:r>
              <a:rPr lang="sv-SE" sz="2000" dirty="0">
                <a:latin typeface="Times New Roman" panose="02020603050405020304" pitchFamily="18" charset="0"/>
              </a:rPr>
              <a:t>Januariavtalet från 2019 startade en </a:t>
            </a:r>
            <a:r>
              <a:rPr lang="sv-SE" sz="2000" b="1" dirty="0">
                <a:latin typeface="Times New Roman" panose="02020603050405020304" pitchFamily="18" charset="0"/>
              </a:rPr>
              <a:t>reformering av Arbetsförmedlingen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Större fokus på att </a:t>
            </a:r>
            <a:r>
              <a:rPr lang="sv-SE" sz="2000" b="1" dirty="0">
                <a:latin typeface="Times New Roman" panose="02020603050405020304" pitchFamily="18" charset="0"/>
              </a:rPr>
              <a:t>privata/fristående</a:t>
            </a:r>
            <a:r>
              <a:rPr lang="sv-SE" sz="2000" dirty="0">
                <a:latin typeface="Times New Roman" panose="02020603050405020304" pitchFamily="18" charset="0"/>
              </a:rPr>
              <a:t> leverantörer ska ge stöd till de arbetssökande</a:t>
            </a:r>
          </a:p>
          <a:p>
            <a:pPr marL="0" indent="0">
              <a:buNone/>
            </a:pPr>
            <a:r>
              <a:rPr lang="sv-SE" sz="2000" dirty="0">
                <a:latin typeface="Times New Roman" panose="02020603050405020304" pitchFamily="18" charset="0"/>
              </a:rPr>
              <a:t> 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En ny matchningstjänst: </a:t>
            </a:r>
            <a:r>
              <a:rPr lang="sv-SE" sz="2000" b="1" dirty="0">
                <a:latin typeface="Times New Roman" panose="02020603050405020304" pitchFamily="18" charset="0"/>
              </a:rPr>
              <a:t>Rusta och matcha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Startade 2020 i 32 kommuner. I hela landet från hösten 2021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Efter april 2023 finns en ny liknande tjänst (Rusta och matcha 2)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En </a:t>
            </a:r>
            <a:r>
              <a:rPr lang="sv-SE" sz="2000" b="1" dirty="0">
                <a:latin typeface="Times New Roman" panose="02020603050405020304" pitchFamily="18" charset="0"/>
              </a:rPr>
              <a:t>omfattande insats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När insatsen var som störst deltog 70 000 personer i Rusta </a:t>
            </a:r>
            <a:r>
              <a:rPr lang="sv-SE" sz="1700">
                <a:latin typeface="Times New Roman" panose="02020603050405020304" pitchFamily="18" charset="0"/>
              </a:rPr>
              <a:t>och matcha</a:t>
            </a:r>
            <a:endParaRPr lang="sv-SE" sz="17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637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87DD0-455A-4AC6-AF4F-35313A39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24" y="344589"/>
            <a:ext cx="9897045" cy="900000"/>
          </a:xfrm>
        </p:spPr>
        <p:txBody>
          <a:bodyPr/>
          <a:lstStyle/>
          <a:p>
            <a:r>
              <a:rPr lang="sv-SE" dirty="0"/>
              <a:t>Sammanfattning  av resultaten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E7BCCF-CBCB-4CF6-9AA7-88258ED52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02" y="1244589"/>
            <a:ext cx="9895767" cy="5042856"/>
          </a:xfrm>
        </p:spPr>
        <p:txBody>
          <a:bodyPr/>
          <a:lstStyle/>
          <a:p>
            <a:endParaRPr lang="sv-SE" sz="500" dirty="0">
              <a:latin typeface="Times New Roman" panose="02020603050405020304" pitchFamily="18" charset="0"/>
            </a:endParaRPr>
          </a:p>
          <a:p>
            <a:r>
              <a:rPr lang="sv-SE" sz="2000" b="1" dirty="0">
                <a:latin typeface="Times New Roman" panose="02020603050405020304" pitchFamily="18" charset="0"/>
              </a:rPr>
              <a:t>Rusta och matcha kostade mer </a:t>
            </a:r>
            <a:r>
              <a:rPr lang="sv-SE" sz="2000" dirty="0">
                <a:latin typeface="Times New Roman" panose="02020603050405020304" pitchFamily="18" charset="0"/>
              </a:rPr>
              <a:t>än stödet till arbetssökande som fick annat stöd från Arbetsförmedlingen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Men ledde </a:t>
            </a:r>
            <a:r>
              <a:rPr lang="sv-SE" sz="2000" b="1" dirty="0">
                <a:latin typeface="Times New Roman" panose="02020603050405020304" pitchFamily="18" charset="0"/>
              </a:rPr>
              <a:t>inte</a:t>
            </a:r>
            <a:r>
              <a:rPr lang="sv-SE" sz="2000" dirty="0">
                <a:latin typeface="Times New Roman" panose="02020603050405020304" pitchFamily="18" charset="0"/>
              </a:rPr>
              <a:t> till tydligt </a:t>
            </a:r>
            <a:r>
              <a:rPr lang="sv-SE" sz="2000" b="1" dirty="0">
                <a:latin typeface="Times New Roman" panose="02020603050405020304" pitchFamily="18" charset="0"/>
              </a:rPr>
              <a:t>förbättrare arbetsmarknadsutfall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Högre ersättning till leverantörerna ledde inte till bättre resultat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Men indikationer på att högre resultatersättning och lägre grundersättning ger bättre resultat</a:t>
            </a:r>
          </a:p>
          <a:p>
            <a:endParaRPr lang="sv-SE" sz="2000" dirty="0">
              <a:latin typeface="Times New Roman" panose="02020603050405020304" pitchFamily="18" charset="0"/>
            </a:endParaRPr>
          </a:p>
          <a:p>
            <a:pPr lvl="1"/>
            <a:endParaRPr lang="sv-SE" sz="1600" dirty="0">
              <a:latin typeface="Times New Roman" panose="02020603050405020304" pitchFamily="18" charset="0"/>
            </a:endParaRPr>
          </a:p>
          <a:p>
            <a:pPr lvl="1"/>
            <a:endParaRPr lang="sv-SE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6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02BEA-EA19-62F4-2D70-2B77C6382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81388-2838-163F-FD27-0A25751D2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24" y="344589"/>
            <a:ext cx="9897045" cy="900000"/>
          </a:xfrm>
        </p:spPr>
        <p:txBody>
          <a:bodyPr/>
          <a:lstStyle/>
          <a:p>
            <a:r>
              <a:rPr lang="sv-SE" dirty="0"/>
              <a:t>Sammanfattning  av resultaten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960520-BB8E-B828-748B-368AB2DE1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02" y="1244589"/>
            <a:ext cx="9895767" cy="5042856"/>
          </a:xfrm>
        </p:spPr>
        <p:txBody>
          <a:bodyPr/>
          <a:lstStyle/>
          <a:p>
            <a:endParaRPr lang="sv-SE" sz="500" dirty="0">
              <a:latin typeface="Times New Roman" panose="02020603050405020304" pitchFamily="18" charset="0"/>
            </a:endParaRPr>
          </a:p>
          <a:p>
            <a:r>
              <a:rPr lang="sv-SE" sz="2000" b="1" dirty="0">
                <a:latin typeface="Times New Roman" panose="02020603050405020304" pitchFamily="18" charset="0"/>
              </a:rPr>
              <a:t>Rusta och matcha kostade mer </a:t>
            </a:r>
            <a:r>
              <a:rPr lang="sv-SE" sz="2000" dirty="0">
                <a:latin typeface="Times New Roman" panose="02020603050405020304" pitchFamily="18" charset="0"/>
              </a:rPr>
              <a:t>än stödet till arbetssökande som fick annat stöd från Arbetsförmedlingen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Men ledde </a:t>
            </a:r>
            <a:r>
              <a:rPr lang="sv-SE" sz="2000" b="1" dirty="0">
                <a:latin typeface="Times New Roman" panose="02020603050405020304" pitchFamily="18" charset="0"/>
              </a:rPr>
              <a:t>inte</a:t>
            </a:r>
            <a:r>
              <a:rPr lang="sv-SE" sz="2000" dirty="0">
                <a:latin typeface="Times New Roman" panose="02020603050405020304" pitchFamily="18" charset="0"/>
              </a:rPr>
              <a:t> till tydligt </a:t>
            </a:r>
            <a:r>
              <a:rPr lang="sv-SE" sz="2000" b="1" dirty="0">
                <a:latin typeface="Times New Roman" panose="02020603050405020304" pitchFamily="18" charset="0"/>
              </a:rPr>
              <a:t>förbättrare arbetsmarknadsutfall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Högre ersättning till leverantörerna ledde inte till bättre resultat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Men indikationer på att högre resultatersättning och lägre grundersättning ger bättre resultat</a:t>
            </a:r>
          </a:p>
          <a:p>
            <a:endParaRPr lang="sv-SE" sz="20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000" dirty="0">
                <a:latin typeface="Times New Roman" panose="02020603050405020304" pitchFamily="18" charset="0"/>
              </a:rPr>
              <a:t>I rapporten har vi också undersökt </a:t>
            </a:r>
            <a:r>
              <a:rPr lang="sv-SE" sz="2000" b="1" dirty="0">
                <a:latin typeface="Times New Roman" panose="02020603050405020304" pitchFamily="18" charset="0"/>
              </a:rPr>
              <a:t>andra frågor</a:t>
            </a:r>
            <a:r>
              <a:rPr lang="sv-SE" sz="2000" dirty="0">
                <a:latin typeface="Times New Roman" panose="02020603050405020304" pitchFamily="18" charset="0"/>
              </a:rPr>
              <a:t>:</a:t>
            </a:r>
          </a:p>
          <a:p>
            <a:pPr lvl="1"/>
            <a:r>
              <a:rPr lang="sv-SE" sz="1800" dirty="0">
                <a:latin typeface="Times New Roman" panose="02020603050405020304" pitchFamily="18" charset="0"/>
              </a:rPr>
              <a:t>Inget talar för att Rusta och matcha skulle fungera bättre för vissa </a:t>
            </a:r>
            <a:r>
              <a:rPr lang="sv-SE" sz="1800" b="1" dirty="0">
                <a:latin typeface="Times New Roman" panose="02020603050405020304" pitchFamily="18" charset="0"/>
              </a:rPr>
              <a:t>grupper</a:t>
            </a:r>
            <a:r>
              <a:rPr lang="sv-SE" sz="1800" dirty="0">
                <a:latin typeface="Times New Roman" panose="02020603050405020304" pitchFamily="18" charset="0"/>
              </a:rPr>
              <a:t> </a:t>
            </a:r>
          </a:p>
          <a:p>
            <a:pPr lvl="2"/>
            <a:r>
              <a:rPr lang="sv-SE" sz="1700" dirty="0">
                <a:latin typeface="Times New Roman" panose="02020603050405020304" pitchFamily="18" charset="0"/>
              </a:rPr>
              <a:t>Ex. kvinnor/män, personer födda i olika delar av världen</a:t>
            </a:r>
          </a:p>
          <a:p>
            <a:pPr lvl="1"/>
            <a:r>
              <a:rPr lang="sv-S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Mer positiva resultat när vi utvärderar med hjälp av </a:t>
            </a:r>
            <a:r>
              <a:rPr lang="sv-SE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registerdata från Arbetsförmedlingen</a:t>
            </a:r>
          </a:p>
          <a:p>
            <a:pPr lvl="2"/>
            <a:r>
              <a:rPr lang="sv-SE" sz="1700" dirty="0">
                <a:latin typeface="Times New Roman" panose="02020603050405020304" pitchFamily="18" charset="0"/>
              </a:rPr>
              <a:t>Förklaras sannolikt av inaktuella registeruppgifter hos Arbetsförmedlingen</a:t>
            </a:r>
          </a:p>
          <a:p>
            <a:pPr lvl="2"/>
            <a:r>
              <a:rPr lang="sv-SE" sz="1700" dirty="0">
                <a:latin typeface="Times New Roman" panose="02020603050405020304" pitchFamily="18" charset="0"/>
              </a:rPr>
              <a:t>Viktigt med ”objektiva” data från Skatteverket när man vill mäta resultat i en sådan här tjänst</a:t>
            </a:r>
          </a:p>
          <a:p>
            <a:endParaRPr lang="sv-SE" sz="2000" dirty="0">
              <a:latin typeface="Times New Roman" panose="02020603050405020304" pitchFamily="18" charset="0"/>
            </a:endParaRPr>
          </a:p>
          <a:p>
            <a:pPr lvl="1"/>
            <a:endParaRPr lang="sv-SE" sz="1600" dirty="0">
              <a:latin typeface="Times New Roman" panose="02020603050405020304" pitchFamily="18" charset="0"/>
            </a:endParaRPr>
          </a:p>
          <a:p>
            <a:pPr lvl="1"/>
            <a:endParaRPr lang="sv-SE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9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58A6D-8F71-D96A-D870-5D6CED197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AB3B8D-C692-E03C-0FDA-03511B51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Rusta och matcha i korthet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02AF16-A65C-0A43-91A7-4AF8502FE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452"/>
            <a:ext cx="10515600" cy="4700189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Fristående leverantörer</a:t>
            </a:r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har det </a:t>
            </a:r>
            <a:r>
              <a:rPr lang="sv-SE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huvudsakliga</a:t>
            </a:r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ansvaret för att </a:t>
            </a:r>
            <a:r>
              <a:rPr lang="sv-SE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stötta arbetssökande 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Ersätter mer traditionellt stöd från arbetsförmedlare vid Arbetsförmedlingen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Men A</a:t>
            </a:r>
            <a: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rbetsförmedlingen</a:t>
            </a:r>
            <a:r>
              <a:rPr lang="sv-S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ansvara för tjänsten och leverantörerna ger </a:t>
            </a:r>
            <a:r>
              <a:rPr lang="sv-SE" sz="1800">
                <a:latin typeface="Times New Roman" panose="02020603050405020304" pitchFamily="18" charset="0"/>
                <a:ea typeface="Times New Roman" panose="02020603050405020304" pitchFamily="18" charset="0"/>
              </a:rPr>
              <a:t>stöd på </a:t>
            </a:r>
            <a:r>
              <a:rPr lang="sv-S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uppdrag av Arbetsförmedlingen</a:t>
            </a:r>
            <a:endParaRPr lang="sv-SE" sz="20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0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000" dirty="0">
                <a:latin typeface="Times New Roman" panose="02020603050405020304" pitchFamily="18" charset="0"/>
              </a:rPr>
              <a:t>Några viktiga aspekter av </a:t>
            </a:r>
            <a:r>
              <a:rPr lang="sv-SE" sz="2000" b="1" dirty="0">
                <a:latin typeface="Times New Roman" panose="02020603050405020304" pitchFamily="18" charset="0"/>
              </a:rPr>
              <a:t>Rusta och matcha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Relativt </a:t>
            </a:r>
            <a:r>
              <a:rPr lang="sv-SE" sz="1800" b="1" dirty="0">
                <a:latin typeface="Times New Roman" panose="02020603050405020304" pitchFamily="18" charset="0"/>
              </a:rPr>
              <a:t>stor frihet</a:t>
            </a:r>
            <a:r>
              <a:rPr lang="sv-SE" sz="1800" dirty="0">
                <a:latin typeface="Times New Roman" panose="02020603050405020304" pitchFamily="18" charset="0"/>
              </a:rPr>
              <a:t> för de fristående leverantörerna 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Minimikrav: två individuella möten i månaden och ytterligare en aktivitet per vecka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Fokus på </a:t>
            </a:r>
            <a:r>
              <a:rPr lang="sv-SE" sz="1800" b="1" dirty="0">
                <a:latin typeface="Times New Roman" panose="02020603050405020304" pitchFamily="18" charset="0"/>
              </a:rPr>
              <a:t>resultatbaserad ersättning</a:t>
            </a:r>
            <a:r>
              <a:rPr lang="sv-SE" sz="1800" dirty="0">
                <a:latin typeface="Times New Roman" panose="02020603050405020304" pitchFamily="18" charset="0"/>
              </a:rPr>
              <a:t> 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I tjänsten i maximalt 12 månader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Grundtanke: privat ägande och resultatersättning ska driva på innovation</a:t>
            </a:r>
          </a:p>
          <a:p>
            <a:pPr lvl="1"/>
            <a:endParaRPr lang="sv-SE" sz="1800" dirty="0">
              <a:latin typeface="Times New Roman" panose="02020603050405020304" pitchFamily="18" charset="0"/>
            </a:endParaRPr>
          </a:p>
          <a:p>
            <a:endParaRPr lang="sv-SE" sz="1600" dirty="0">
              <a:latin typeface="Times New Roman" panose="02020603050405020304" pitchFamily="18" charset="0"/>
            </a:endParaRPr>
          </a:p>
          <a:p>
            <a:endParaRPr lang="sv-S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1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D0429-9A43-3489-E769-754C79051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21C11C-F947-A116-85AE-84280FD5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Vilka arbetssökande deltar i Rusta och matcha?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B1B18C-1961-EDB6-E1DB-F4181263B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717"/>
            <a:ext cx="10515600" cy="4700189"/>
          </a:xfrm>
        </p:spPr>
        <p:txBody>
          <a:bodyPr/>
          <a:lstStyle/>
          <a:p>
            <a:pPr marL="0" indent="0">
              <a:buNone/>
            </a:pPr>
            <a:r>
              <a:rPr lang="sv-SE" sz="1900" dirty="0">
                <a:latin typeface="Times New Roman" panose="02020603050405020304" pitchFamily="18" charset="0"/>
              </a:rPr>
              <a:t>Ett statistiskt bedömningsstöd bedömer </a:t>
            </a:r>
            <a:r>
              <a:rPr lang="sv-SE" sz="1900" b="1" dirty="0">
                <a:latin typeface="Times New Roman" panose="02020603050405020304" pitchFamily="18" charset="0"/>
              </a:rPr>
              <a:t>jobbchansen</a:t>
            </a:r>
            <a:r>
              <a:rPr lang="sv-SE" sz="1900" dirty="0">
                <a:latin typeface="Times New Roman" panose="02020603050405020304" pitchFamily="18" charset="0"/>
              </a:rPr>
              <a:t> för de </a:t>
            </a:r>
            <a:r>
              <a:rPr lang="sv-SE" sz="1900" b="1" dirty="0">
                <a:latin typeface="Times New Roman" panose="02020603050405020304" pitchFamily="18" charset="0"/>
              </a:rPr>
              <a:t>arbetssökande</a:t>
            </a:r>
            <a:r>
              <a:rPr lang="sv-SE" sz="1900" dirty="0">
                <a:latin typeface="Times New Roman" panose="02020603050405020304" pitchFamily="18" charset="0"/>
              </a:rPr>
              <a:t> =&gt; styr deltagande</a:t>
            </a:r>
          </a:p>
          <a:p>
            <a:pPr marL="0" indent="0">
              <a:buNone/>
            </a:pPr>
            <a:r>
              <a:rPr lang="sv-SE" sz="1900" b="1" dirty="0">
                <a:latin typeface="Times New Roman" panose="02020603050405020304" pitchFamily="18" charset="0"/>
              </a:rPr>
              <a:t>Tre nivåer</a:t>
            </a:r>
            <a:r>
              <a:rPr lang="sv-SE" sz="1900" dirty="0">
                <a:latin typeface="Times New Roman" panose="02020603050405020304" pitchFamily="18" charset="0"/>
              </a:rPr>
              <a:t> utifrån bedömd jobbchans för den arbetssökande</a:t>
            </a:r>
          </a:p>
          <a:p>
            <a:endParaRPr lang="sv-SE" sz="16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sv-SE" sz="1700" dirty="0">
                <a:latin typeface="Times New Roman" panose="02020603050405020304" pitchFamily="18" charset="0"/>
              </a:rPr>
              <a:t>Hög jobbchans 		Rusta matcha nivå A: lägre ersättning till leverantören</a:t>
            </a:r>
          </a:p>
          <a:p>
            <a:pPr marL="457200" lvl="1" indent="0">
              <a:buNone/>
            </a:pPr>
            <a:r>
              <a:rPr lang="sv-SE" sz="1700" dirty="0">
                <a:latin typeface="Times New Roman" panose="02020603050405020304" pitchFamily="18" charset="0"/>
              </a:rPr>
              <a:t>			Rusta matcha nivå B:</a:t>
            </a:r>
          </a:p>
          <a:p>
            <a:pPr marL="457200" lvl="1" indent="0">
              <a:buNone/>
            </a:pPr>
            <a:r>
              <a:rPr lang="sv-SE" sz="1700" dirty="0">
                <a:latin typeface="Times New Roman" panose="02020603050405020304" pitchFamily="18" charset="0"/>
              </a:rPr>
              <a:t>Låg jobbchans		Rusta matcha nivå C: högre ersättning till leverantören</a:t>
            </a:r>
          </a:p>
          <a:p>
            <a:endParaRPr lang="sv-S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786B8B-2E83-87B9-105B-3F3C80FC2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2AEFD2-FD6E-635E-FE04-4D6073F0C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Vilka arbetssökande deltar i Rusta och matcha?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258318-D3AD-9814-AEC7-D6CF794EE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186"/>
            <a:ext cx="10515600" cy="4700189"/>
          </a:xfrm>
        </p:spPr>
        <p:txBody>
          <a:bodyPr/>
          <a:lstStyle/>
          <a:p>
            <a:pPr marL="0" indent="0">
              <a:buNone/>
            </a:pPr>
            <a:r>
              <a:rPr lang="sv-SE" sz="1900" dirty="0">
                <a:latin typeface="Times New Roman" panose="02020603050405020304" pitchFamily="18" charset="0"/>
              </a:rPr>
              <a:t>Men arbetssökande </a:t>
            </a:r>
            <a:r>
              <a:rPr lang="sv-SE" sz="1900" b="1" dirty="0">
                <a:latin typeface="Times New Roman" panose="02020603050405020304" pitchFamily="18" charset="0"/>
              </a:rPr>
              <a:t>nära och långt från arbetsmarknaden</a:t>
            </a:r>
            <a:r>
              <a:rPr lang="sv-SE" sz="1900" dirty="0">
                <a:latin typeface="Times New Roman" panose="02020603050405020304" pitchFamily="18" charset="0"/>
              </a:rPr>
              <a:t> ska inte delta i Rusta och matcha</a:t>
            </a:r>
          </a:p>
          <a:p>
            <a:endParaRPr lang="sv-SE" sz="16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sv-SE" sz="1700" b="1" dirty="0">
                <a:latin typeface="Times New Roman" panose="02020603050405020304" pitchFamily="18" charset="0"/>
              </a:rPr>
              <a:t>Nära arbetsmarknaden	</a:t>
            </a:r>
            <a:r>
              <a:rPr lang="sv-SE" sz="1700" dirty="0">
                <a:latin typeface="Times New Roman" panose="02020603050405020304" pitchFamily="18" charset="0"/>
              </a:rPr>
              <a:t>	</a:t>
            </a:r>
            <a:r>
              <a:rPr lang="sv-SE" sz="1700" b="1" dirty="0">
                <a:latin typeface="Times New Roman" panose="02020603050405020304" pitchFamily="18" charset="0"/>
              </a:rPr>
              <a:t>Begränsat stöd </a:t>
            </a:r>
            <a:r>
              <a:rPr lang="sv-SE" sz="1700" dirty="0">
                <a:latin typeface="Times New Roman" panose="02020603050405020304" pitchFamily="18" charset="0"/>
              </a:rPr>
              <a:t>från Arbetsförmedlingen</a:t>
            </a:r>
          </a:p>
          <a:p>
            <a:pPr marL="457200" lvl="1" indent="0">
              <a:buNone/>
            </a:pPr>
            <a:r>
              <a:rPr lang="sv-SE" sz="1700" dirty="0">
                <a:latin typeface="Times New Roman" panose="02020603050405020304" pitchFamily="18" charset="0"/>
              </a:rPr>
              <a:t>Hög jobbchans 			Rusta matcha nivå A: lägre ersättning till leverantören</a:t>
            </a:r>
          </a:p>
          <a:p>
            <a:pPr marL="457200" lvl="1" indent="0">
              <a:buNone/>
            </a:pPr>
            <a:r>
              <a:rPr lang="sv-SE" sz="1700" dirty="0">
                <a:latin typeface="Times New Roman" panose="02020603050405020304" pitchFamily="18" charset="0"/>
              </a:rPr>
              <a:t>				Rusta matcha nivå B:</a:t>
            </a:r>
          </a:p>
          <a:p>
            <a:pPr marL="457200" lvl="1" indent="0">
              <a:buNone/>
            </a:pPr>
            <a:r>
              <a:rPr lang="sv-SE" sz="1700" dirty="0">
                <a:latin typeface="Times New Roman" panose="02020603050405020304" pitchFamily="18" charset="0"/>
              </a:rPr>
              <a:t>Låg jobbchans			Rusta matcha nivå C: högre ersättning till leverantören</a:t>
            </a:r>
          </a:p>
          <a:p>
            <a:pPr marL="457200" lvl="1" indent="0">
              <a:buNone/>
            </a:pPr>
            <a:r>
              <a:rPr lang="sv-SE" sz="1700" b="1" dirty="0">
                <a:latin typeface="Times New Roman" panose="02020603050405020304" pitchFamily="18" charset="0"/>
              </a:rPr>
              <a:t>Långt från arbetsmarknaden</a:t>
            </a:r>
            <a:r>
              <a:rPr lang="sv-SE" sz="1700" dirty="0">
                <a:latin typeface="Times New Roman" panose="02020603050405020304" pitchFamily="18" charset="0"/>
              </a:rPr>
              <a:t>	</a:t>
            </a:r>
            <a:r>
              <a:rPr lang="sv-SE" sz="1700" b="1" dirty="0">
                <a:latin typeface="Times New Roman" panose="02020603050405020304" pitchFamily="18" charset="0"/>
              </a:rPr>
              <a:t>Fördjupat stöd</a:t>
            </a:r>
            <a:r>
              <a:rPr lang="sv-SE" sz="1700" dirty="0">
                <a:latin typeface="Times New Roman" panose="02020603050405020304" pitchFamily="18" charset="0"/>
              </a:rPr>
              <a:t> från Arbetsförmedlingen</a:t>
            </a:r>
          </a:p>
          <a:p>
            <a:endParaRPr lang="sv-S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77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31405B-4546-EC30-C613-C0F26C91C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Vetenskapligt angreppssätt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DCB326-ED1A-A403-0381-E4B527093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452"/>
            <a:ext cx="10515600" cy="4700189"/>
          </a:xfrm>
        </p:spPr>
        <p:txBody>
          <a:bodyPr/>
          <a:lstStyle/>
          <a:p>
            <a:r>
              <a:rPr lang="sv-SE" sz="2000" dirty="0">
                <a:latin typeface="Times New Roman" panose="02020603050405020304" pitchFamily="18" charset="0"/>
              </a:rPr>
              <a:t>Regeringen och Arbetsförmedlingen pekade på </a:t>
            </a:r>
            <a:r>
              <a:rPr lang="sv-SE" sz="2000" b="1" dirty="0">
                <a:latin typeface="Times New Roman" panose="02020603050405020304" pitchFamily="18" charset="0"/>
              </a:rPr>
              <a:t>vikten av utvärdering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Vad kostar Rusta och matcha och hur påverkades arbetsmarknadsutfall?</a:t>
            </a:r>
          </a:p>
          <a:p>
            <a:r>
              <a:rPr lang="sv-SE" sz="2000" dirty="0">
                <a:latin typeface="Times New Roman" panose="02020603050405020304" pitchFamily="18" charset="0"/>
              </a:rPr>
              <a:t>Utvärderingen följer vedertagna </a:t>
            </a:r>
            <a:r>
              <a:rPr lang="sv-SE" sz="2000" b="1" dirty="0">
                <a:latin typeface="Times New Roman" panose="02020603050405020304" pitchFamily="18" charset="0"/>
              </a:rPr>
              <a:t>vetenskapliga principer</a:t>
            </a:r>
            <a:r>
              <a:rPr lang="sv-SE" sz="2000" dirty="0">
                <a:latin typeface="Times New Roman" panose="02020603050405020304" pitchFamily="18" charset="0"/>
              </a:rPr>
              <a:t> och har genomgått granskning</a:t>
            </a:r>
          </a:p>
          <a:p>
            <a:endParaRPr lang="sv-SE" sz="2000" dirty="0">
              <a:latin typeface="Times New Roman" panose="02020603050405020304" pitchFamily="18" charset="0"/>
            </a:endParaRPr>
          </a:p>
          <a:p>
            <a:r>
              <a:rPr lang="sv-SE" sz="2000" dirty="0">
                <a:latin typeface="Times New Roman" panose="02020603050405020304" pitchFamily="18" charset="0"/>
              </a:rPr>
              <a:t>IFAU och Arbetsförmedlingen i en</a:t>
            </a:r>
            <a:r>
              <a:rPr lang="sv-SE" sz="2000" b="1" dirty="0">
                <a:latin typeface="Times New Roman" panose="02020603050405020304" pitchFamily="18" charset="0"/>
              </a:rPr>
              <a:t> gemensam utvärdering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IFAU lämnade förslag på en struktur för effektutvärdering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Förfinades och implementerade av Arbetsförmedlingen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Vilka analyser som skulle göras bestämdes i förväg i en </a:t>
            </a:r>
            <a:r>
              <a:rPr lang="sv-SE" sz="1700" b="1" dirty="0">
                <a:latin typeface="Times New Roman" panose="02020603050405020304" pitchFamily="18" charset="0"/>
              </a:rPr>
              <a:t>utvärderingsplan</a:t>
            </a:r>
            <a:r>
              <a:rPr lang="sv-SE" sz="1700" dirty="0">
                <a:latin typeface="Times New Roman" panose="02020603050405020304" pitchFamily="18" charset="0"/>
              </a:rPr>
              <a:t> – därefter analys av data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Forskare vid IFAU och Arbetsförmedlingen har genomfört analys och skrivit rapporten tillsammans</a:t>
            </a:r>
          </a:p>
          <a:p>
            <a:endParaRPr lang="sv-SE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7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79CB3F-B282-E872-4527-AC4E6606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/>
              <a:t>Effektutvärderingen bygger på randomisering</a:t>
            </a:r>
            <a:endParaRPr lang="sv-SE" sz="34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2DAD72-FAEC-B58C-9BF1-E755FDF2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425"/>
            <a:ext cx="10515600" cy="4700189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>
                <a:latin typeface="Times New Roman" panose="02020603050405020304" pitchFamily="18" charset="0"/>
              </a:rPr>
              <a:t>Effektutvärderingen bygger på </a:t>
            </a:r>
            <a:r>
              <a:rPr lang="sv-SE" sz="2000" b="1" dirty="0">
                <a:latin typeface="Times New Roman" panose="02020603050405020304" pitchFamily="18" charset="0"/>
              </a:rPr>
              <a:t>randomisering</a:t>
            </a:r>
            <a:endParaRPr lang="sv-SE" sz="2000" b="1" strike="sngStrike" dirty="0">
              <a:latin typeface="Times New Roman" panose="02020603050405020304" pitchFamily="18" charset="0"/>
            </a:endParaRPr>
          </a:p>
          <a:p>
            <a:r>
              <a:rPr lang="sv-SE" sz="1800" dirty="0">
                <a:latin typeface="Times New Roman" panose="02020603050405020304" pitchFamily="18" charset="0"/>
              </a:rPr>
              <a:t>Randomisering (lottning) har delvis avgjort vilka som deltagit i Rusta och matcha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Ger en </a:t>
            </a:r>
            <a:r>
              <a:rPr lang="sv-SE" sz="1800" b="1" dirty="0">
                <a:latin typeface="Times New Roman" panose="02020603050405020304" pitchFamily="18" charset="0"/>
              </a:rPr>
              <a:t>trovärdig utvärdering</a:t>
            </a:r>
            <a:r>
              <a:rPr lang="sv-SE" sz="1800" dirty="0">
                <a:latin typeface="Times New Roman" panose="02020603050405020304" pitchFamily="18" charset="0"/>
              </a:rPr>
              <a:t> där deltagare valda med lottdragning jämförs med en jämförelsegrupp</a:t>
            </a:r>
          </a:p>
          <a:p>
            <a:r>
              <a:rPr lang="sv-SE" sz="1800" dirty="0">
                <a:latin typeface="Times New Roman" panose="02020603050405020304" pitchFamily="18" charset="0"/>
              </a:rPr>
              <a:t>Trovärdig utvärdering är extra viktigt för en reform av den här storleksordningen</a:t>
            </a:r>
          </a:p>
        </p:txBody>
      </p:sp>
    </p:spTree>
    <p:extLst>
      <p:ext uri="{BB962C8B-B14F-4D97-AF65-F5344CB8AC3E}">
        <p14:creationId xmlns:p14="http://schemas.microsoft.com/office/powerpoint/2010/main" val="310069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5B8F1-BF68-673D-C690-9644AA8D7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F8A8E4-CDF6-C832-6D80-8DAA99C7F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/>
              <a:t>Effektutvärderingen bygger på randomisering</a:t>
            </a:r>
            <a:endParaRPr lang="sv-SE" sz="34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2819A6-4B60-14DD-625C-46A819FC1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>
                <a:latin typeface="Times New Roman" panose="02020603050405020304" pitchFamily="18" charset="0"/>
              </a:rPr>
              <a:t>Effektutvärderingen bygger på </a:t>
            </a:r>
            <a:r>
              <a:rPr lang="sv-SE" sz="1800" b="1" dirty="0">
                <a:latin typeface="Times New Roman" panose="02020603050405020304" pitchFamily="18" charset="0"/>
              </a:rPr>
              <a:t>randomisering</a:t>
            </a:r>
            <a:r>
              <a:rPr lang="sv-SE" sz="1800" i="1" dirty="0">
                <a:latin typeface="Times New Roman" panose="02020603050405020304" pitchFamily="18" charset="0"/>
              </a:rPr>
              <a:t> </a:t>
            </a:r>
            <a:r>
              <a:rPr lang="sv-SE" sz="1800" dirty="0">
                <a:latin typeface="Times New Roman" panose="02020603050405020304" pitchFamily="18" charset="0"/>
              </a:rPr>
              <a:t>inom förbestämda </a:t>
            </a:r>
            <a:r>
              <a:rPr lang="sv-SE" sz="1800" b="1" dirty="0">
                <a:latin typeface="Times New Roman" panose="02020603050405020304" pitchFamily="18" charset="0"/>
              </a:rPr>
              <a:t>zoner</a:t>
            </a: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i="1" strike="sngStrik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sv-SE" sz="1700" dirty="0">
                <a:latin typeface="Times New Roman" panose="02020603050405020304" pitchFamily="18" charset="0"/>
              </a:rPr>
              <a:t>Z1: Effekter av </a:t>
            </a:r>
            <a:r>
              <a:rPr lang="sv-SE" sz="1700" b="1" dirty="0">
                <a:latin typeface="Times New Roman" panose="02020603050405020304" pitchFamily="18" charset="0"/>
              </a:rPr>
              <a:t>Rusta och matcha A</a:t>
            </a:r>
            <a:r>
              <a:rPr lang="sv-SE" sz="1700" dirty="0">
                <a:latin typeface="Times New Roman" panose="02020603050405020304" pitchFamily="18" charset="0"/>
              </a:rPr>
              <a:t> för arbetssökande med </a:t>
            </a:r>
            <a:r>
              <a:rPr lang="sv-SE" sz="1700" b="1" dirty="0">
                <a:latin typeface="Times New Roman" panose="02020603050405020304" pitchFamily="18" charset="0"/>
              </a:rPr>
              <a:t>mindre stödbehov</a:t>
            </a:r>
            <a:r>
              <a:rPr lang="sv-SE" sz="1700" dirty="0">
                <a:latin typeface="Times New Roman" panose="02020603050405020304" pitchFamily="18" charset="0"/>
              </a:rPr>
              <a:t> jämfört med </a:t>
            </a:r>
            <a:r>
              <a:rPr lang="sv-SE" sz="1700" b="1" dirty="0">
                <a:latin typeface="Times New Roman" panose="02020603050405020304" pitchFamily="18" charset="0"/>
              </a:rPr>
              <a:t>begränsat</a:t>
            </a:r>
            <a:r>
              <a:rPr lang="sv-SE" sz="1700" dirty="0">
                <a:latin typeface="Times New Roman" panose="02020603050405020304" pitchFamily="18" charset="0"/>
              </a:rPr>
              <a:t> annat stöd från Arbetsförmedlingen</a:t>
            </a:r>
          </a:p>
          <a:p>
            <a:pPr marL="342900" indent="-34290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sv-SE" sz="1700" dirty="0">
                <a:latin typeface="Times New Roman" panose="02020603050405020304" pitchFamily="18" charset="0"/>
              </a:rPr>
              <a:t>Z4: Effekter av </a:t>
            </a:r>
            <a:r>
              <a:rPr lang="sv-SE" sz="1700" b="1" dirty="0">
                <a:latin typeface="Times New Roman" panose="02020603050405020304" pitchFamily="18" charset="0"/>
              </a:rPr>
              <a:t>Rusta och matcha C</a:t>
            </a:r>
            <a:r>
              <a:rPr lang="sv-SE" sz="1700" dirty="0">
                <a:latin typeface="Times New Roman" panose="02020603050405020304" pitchFamily="18" charset="0"/>
              </a:rPr>
              <a:t> för arbetssökande med </a:t>
            </a:r>
            <a:r>
              <a:rPr lang="sv-SE" sz="1700" b="1" dirty="0">
                <a:latin typeface="Times New Roman" panose="02020603050405020304" pitchFamily="18" charset="0"/>
              </a:rPr>
              <a:t>mer stödbehov</a:t>
            </a:r>
            <a:r>
              <a:rPr lang="sv-SE" sz="1700" dirty="0">
                <a:latin typeface="Times New Roman" panose="02020603050405020304" pitchFamily="18" charset="0"/>
              </a:rPr>
              <a:t> jämfört med </a:t>
            </a:r>
            <a:r>
              <a:rPr lang="sv-SE" sz="1700" b="1" dirty="0">
                <a:latin typeface="Times New Roman" panose="02020603050405020304" pitchFamily="18" charset="0"/>
              </a:rPr>
              <a:t>fördjupat</a:t>
            </a:r>
            <a:r>
              <a:rPr lang="sv-SE" sz="1700" dirty="0">
                <a:latin typeface="Times New Roman" panose="02020603050405020304" pitchFamily="18" charset="0"/>
              </a:rPr>
              <a:t> annat stöd från Arbetsförmedlingen</a:t>
            </a:r>
          </a:p>
          <a:p>
            <a:pPr marL="342900" indent="-34290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sv-SE" sz="1700" dirty="0">
                <a:latin typeface="Times New Roman" panose="02020603050405020304" pitchFamily="18" charset="0"/>
              </a:rPr>
              <a:t>Z2 och Z3: Får fristående leverantörer fler i jobb om de får </a:t>
            </a:r>
            <a:r>
              <a:rPr lang="sv-SE" sz="1700" b="1" dirty="0">
                <a:latin typeface="Times New Roman" panose="02020603050405020304" pitchFamily="18" charset="0"/>
              </a:rPr>
              <a:t>högre ersättning</a:t>
            </a:r>
            <a:r>
              <a:rPr lang="sv-SE" sz="1700" dirty="0">
                <a:latin typeface="Times New Roman" panose="02020603050405020304" pitchFamily="18" charset="0"/>
              </a:rPr>
              <a:t>? Återkommer till detta</a:t>
            </a:r>
            <a:endParaRPr lang="sv-SE" sz="1700" strike="sngStrik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sv-SE" sz="1800" dirty="0">
              <a:latin typeface="Times New Roman" panose="02020603050405020304" pitchFamily="18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E4664391-2BF3-9518-9438-505775F27E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37" y="1841872"/>
            <a:ext cx="9090891" cy="1984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5760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598E1-5F44-9903-651D-DAEB70B6D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CEAF62-E196-20A3-6BC7-F5711B9BE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Överblick över studien</a:t>
            </a:r>
            <a:endParaRPr lang="sv-SE" sz="34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0EB0AA-9A43-3090-2D7E-C9A6A2640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425"/>
            <a:ext cx="10515600" cy="4700189"/>
          </a:xfrm>
        </p:spPr>
        <p:txBody>
          <a:bodyPr/>
          <a:lstStyle/>
          <a:p>
            <a:r>
              <a:rPr lang="sv-S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sv-SE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omfattande studie </a:t>
            </a:r>
            <a:r>
              <a:rPr lang="sv-S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skapar underlag för en detaljerad effektutvärdering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Studerar arbetssökande under september 2020 till december 2022. Följer alla till augusti 2023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Omfattar ungefär 240 000 arbetssökande</a:t>
            </a:r>
          </a:p>
          <a:p>
            <a:pPr lvl="1"/>
            <a:r>
              <a:rPr lang="sv-SE" sz="1700" dirty="0">
                <a:latin typeface="Times New Roman" panose="02020603050405020304" pitchFamily="18" charset="0"/>
              </a:rPr>
              <a:t>Studerar olika grupper: ex. kvinnor/män, födda inom/utanför EU</a:t>
            </a:r>
          </a:p>
          <a:p>
            <a:r>
              <a:rPr lang="sv-SE" sz="1900" dirty="0">
                <a:latin typeface="Times New Roman" panose="02020603050405020304" pitchFamily="18" charset="0"/>
              </a:rPr>
              <a:t>Vi mäter arbetsmarknadsutfall med </a:t>
            </a:r>
            <a:r>
              <a:rPr lang="sv-SE" sz="1900" b="1" dirty="0">
                <a:latin typeface="Times New Roman" panose="02020603050405020304" pitchFamily="18" charset="0"/>
              </a:rPr>
              <a:t>inkomstuppgifter</a:t>
            </a:r>
            <a:r>
              <a:rPr lang="sv-SE" sz="1900" dirty="0">
                <a:latin typeface="Times New Roman" panose="02020603050405020304" pitchFamily="18" charset="0"/>
              </a:rPr>
              <a:t> från </a:t>
            </a:r>
            <a:r>
              <a:rPr lang="sv-SE" sz="1900" b="1" dirty="0">
                <a:latin typeface="Times New Roman" panose="02020603050405020304" pitchFamily="18" charset="0"/>
              </a:rPr>
              <a:t>Skatteverket</a:t>
            </a:r>
          </a:p>
          <a:p>
            <a:pPr lvl="1"/>
            <a:r>
              <a:rPr lang="sv-SE" sz="1700" dirty="0"/>
              <a:t>Ger trovärdiga uppgifter för hur mycket en individ har arbetat en viss månad</a:t>
            </a:r>
          </a:p>
          <a:p>
            <a:pPr lvl="1"/>
            <a:r>
              <a:rPr lang="sv-SE" sz="1700" dirty="0"/>
              <a:t>Studerar effekter på löneinkomst, varaktigt jobb/utbildning och sysselsättningsstatus</a:t>
            </a:r>
          </a:p>
          <a:p>
            <a:endParaRPr lang="sv-SE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Först redovisar vi kostnader för Rusta och matcha – påverkar vilka effekter vi ”borde” se av tjänsten</a:t>
            </a:r>
          </a:p>
          <a:p>
            <a:r>
              <a:rPr lang="sv-S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Därefter effekter på arbetsmarknadsutfall</a:t>
            </a:r>
          </a:p>
          <a:p>
            <a:pPr marL="0" indent="0">
              <a:buNone/>
            </a:pPr>
            <a:endParaRPr lang="sv-SE" sz="2000" i="1" strike="sngStrike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462456"/>
      </p:ext>
    </p:extLst>
  </p:cSld>
  <p:clrMapOvr>
    <a:masterClrMapping/>
  </p:clrMapOvr>
</p:sld>
</file>

<file path=ppt/theme/theme1.xml><?xml version="1.0" encoding="utf-8"?>
<a:theme xmlns:a="http://schemas.openxmlformats.org/drawingml/2006/main" name="IFAU blå rand">
  <a:themeElements>
    <a:clrScheme name="IFAU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22F49"/>
      </a:accent1>
      <a:accent2>
        <a:srgbClr val="F2CB13"/>
      </a:accent2>
      <a:accent3>
        <a:srgbClr val="CC507D"/>
      </a:accent3>
      <a:accent4>
        <a:srgbClr val="4CA8E1"/>
      </a:accent4>
      <a:accent5>
        <a:srgbClr val="90B956"/>
      </a:accent5>
      <a:accent6>
        <a:srgbClr val="D4762F"/>
      </a:accent6>
      <a:hlink>
        <a:srgbClr val="639AE3"/>
      </a:hlink>
      <a:folHlink>
        <a:srgbClr val="E29643"/>
      </a:folHlink>
    </a:clrScheme>
    <a:fontScheme name="IFAU">
      <a:majorFont>
        <a:latin typeface="Poppin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AU-presentation.potx" id="{32F5CD4A-28A0-435C-A9AE-AD633F4F551F}" vid="{D3366521-36EC-4D7B-AD8D-ED1933FD6F7D}"/>
    </a:ext>
  </a:extLst>
</a:theme>
</file>

<file path=ppt/theme/theme2.xml><?xml version="1.0" encoding="utf-8"?>
<a:theme xmlns:a="http://schemas.openxmlformats.org/drawingml/2006/main" name="IFAU gul rand">
  <a:themeElements>
    <a:clrScheme name="IFAU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22F49"/>
      </a:accent1>
      <a:accent2>
        <a:srgbClr val="F2CB13"/>
      </a:accent2>
      <a:accent3>
        <a:srgbClr val="CC507D"/>
      </a:accent3>
      <a:accent4>
        <a:srgbClr val="4CA8E1"/>
      </a:accent4>
      <a:accent5>
        <a:srgbClr val="90B956"/>
      </a:accent5>
      <a:accent6>
        <a:srgbClr val="D4762F"/>
      </a:accent6>
      <a:hlink>
        <a:srgbClr val="639AE3"/>
      </a:hlink>
      <a:folHlink>
        <a:srgbClr val="E29643"/>
      </a:folHlink>
    </a:clrScheme>
    <a:fontScheme name="IFAU">
      <a:majorFont>
        <a:latin typeface="Poppin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AU-presentation.potx" id="{32F5CD4A-28A0-435C-A9AE-AD633F4F551F}" vid="{D09769BD-8060-48E5-B9A5-A92AC0EFC307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IFAU-presentation</Template>
  <TotalTime>1998</TotalTime>
  <Words>2774</Words>
  <Application>Microsoft Office PowerPoint</Application>
  <PresentationFormat>Bredbild</PresentationFormat>
  <Paragraphs>432</Paragraphs>
  <Slides>21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Poppins</vt:lpstr>
      <vt:lpstr>IFAU blå rand</vt:lpstr>
      <vt:lpstr>IFAU gul rand</vt:lpstr>
      <vt:lpstr>En effektutvärdering av arbetsförmedling med fristående leverantörer</vt:lpstr>
      <vt:lpstr>Fristående arbetsförmedling är en viktig del av politiken</vt:lpstr>
      <vt:lpstr>Rusta och matcha i korthet</vt:lpstr>
      <vt:lpstr>Vilka arbetssökande deltar i Rusta och matcha?</vt:lpstr>
      <vt:lpstr>Vilka arbetssökande deltar i Rusta och matcha?</vt:lpstr>
      <vt:lpstr>Vetenskapligt angreppssätt</vt:lpstr>
      <vt:lpstr>Effektutvärderingen bygger på randomisering</vt:lpstr>
      <vt:lpstr>Effektutvärderingen bygger på randomisering</vt:lpstr>
      <vt:lpstr>Överblick över studien</vt:lpstr>
      <vt:lpstr>Många som anvisats deltog också i Rusta och matcha</vt:lpstr>
      <vt:lpstr>Starka Rusta och matcha-gruppen fick mer insatser</vt:lpstr>
      <vt:lpstr>Rusta och matcha blev dyrare</vt:lpstr>
      <vt:lpstr>De ”svaga” fick inte fördjupat stöd av Arbetsförmedlingen</vt:lpstr>
      <vt:lpstr>Rusta och matcha blev dyrare även för de svaga</vt:lpstr>
      <vt:lpstr>Blev det lägre arbetslöshet?</vt:lpstr>
      <vt:lpstr>Inga högre löneinkomster</vt:lpstr>
      <vt:lpstr>Och ingen högre sysselsättning </vt:lpstr>
      <vt:lpstr>Gör högre ersättning till leverantörerna skillnad?</vt:lpstr>
      <vt:lpstr>Högre ersättning ledde inte till bättre utfall</vt:lpstr>
      <vt:lpstr>Sammanfattning  av resultaten</vt:lpstr>
      <vt:lpstr>Sammanfattning  av resultaten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 Vikström</dc:creator>
  <dc:description>IFAU9000, v4.1, 2024-03-13</dc:description>
  <cp:lastModifiedBy>Annika Sagström</cp:lastModifiedBy>
  <cp:revision>24</cp:revision>
  <cp:lastPrinted>2024-09-30T10:13:54Z</cp:lastPrinted>
  <dcterms:created xsi:type="dcterms:W3CDTF">2024-09-27T08:22:14Z</dcterms:created>
  <dcterms:modified xsi:type="dcterms:W3CDTF">2024-12-05T10:07:18Z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84685f6a-6e0c-45ea-8878-8a86a5a8f918</vt:lpwstr>
  </property>
</Properties>
</file>